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13" r:id="rId2"/>
    <p:sldId id="259" r:id="rId3"/>
    <p:sldId id="257" r:id="rId4"/>
    <p:sldId id="258" r:id="rId5"/>
    <p:sldId id="270" r:id="rId6"/>
    <p:sldId id="272" r:id="rId7"/>
    <p:sldId id="262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264" r:id="rId22"/>
    <p:sldId id="265" r:id="rId23"/>
    <p:sldId id="266" r:id="rId24"/>
    <p:sldId id="267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CCFF"/>
    <a:srgbClr val="FFFF00"/>
    <a:srgbClr val="F8FEFE"/>
    <a:srgbClr val="0000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5009DE3-EEE1-4131-BEA3-A39C228987CF}" type="datetimeFigureOut">
              <a:rPr lang="en-US"/>
              <a:pPr>
                <a:defRPr/>
              </a:pPr>
              <a:t>9/19/2021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0FE8705-E72A-4782-AE37-94CBE59CB2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4393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7F94174-4DC1-4E6A-A5C1-C7D1AF726E6D}" type="slidenum">
              <a:rPr lang="en-US" altLang="vi-VN" sz="1200"/>
              <a:pPr eaLnBrk="1" hangingPunct="1"/>
              <a:t>1</a:t>
            </a:fld>
            <a:endParaRPr lang="en-US" altLang="vi-VN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vi-VN" altLang="vi-V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E91D6-C59C-404E-BB26-6B95B173E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78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33A2A-0993-4AAB-93F0-6DD4BDA422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944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90174-E113-4F07-B7AA-E5002C23E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031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1AD0E-187E-46F4-A160-1C203D134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34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33B1C-9D75-446F-B0D9-8DF0FD67B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43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BE88C-B57E-4A4D-AA0E-19117FEBB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900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8D502-ED95-49BB-91D4-0EDF9C482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415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C864CC-24C6-47EA-8C83-F28A84DD8D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255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8A313-192B-45E3-8A70-308E88C56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466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67EF2-CFF4-4419-A045-FB62199B4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638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A3FDF-719E-4D34-A546-A0F969FED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36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Nhấn soạn thảo kiểu tiêu đề trang cái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Nhấn soạn thảo các kiểu văn bản trang cái</a:t>
            </a:r>
          </a:p>
          <a:p>
            <a:pPr lvl="1"/>
            <a:r>
              <a:rPr lang="en-US" smtClean="0"/>
              <a:t>Mức hai</a:t>
            </a:r>
          </a:p>
          <a:p>
            <a:pPr lvl="2"/>
            <a:r>
              <a:rPr lang="en-US" smtClean="0"/>
              <a:t>Mức ba</a:t>
            </a:r>
          </a:p>
          <a:p>
            <a:pPr lvl="3"/>
            <a:r>
              <a:rPr lang="en-US" smtClean="0"/>
              <a:t>Mức bốn</a:t>
            </a:r>
          </a:p>
          <a:p>
            <a:pPr lvl="4"/>
            <a:r>
              <a:rPr lang="en-US" smtClean="0"/>
              <a:t>Mức năm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735B74B-B787-41D9-B967-20B3791D5B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wm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2.wmf"/><Relationship Id="rId3" Type="http://schemas.openxmlformats.org/officeDocument/2006/relationships/image" Target="../media/image13.gif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5.bin"/><Relationship Id="rId5" Type="http://schemas.openxmlformats.org/officeDocument/2006/relationships/image" Target="../media/image9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1.wmf"/><Relationship Id="rId1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2057400" y="990600"/>
            <a:ext cx="48768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4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4114800"/>
            <a:ext cx="4794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241">
            <a:off x="3810000" y="4572000"/>
            <a:ext cx="1676400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450" y="5124450"/>
            <a:ext cx="60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4" name="Group 19"/>
          <p:cNvGrpSpPr>
            <a:grpSpLocks/>
          </p:cNvGrpSpPr>
          <p:nvPr/>
        </p:nvGrpSpPr>
        <p:grpSpPr bwMode="auto">
          <a:xfrm>
            <a:off x="190500" y="354013"/>
            <a:ext cx="8877300" cy="6199187"/>
            <a:chOff x="43" y="199"/>
            <a:chExt cx="5592" cy="3906"/>
          </a:xfrm>
        </p:grpSpPr>
        <p:sp>
          <p:nvSpPr>
            <p:cNvPr id="2268" name="Line 20"/>
            <p:cNvSpPr>
              <a:spLocks noChangeShapeType="1"/>
            </p:cNvSpPr>
            <p:nvPr/>
          </p:nvSpPr>
          <p:spPr bwMode="auto">
            <a:xfrm>
              <a:off x="5056" y="260"/>
              <a:ext cx="206" cy="4"/>
            </a:xfrm>
            <a:prstGeom prst="line">
              <a:avLst/>
            </a:prstGeom>
            <a:noFill/>
            <a:ln w="6350">
              <a:solidFill>
                <a:srgbClr val="006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69" name="Freeform 21"/>
            <p:cNvSpPr>
              <a:spLocks/>
            </p:cNvSpPr>
            <p:nvPr/>
          </p:nvSpPr>
          <p:spPr bwMode="auto">
            <a:xfrm>
              <a:off x="5206" y="292"/>
              <a:ext cx="202" cy="18"/>
            </a:xfrm>
            <a:custGeom>
              <a:avLst/>
              <a:gdLst>
                <a:gd name="T0" fmla="*/ 0 w 202"/>
                <a:gd name="T1" fmla="*/ 0 h 18"/>
                <a:gd name="T2" fmla="*/ 8 w 202"/>
                <a:gd name="T3" fmla="*/ 4 h 18"/>
                <a:gd name="T4" fmla="*/ 34 w 202"/>
                <a:gd name="T5" fmla="*/ 7 h 18"/>
                <a:gd name="T6" fmla="*/ 64 w 202"/>
                <a:gd name="T7" fmla="*/ 7 h 18"/>
                <a:gd name="T8" fmla="*/ 103 w 202"/>
                <a:gd name="T9" fmla="*/ 11 h 18"/>
                <a:gd name="T10" fmla="*/ 137 w 202"/>
                <a:gd name="T11" fmla="*/ 15 h 18"/>
                <a:gd name="T12" fmla="*/ 172 w 202"/>
                <a:gd name="T13" fmla="*/ 18 h 18"/>
                <a:gd name="T14" fmla="*/ 193 w 202"/>
                <a:gd name="T15" fmla="*/ 18 h 18"/>
                <a:gd name="T16" fmla="*/ 202 w 202"/>
                <a:gd name="T17" fmla="*/ 18 h 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2" h="18">
                  <a:moveTo>
                    <a:pt x="0" y="0"/>
                  </a:moveTo>
                  <a:lnTo>
                    <a:pt x="8" y="4"/>
                  </a:lnTo>
                  <a:lnTo>
                    <a:pt x="34" y="7"/>
                  </a:lnTo>
                  <a:lnTo>
                    <a:pt x="64" y="7"/>
                  </a:lnTo>
                  <a:lnTo>
                    <a:pt x="103" y="11"/>
                  </a:lnTo>
                  <a:lnTo>
                    <a:pt x="137" y="15"/>
                  </a:lnTo>
                  <a:lnTo>
                    <a:pt x="172" y="18"/>
                  </a:lnTo>
                  <a:lnTo>
                    <a:pt x="193" y="18"/>
                  </a:lnTo>
                  <a:lnTo>
                    <a:pt x="202" y="18"/>
                  </a:lnTo>
                </a:path>
              </a:pathLst>
            </a:custGeom>
            <a:noFill/>
            <a:ln w="6350">
              <a:solidFill>
                <a:srgbClr val="006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70" name="Freeform 22"/>
            <p:cNvSpPr>
              <a:spLocks/>
            </p:cNvSpPr>
            <p:nvPr/>
          </p:nvSpPr>
          <p:spPr bwMode="auto">
            <a:xfrm>
              <a:off x="5060" y="224"/>
              <a:ext cx="150" cy="22"/>
            </a:xfrm>
            <a:custGeom>
              <a:avLst/>
              <a:gdLst>
                <a:gd name="T0" fmla="*/ 0 w 150"/>
                <a:gd name="T1" fmla="*/ 0 h 22"/>
                <a:gd name="T2" fmla="*/ 8 w 150"/>
                <a:gd name="T3" fmla="*/ 4 h 22"/>
                <a:gd name="T4" fmla="*/ 30 w 150"/>
                <a:gd name="T5" fmla="*/ 7 h 22"/>
                <a:gd name="T6" fmla="*/ 81 w 150"/>
                <a:gd name="T7" fmla="*/ 15 h 22"/>
                <a:gd name="T8" fmla="*/ 129 w 150"/>
                <a:gd name="T9" fmla="*/ 22 h 22"/>
                <a:gd name="T10" fmla="*/ 146 w 150"/>
                <a:gd name="T11" fmla="*/ 22 h 22"/>
                <a:gd name="T12" fmla="*/ 150 w 150"/>
                <a:gd name="T13" fmla="*/ 22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0" h="22">
                  <a:moveTo>
                    <a:pt x="0" y="0"/>
                  </a:moveTo>
                  <a:lnTo>
                    <a:pt x="8" y="4"/>
                  </a:lnTo>
                  <a:lnTo>
                    <a:pt x="30" y="7"/>
                  </a:lnTo>
                  <a:lnTo>
                    <a:pt x="81" y="15"/>
                  </a:lnTo>
                  <a:lnTo>
                    <a:pt x="129" y="22"/>
                  </a:lnTo>
                  <a:lnTo>
                    <a:pt x="146" y="22"/>
                  </a:lnTo>
                  <a:lnTo>
                    <a:pt x="150" y="22"/>
                  </a:lnTo>
                </a:path>
              </a:pathLst>
            </a:custGeom>
            <a:noFill/>
            <a:ln w="6350">
              <a:solidFill>
                <a:srgbClr val="006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71" name="Line 23"/>
            <p:cNvSpPr>
              <a:spLocks noChangeShapeType="1"/>
            </p:cNvSpPr>
            <p:nvPr/>
          </p:nvSpPr>
          <p:spPr bwMode="auto">
            <a:xfrm>
              <a:off x="5223" y="210"/>
              <a:ext cx="112" cy="72"/>
            </a:xfrm>
            <a:prstGeom prst="line">
              <a:avLst/>
            </a:prstGeom>
            <a:noFill/>
            <a:ln w="6350">
              <a:solidFill>
                <a:srgbClr val="006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72" name="Freeform 24"/>
            <p:cNvSpPr>
              <a:spLocks/>
            </p:cNvSpPr>
            <p:nvPr/>
          </p:nvSpPr>
          <p:spPr bwMode="auto">
            <a:xfrm>
              <a:off x="5111" y="210"/>
              <a:ext cx="524" cy="168"/>
            </a:xfrm>
            <a:custGeom>
              <a:avLst/>
              <a:gdLst>
                <a:gd name="T0" fmla="*/ 0 w 524"/>
                <a:gd name="T1" fmla="*/ 0 h 168"/>
                <a:gd name="T2" fmla="*/ 9 w 524"/>
                <a:gd name="T3" fmla="*/ 3 h 168"/>
                <a:gd name="T4" fmla="*/ 26 w 524"/>
                <a:gd name="T5" fmla="*/ 11 h 168"/>
                <a:gd name="T6" fmla="*/ 52 w 524"/>
                <a:gd name="T7" fmla="*/ 18 h 168"/>
                <a:gd name="T8" fmla="*/ 86 w 524"/>
                <a:gd name="T9" fmla="*/ 29 h 168"/>
                <a:gd name="T10" fmla="*/ 125 w 524"/>
                <a:gd name="T11" fmla="*/ 43 h 168"/>
                <a:gd name="T12" fmla="*/ 168 w 524"/>
                <a:gd name="T13" fmla="*/ 57 h 168"/>
                <a:gd name="T14" fmla="*/ 267 w 524"/>
                <a:gd name="T15" fmla="*/ 86 h 168"/>
                <a:gd name="T16" fmla="*/ 361 w 524"/>
                <a:gd name="T17" fmla="*/ 118 h 168"/>
                <a:gd name="T18" fmla="*/ 404 w 524"/>
                <a:gd name="T19" fmla="*/ 132 h 168"/>
                <a:gd name="T20" fmla="*/ 443 w 524"/>
                <a:gd name="T21" fmla="*/ 143 h 168"/>
                <a:gd name="T22" fmla="*/ 477 w 524"/>
                <a:gd name="T23" fmla="*/ 154 h 168"/>
                <a:gd name="T24" fmla="*/ 503 w 524"/>
                <a:gd name="T25" fmla="*/ 161 h 168"/>
                <a:gd name="T26" fmla="*/ 520 w 524"/>
                <a:gd name="T27" fmla="*/ 168 h 168"/>
                <a:gd name="T28" fmla="*/ 524 w 524"/>
                <a:gd name="T29" fmla="*/ 168 h 16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24" h="168">
                  <a:moveTo>
                    <a:pt x="0" y="0"/>
                  </a:moveTo>
                  <a:lnTo>
                    <a:pt x="9" y="3"/>
                  </a:lnTo>
                  <a:lnTo>
                    <a:pt x="26" y="11"/>
                  </a:lnTo>
                  <a:lnTo>
                    <a:pt x="52" y="18"/>
                  </a:lnTo>
                  <a:lnTo>
                    <a:pt x="86" y="29"/>
                  </a:lnTo>
                  <a:lnTo>
                    <a:pt x="125" y="43"/>
                  </a:lnTo>
                  <a:lnTo>
                    <a:pt x="168" y="57"/>
                  </a:lnTo>
                  <a:lnTo>
                    <a:pt x="267" y="86"/>
                  </a:lnTo>
                  <a:lnTo>
                    <a:pt x="361" y="118"/>
                  </a:lnTo>
                  <a:lnTo>
                    <a:pt x="404" y="132"/>
                  </a:lnTo>
                  <a:lnTo>
                    <a:pt x="443" y="143"/>
                  </a:lnTo>
                  <a:lnTo>
                    <a:pt x="477" y="154"/>
                  </a:lnTo>
                  <a:lnTo>
                    <a:pt x="503" y="161"/>
                  </a:lnTo>
                  <a:lnTo>
                    <a:pt x="520" y="168"/>
                  </a:lnTo>
                  <a:lnTo>
                    <a:pt x="524" y="168"/>
                  </a:lnTo>
                </a:path>
              </a:pathLst>
            </a:custGeom>
            <a:noFill/>
            <a:ln w="6350">
              <a:solidFill>
                <a:srgbClr val="006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73" name="Freeform 25"/>
            <p:cNvSpPr>
              <a:spLocks/>
            </p:cNvSpPr>
            <p:nvPr/>
          </p:nvSpPr>
          <p:spPr bwMode="auto">
            <a:xfrm>
              <a:off x="5210" y="199"/>
              <a:ext cx="26" cy="22"/>
            </a:xfrm>
            <a:custGeom>
              <a:avLst/>
              <a:gdLst>
                <a:gd name="T0" fmla="*/ 17 w 26"/>
                <a:gd name="T1" fmla="*/ 22 h 22"/>
                <a:gd name="T2" fmla="*/ 4 w 26"/>
                <a:gd name="T3" fmla="*/ 22 h 22"/>
                <a:gd name="T4" fmla="*/ 0 w 26"/>
                <a:gd name="T5" fmla="*/ 18 h 22"/>
                <a:gd name="T6" fmla="*/ 0 w 26"/>
                <a:gd name="T7" fmla="*/ 7 h 22"/>
                <a:gd name="T8" fmla="*/ 9 w 26"/>
                <a:gd name="T9" fmla="*/ 4 h 22"/>
                <a:gd name="T10" fmla="*/ 22 w 26"/>
                <a:gd name="T11" fmla="*/ 0 h 22"/>
                <a:gd name="T12" fmla="*/ 26 w 26"/>
                <a:gd name="T13" fmla="*/ 7 h 22"/>
                <a:gd name="T14" fmla="*/ 26 w 26"/>
                <a:gd name="T15" fmla="*/ 18 h 22"/>
                <a:gd name="T16" fmla="*/ 17 w 26"/>
                <a:gd name="T17" fmla="*/ 22 h 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" h="22">
                  <a:moveTo>
                    <a:pt x="17" y="22"/>
                  </a:moveTo>
                  <a:lnTo>
                    <a:pt x="4" y="22"/>
                  </a:lnTo>
                  <a:lnTo>
                    <a:pt x="0" y="18"/>
                  </a:lnTo>
                  <a:lnTo>
                    <a:pt x="0" y="7"/>
                  </a:lnTo>
                  <a:lnTo>
                    <a:pt x="9" y="4"/>
                  </a:lnTo>
                  <a:lnTo>
                    <a:pt x="22" y="0"/>
                  </a:lnTo>
                  <a:lnTo>
                    <a:pt x="26" y="7"/>
                  </a:lnTo>
                  <a:lnTo>
                    <a:pt x="26" y="18"/>
                  </a:lnTo>
                  <a:lnTo>
                    <a:pt x="17" y="22"/>
                  </a:lnTo>
                  <a:close/>
                </a:path>
              </a:pathLst>
            </a:custGeom>
            <a:solidFill>
              <a:srgbClr val="B79F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74" name="Freeform 26"/>
            <p:cNvSpPr>
              <a:spLocks/>
            </p:cNvSpPr>
            <p:nvPr/>
          </p:nvSpPr>
          <p:spPr bwMode="auto">
            <a:xfrm>
              <a:off x="5099" y="199"/>
              <a:ext cx="25" cy="22"/>
            </a:xfrm>
            <a:custGeom>
              <a:avLst/>
              <a:gdLst>
                <a:gd name="T0" fmla="*/ 17 w 25"/>
                <a:gd name="T1" fmla="*/ 22 h 22"/>
                <a:gd name="T2" fmla="*/ 4 w 25"/>
                <a:gd name="T3" fmla="*/ 22 h 22"/>
                <a:gd name="T4" fmla="*/ 0 w 25"/>
                <a:gd name="T5" fmla="*/ 14 h 22"/>
                <a:gd name="T6" fmla="*/ 0 w 25"/>
                <a:gd name="T7" fmla="*/ 7 h 22"/>
                <a:gd name="T8" fmla="*/ 8 w 25"/>
                <a:gd name="T9" fmla="*/ 0 h 22"/>
                <a:gd name="T10" fmla="*/ 21 w 25"/>
                <a:gd name="T11" fmla="*/ 0 h 22"/>
                <a:gd name="T12" fmla="*/ 25 w 25"/>
                <a:gd name="T13" fmla="*/ 7 h 22"/>
                <a:gd name="T14" fmla="*/ 25 w 25"/>
                <a:gd name="T15" fmla="*/ 14 h 22"/>
                <a:gd name="T16" fmla="*/ 17 w 25"/>
                <a:gd name="T17" fmla="*/ 22 h 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5" h="22">
                  <a:moveTo>
                    <a:pt x="17" y="22"/>
                  </a:moveTo>
                  <a:lnTo>
                    <a:pt x="4" y="22"/>
                  </a:lnTo>
                  <a:lnTo>
                    <a:pt x="0" y="14"/>
                  </a:lnTo>
                  <a:lnTo>
                    <a:pt x="0" y="7"/>
                  </a:lnTo>
                  <a:lnTo>
                    <a:pt x="8" y="0"/>
                  </a:lnTo>
                  <a:lnTo>
                    <a:pt x="21" y="0"/>
                  </a:lnTo>
                  <a:lnTo>
                    <a:pt x="25" y="7"/>
                  </a:lnTo>
                  <a:lnTo>
                    <a:pt x="25" y="14"/>
                  </a:lnTo>
                  <a:lnTo>
                    <a:pt x="17" y="22"/>
                  </a:lnTo>
                  <a:close/>
                </a:path>
              </a:pathLst>
            </a:custGeom>
            <a:solidFill>
              <a:srgbClr val="B79F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75" name="Freeform 27"/>
            <p:cNvSpPr>
              <a:spLocks/>
            </p:cNvSpPr>
            <p:nvPr/>
          </p:nvSpPr>
          <p:spPr bwMode="auto">
            <a:xfrm>
              <a:off x="5047" y="206"/>
              <a:ext cx="30" cy="22"/>
            </a:xfrm>
            <a:custGeom>
              <a:avLst/>
              <a:gdLst>
                <a:gd name="T0" fmla="*/ 17 w 30"/>
                <a:gd name="T1" fmla="*/ 22 h 22"/>
                <a:gd name="T2" fmla="*/ 9 w 30"/>
                <a:gd name="T3" fmla="*/ 22 h 22"/>
                <a:gd name="T4" fmla="*/ 0 w 30"/>
                <a:gd name="T5" fmla="*/ 15 h 22"/>
                <a:gd name="T6" fmla="*/ 4 w 30"/>
                <a:gd name="T7" fmla="*/ 7 h 22"/>
                <a:gd name="T8" fmla="*/ 13 w 30"/>
                <a:gd name="T9" fmla="*/ 0 h 22"/>
                <a:gd name="T10" fmla="*/ 26 w 30"/>
                <a:gd name="T11" fmla="*/ 0 h 22"/>
                <a:gd name="T12" fmla="*/ 30 w 30"/>
                <a:gd name="T13" fmla="*/ 7 h 22"/>
                <a:gd name="T14" fmla="*/ 30 w 30"/>
                <a:gd name="T15" fmla="*/ 15 h 22"/>
                <a:gd name="T16" fmla="*/ 17 w 30"/>
                <a:gd name="T17" fmla="*/ 22 h 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" h="22">
                  <a:moveTo>
                    <a:pt x="17" y="22"/>
                  </a:moveTo>
                  <a:lnTo>
                    <a:pt x="9" y="22"/>
                  </a:lnTo>
                  <a:lnTo>
                    <a:pt x="0" y="15"/>
                  </a:lnTo>
                  <a:lnTo>
                    <a:pt x="4" y="7"/>
                  </a:lnTo>
                  <a:lnTo>
                    <a:pt x="13" y="0"/>
                  </a:lnTo>
                  <a:lnTo>
                    <a:pt x="26" y="0"/>
                  </a:lnTo>
                  <a:lnTo>
                    <a:pt x="30" y="7"/>
                  </a:lnTo>
                  <a:lnTo>
                    <a:pt x="30" y="15"/>
                  </a:lnTo>
                  <a:lnTo>
                    <a:pt x="17" y="22"/>
                  </a:lnTo>
                  <a:close/>
                </a:path>
              </a:pathLst>
            </a:custGeom>
            <a:solidFill>
              <a:srgbClr val="B79F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76" name="Freeform 28"/>
            <p:cNvSpPr>
              <a:spLocks/>
            </p:cNvSpPr>
            <p:nvPr/>
          </p:nvSpPr>
          <p:spPr bwMode="auto">
            <a:xfrm>
              <a:off x="5043" y="249"/>
              <a:ext cx="30" cy="22"/>
            </a:xfrm>
            <a:custGeom>
              <a:avLst/>
              <a:gdLst>
                <a:gd name="T0" fmla="*/ 17 w 30"/>
                <a:gd name="T1" fmla="*/ 22 h 22"/>
                <a:gd name="T2" fmla="*/ 8 w 30"/>
                <a:gd name="T3" fmla="*/ 22 h 22"/>
                <a:gd name="T4" fmla="*/ 0 w 30"/>
                <a:gd name="T5" fmla="*/ 18 h 22"/>
                <a:gd name="T6" fmla="*/ 4 w 30"/>
                <a:gd name="T7" fmla="*/ 7 h 22"/>
                <a:gd name="T8" fmla="*/ 13 w 30"/>
                <a:gd name="T9" fmla="*/ 0 h 22"/>
                <a:gd name="T10" fmla="*/ 21 w 30"/>
                <a:gd name="T11" fmla="*/ 0 h 22"/>
                <a:gd name="T12" fmla="*/ 30 w 30"/>
                <a:gd name="T13" fmla="*/ 7 h 22"/>
                <a:gd name="T14" fmla="*/ 25 w 30"/>
                <a:gd name="T15" fmla="*/ 15 h 22"/>
                <a:gd name="T16" fmla="*/ 17 w 30"/>
                <a:gd name="T17" fmla="*/ 22 h 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" h="22">
                  <a:moveTo>
                    <a:pt x="17" y="22"/>
                  </a:moveTo>
                  <a:lnTo>
                    <a:pt x="8" y="22"/>
                  </a:lnTo>
                  <a:lnTo>
                    <a:pt x="0" y="18"/>
                  </a:lnTo>
                  <a:lnTo>
                    <a:pt x="4" y="7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30" y="7"/>
                  </a:lnTo>
                  <a:lnTo>
                    <a:pt x="25" y="15"/>
                  </a:lnTo>
                  <a:lnTo>
                    <a:pt x="17" y="22"/>
                  </a:lnTo>
                  <a:close/>
                </a:path>
              </a:pathLst>
            </a:custGeom>
            <a:solidFill>
              <a:srgbClr val="B79F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77" name="Freeform 29"/>
            <p:cNvSpPr>
              <a:spLocks/>
            </p:cNvSpPr>
            <p:nvPr/>
          </p:nvSpPr>
          <p:spPr bwMode="auto">
            <a:xfrm>
              <a:off x="5184" y="282"/>
              <a:ext cx="30" cy="25"/>
            </a:xfrm>
            <a:custGeom>
              <a:avLst/>
              <a:gdLst>
                <a:gd name="T0" fmla="*/ 18 w 30"/>
                <a:gd name="T1" fmla="*/ 21 h 25"/>
                <a:gd name="T2" fmla="*/ 5 w 30"/>
                <a:gd name="T3" fmla="*/ 25 h 25"/>
                <a:gd name="T4" fmla="*/ 0 w 30"/>
                <a:gd name="T5" fmla="*/ 17 h 25"/>
                <a:gd name="T6" fmla="*/ 0 w 30"/>
                <a:gd name="T7" fmla="*/ 7 h 25"/>
                <a:gd name="T8" fmla="*/ 9 w 30"/>
                <a:gd name="T9" fmla="*/ 0 h 25"/>
                <a:gd name="T10" fmla="*/ 22 w 30"/>
                <a:gd name="T11" fmla="*/ 0 h 25"/>
                <a:gd name="T12" fmla="*/ 30 w 30"/>
                <a:gd name="T13" fmla="*/ 7 h 25"/>
                <a:gd name="T14" fmla="*/ 26 w 30"/>
                <a:gd name="T15" fmla="*/ 14 h 25"/>
                <a:gd name="T16" fmla="*/ 18 w 30"/>
                <a:gd name="T17" fmla="*/ 21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" h="25">
                  <a:moveTo>
                    <a:pt x="18" y="21"/>
                  </a:moveTo>
                  <a:lnTo>
                    <a:pt x="5" y="25"/>
                  </a:lnTo>
                  <a:lnTo>
                    <a:pt x="0" y="17"/>
                  </a:lnTo>
                  <a:lnTo>
                    <a:pt x="0" y="7"/>
                  </a:lnTo>
                  <a:lnTo>
                    <a:pt x="9" y="0"/>
                  </a:lnTo>
                  <a:lnTo>
                    <a:pt x="22" y="0"/>
                  </a:lnTo>
                  <a:lnTo>
                    <a:pt x="30" y="7"/>
                  </a:lnTo>
                  <a:lnTo>
                    <a:pt x="26" y="14"/>
                  </a:lnTo>
                  <a:lnTo>
                    <a:pt x="18" y="21"/>
                  </a:lnTo>
                  <a:close/>
                </a:path>
              </a:pathLst>
            </a:custGeom>
            <a:solidFill>
              <a:srgbClr val="B79F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78" name="Line 30"/>
            <p:cNvSpPr>
              <a:spLocks noChangeShapeType="1"/>
            </p:cNvSpPr>
            <p:nvPr/>
          </p:nvSpPr>
          <p:spPr bwMode="auto">
            <a:xfrm flipV="1">
              <a:off x="3677" y="3955"/>
              <a:ext cx="154" cy="111"/>
            </a:xfrm>
            <a:prstGeom prst="line">
              <a:avLst/>
            </a:prstGeom>
            <a:noFill/>
            <a:ln w="6350">
              <a:solidFill>
                <a:srgbClr val="006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79" name="Freeform 31"/>
            <p:cNvSpPr>
              <a:spLocks/>
            </p:cNvSpPr>
            <p:nvPr/>
          </p:nvSpPr>
          <p:spPr bwMode="auto">
            <a:xfrm>
              <a:off x="3819" y="3912"/>
              <a:ext cx="163" cy="96"/>
            </a:xfrm>
            <a:custGeom>
              <a:avLst/>
              <a:gdLst>
                <a:gd name="T0" fmla="*/ 0 w 163"/>
                <a:gd name="T1" fmla="*/ 96 h 96"/>
                <a:gd name="T2" fmla="*/ 8 w 163"/>
                <a:gd name="T3" fmla="*/ 93 h 96"/>
                <a:gd name="T4" fmla="*/ 25 w 163"/>
                <a:gd name="T5" fmla="*/ 82 h 96"/>
                <a:gd name="T6" fmla="*/ 85 w 163"/>
                <a:gd name="T7" fmla="*/ 50 h 96"/>
                <a:gd name="T8" fmla="*/ 137 w 163"/>
                <a:gd name="T9" fmla="*/ 14 h 96"/>
                <a:gd name="T10" fmla="*/ 158 w 163"/>
                <a:gd name="T11" fmla="*/ 3 h 96"/>
                <a:gd name="T12" fmla="*/ 163 w 163"/>
                <a:gd name="T13" fmla="*/ 0 h 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63" h="96">
                  <a:moveTo>
                    <a:pt x="0" y="96"/>
                  </a:moveTo>
                  <a:lnTo>
                    <a:pt x="8" y="93"/>
                  </a:lnTo>
                  <a:lnTo>
                    <a:pt x="25" y="82"/>
                  </a:lnTo>
                  <a:lnTo>
                    <a:pt x="85" y="50"/>
                  </a:lnTo>
                  <a:lnTo>
                    <a:pt x="137" y="14"/>
                  </a:lnTo>
                  <a:lnTo>
                    <a:pt x="158" y="3"/>
                  </a:lnTo>
                  <a:lnTo>
                    <a:pt x="163" y="0"/>
                  </a:lnTo>
                </a:path>
              </a:pathLst>
            </a:custGeom>
            <a:noFill/>
            <a:ln w="6350">
              <a:solidFill>
                <a:srgbClr val="006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80" name="Freeform 32"/>
            <p:cNvSpPr>
              <a:spLocks/>
            </p:cNvSpPr>
            <p:nvPr/>
          </p:nvSpPr>
          <p:spPr bwMode="auto">
            <a:xfrm>
              <a:off x="3651" y="3973"/>
              <a:ext cx="137" cy="64"/>
            </a:xfrm>
            <a:custGeom>
              <a:avLst/>
              <a:gdLst>
                <a:gd name="T0" fmla="*/ 0 w 137"/>
                <a:gd name="T1" fmla="*/ 64 h 64"/>
                <a:gd name="T2" fmla="*/ 9 w 137"/>
                <a:gd name="T3" fmla="*/ 60 h 64"/>
                <a:gd name="T4" fmla="*/ 26 w 137"/>
                <a:gd name="T5" fmla="*/ 50 h 64"/>
                <a:gd name="T6" fmla="*/ 73 w 137"/>
                <a:gd name="T7" fmla="*/ 28 h 64"/>
                <a:gd name="T8" fmla="*/ 116 w 137"/>
                <a:gd name="T9" fmla="*/ 7 h 64"/>
                <a:gd name="T10" fmla="*/ 129 w 137"/>
                <a:gd name="T11" fmla="*/ 0 h 64"/>
                <a:gd name="T12" fmla="*/ 137 w 137"/>
                <a:gd name="T13" fmla="*/ 0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7" h="64">
                  <a:moveTo>
                    <a:pt x="0" y="64"/>
                  </a:moveTo>
                  <a:lnTo>
                    <a:pt x="9" y="60"/>
                  </a:lnTo>
                  <a:lnTo>
                    <a:pt x="26" y="50"/>
                  </a:lnTo>
                  <a:lnTo>
                    <a:pt x="73" y="28"/>
                  </a:lnTo>
                  <a:lnTo>
                    <a:pt x="116" y="7"/>
                  </a:lnTo>
                  <a:lnTo>
                    <a:pt x="129" y="0"/>
                  </a:lnTo>
                  <a:lnTo>
                    <a:pt x="137" y="0"/>
                  </a:lnTo>
                </a:path>
              </a:pathLst>
            </a:custGeom>
            <a:noFill/>
            <a:ln w="6350">
              <a:solidFill>
                <a:srgbClr val="006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81" name="Line 33"/>
            <p:cNvSpPr>
              <a:spLocks noChangeShapeType="1"/>
            </p:cNvSpPr>
            <p:nvPr/>
          </p:nvSpPr>
          <p:spPr bwMode="auto">
            <a:xfrm flipV="1">
              <a:off x="3763" y="3930"/>
              <a:ext cx="141" cy="7"/>
            </a:xfrm>
            <a:prstGeom prst="line">
              <a:avLst/>
            </a:prstGeom>
            <a:noFill/>
            <a:ln w="6350">
              <a:solidFill>
                <a:srgbClr val="006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82" name="Freeform 34"/>
            <p:cNvSpPr>
              <a:spLocks/>
            </p:cNvSpPr>
            <p:nvPr/>
          </p:nvSpPr>
          <p:spPr bwMode="auto">
            <a:xfrm>
              <a:off x="3677" y="3808"/>
              <a:ext cx="1018" cy="190"/>
            </a:xfrm>
            <a:custGeom>
              <a:avLst/>
              <a:gdLst>
                <a:gd name="T0" fmla="*/ 0 w 1018"/>
                <a:gd name="T1" fmla="*/ 190 h 190"/>
                <a:gd name="T2" fmla="*/ 8 w 1018"/>
                <a:gd name="T3" fmla="*/ 186 h 190"/>
                <a:gd name="T4" fmla="*/ 30 w 1018"/>
                <a:gd name="T5" fmla="*/ 183 h 190"/>
                <a:gd name="T6" fmla="*/ 56 w 1018"/>
                <a:gd name="T7" fmla="*/ 175 h 190"/>
                <a:gd name="T8" fmla="*/ 90 w 1018"/>
                <a:gd name="T9" fmla="*/ 165 h 190"/>
                <a:gd name="T10" fmla="*/ 176 w 1018"/>
                <a:gd name="T11" fmla="*/ 140 h 190"/>
                <a:gd name="T12" fmla="*/ 270 w 1018"/>
                <a:gd name="T13" fmla="*/ 111 h 190"/>
                <a:gd name="T14" fmla="*/ 369 w 1018"/>
                <a:gd name="T15" fmla="*/ 82 h 190"/>
                <a:gd name="T16" fmla="*/ 412 w 1018"/>
                <a:gd name="T17" fmla="*/ 72 h 190"/>
                <a:gd name="T18" fmla="*/ 451 w 1018"/>
                <a:gd name="T19" fmla="*/ 61 h 190"/>
                <a:gd name="T20" fmla="*/ 485 w 1018"/>
                <a:gd name="T21" fmla="*/ 46 h 190"/>
                <a:gd name="T22" fmla="*/ 511 w 1018"/>
                <a:gd name="T23" fmla="*/ 39 h 190"/>
                <a:gd name="T24" fmla="*/ 524 w 1018"/>
                <a:gd name="T25" fmla="*/ 36 h 190"/>
                <a:gd name="T26" fmla="*/ 532 w 1018"/>
                <a:gd name="T27" fmla="*/ 32 h 190"/>
                <a:gd name="T28" fmla="*/ 601 w 1018"/>
                <a:gd name="T29" fmla="*/ 21 h 190"/>
                <a:gd name="T30" fmla="*/ 661 w 1018"/>
                <a:gd name="T31" fmla="*/ 14 h 190"/>
                <a:gd name="T32" fmla="*/ 717 w 1018"/>
                <a:gd name="T33" fmla="*/ 7 h 190"/>
                <a:gd name="T34" fmla="*/ 769 w 1018"/>
                <a:gd name="T35" fmla="*/ 4 h 190"/>
                <a:gd name="T36" fmla="*/ 812 w 1018"/>
                <a:gd name="T37" fmla="*/ 4 h 190"/>
                <a:gd name="T38" fmla="*/ 850 w 1018"/>
                <a:gd name="T39" fmla="*/ 0 h 190"/>
                <a:gd name="T40" fmla="*/ 885 w 1018"/>
                <a:gd name="T41" fmla="*/ 0 h 190"/>
                <a:gd name="T42" fmla="*/ 915 w 1018"/>
                <a:gd name="T43" fmla="*/ 4 h 190"/>
                <a:gd name="T44" fmla="*/ 962 w 1018"/>
                <a:gd name="T45" fmla="*/ 7 h 190"/>
                <a:gd name="T46" fmla="*/ 992 w 1018"/>
                <a:gd name="T47" fmla="*/ 14 h 190"/>
                <a:gd name="T48" fmla="*/ 1009 w 1018"/>
                <a:gd name="T49" fmla="*/ 21 h 190"/>
                <a:gd name="T50" fmla="*/ 1018 w 1018"/>
                <a:gd name="T51" fmla="*/ 25 h 19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018" h="190">
                  <a:moveTo>
                    <a:pt x="0" y="190"/>
                  </a:moveTo>
                  <a:lnTo>
                    <a:pt x="8" y="186"/>
                  </a:lnTo>
                  <a:lnTo>
                    <a:pt x="30" y="183"/>
                  </a:lnTo>
                  <a:lnTo>
                    <a:pt x="56" y="175"/>
                  </a:lnTo>
                  <a:lnTo>
                    <a:pt x="90" y="165"/>
                  </a:lnTo>
                  <a:lnTo>
                    <a:pt x="176" y="140"/>
                  </a:lnTo>
                  <a:lnTo>
                    <a:pt x="270" y="111"/>
                  </a:lnTo>
                  <a:lnTo>
                    <a:pt x="369" y="82"/>
                  </a:lnTo>
                  <a:lnTo>
                    <a:pt x="412" y="72"/>
                  </a:lnTo>
                  <a:lnTo>
                    <a:pt x="451" y="61"/>
                  </a:lnTo>
                  <a:lnTo>
                    <a:pt x="485" y="46"/>
                  </a:lnTo>
                  <a:lnTo>
                    <a:pt x="511" y="39"/>
                  </a:lnTo>
                  <a:lnTo>
                    <a:pt x="524" y="36"/>
                  </a:lnTo>
                  <a:lnTo>
                    <a:pt x="532" y="32"/>
                  </a:lnTo>
                  <a:lnTo>
                    <a:pt x="601" y="21"/>
                  </a:lnTo>
                  <a:lnTo>
                    <a:pt x="661" y="14"/>
                  </a:lnTo>
                  <a:lnTo>
                    <a:pt x="717" y="7"/>
                  </a:lnTo>
                  <a:lnTo>
                    <a:pt x="769" y="4"/>
                  </a:lnTo>
                  <a:lnTo>
                    <a:pt x="812" y="4"/>
                  </a:lnTo>
                  <a:lnTo>
                    <a:pt x="850" y="0"/>
                  </a:lnTo>
                  <a:lnTo>
                    <a:pt x="885" y="0"/>
                  </a:lnTo>
                  <a:lnTo>
                    <a:pt x="915" y="4"/>
                  </a:lnTo>
                  <a:lnTo>
                    <a:pt x="962" y="7"/>
                  </a:lnTo>
                  <a:lnTo>
                    <a:pt x="992" y="14"/>
                  </a:lnTo>
                  <a:lnTo>
                    <a:pt x="1009" y="21"/>
                  </a:lnTo>
                  <a:lnTo>
                    <a:pt x="1018" y="25"/>
                  </a:lnTo>
                </a:path>
              </a:pathLst>
            </a:custGeom>
            <a:noFill/>
            <a:ln w="6350">
              <a:solidFill>
                <a:srgbClr val="006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83" name="Freeform 35"/>
            <p:cNvSpPr>
              <a:spLocks/>
            </p:cNvSpPr>
            <p:nvPr/>
          </p:nvSpPr>
          <p:spPr bwMode="auto">
            <a:xfrm>
              <a:off x="3754" y="3926"/>
              <a:ext cx="22" cy="25"/>
            </a:xfrm>
            <a:custGeom>
              <a:avLst/>
              <a:gdLst>
                <a:gd name="T0" fmla="*/ 22 w 22"/>
                <a:gd name="T1" fmla="*/ 18 h 25"/>
                <a:gd name="T2" fmla="*/ 13 w 22"/>
                <a:gd name="T3" fmla="*/ 25 h 25"/>
                <a:gd name="T4" fmla="*/ 4 w 22"/>
                <a:gd name="T5" fmla="*/ 25 h 25"/>
                <a:gd name="T6" fmla="*/ 0 w 22"/>
                <a:gd name="T7" fmla="*/ 14 h 25"/>
                <a:gd name="T8" fmla="*/ 0 w 22"/>
                <a:gd name="T9" fmla="*/ 7 h 25"/>
                <a:gd name="T10" fmla="*/ 9 w 22"/>
                <a:gd name="T11" fmla="*/ 0 h 25"/>
                <a:gd name="T12" fmla="*/ 17 w 22"/>
                <a:gd name="T13" fmla="*/ 0 h 25"/>
                <a:gd name="T14" fmla="*/ 22 w 22"/>
                <a:gd name="T15" fmla="*/ 7 h 25"/>
                <a:gd name="T16" fmla="*/ 22 w 22"/>
                <a:gd name="T17" fmla="*/ 18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2" h="25">
                  <a:moveTo>
                    <a:pt x="22" y="18"/>
                  </a:moveTo>
                  <a:lnTo>
                    <a:pt x="13" y="25"/>
                  </a:lnTo>
                  <a:lnTo>
                    <a:pt x="4" y="25"/>
                  </a:lnTo>
                  <a:lnTo>
                    <a:pt x="0" y="14"/>
                  </a:lnTo>
                  <a:lnTo>
                    <a:pt x="0" y="7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2" y="7"/>
                  </a:lnTo>
                  <a:lnTo>
                    <a:pt x="22" y="18"/>
                  </a:lnTo>
                  <a:close/>
                </a:path>
              </a:pathLst>
            </a:custGeom>
            <a:solidFill>
              <a:srgbClr val="B79F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84" name="Freeform 36"/>
            <p:cNvSpPr>
              <a:spLocks/>
            </p:cNvSpPr>
            <p:nvPr/>
          </p:nvSpPr>
          <p:spPr bwMode="auto">
            <a:xfrm>
              <a:off x="3668" y="3983"/>
              <a:ext cx="26" cy="25"/>
            </a:xfrm>
            <a:custGeom>
              <a:avLst/>
              <a:gdLst>
                <a:gd name="T0" fmla="*/ 22 w 26"/>
                <a:gd name="T1" fmla="*/ 18 h 25"/>
                <a:gd name="T2" fmla="*/ 13 w 26"/>
                <a:gd name="T3" fmla="*/ 25 h 25"/>
                <a:gd name="T4" fmla="*/ 4 w 26"/>
                <a:gd name="T5" fmla="*/ 25 h 25"/>
                <a:gd name="T6" fmla="*/ 0 w 26"/>
                <a:gd name="T7" fmla="*/ 18 h 25"/>
                <a:gd name="T8" fmla="*/ 0 w 26"/>
                <a:gd name="T9" fmla="*/ 8 h 25"/>
                <a:gd name="T10" fmla="*/ 9 w 26"/>
                <a:gd name="T11" fmla="*/ 0 h 25"/>
                <a:gd name="T12" fmla="*/ 17 w 26"/>
                <a:gd name="T13" fmla="*/ 4 h 25"/>
                <a:gd name="T14" fmla="*/ 26 w 26"/>
                <a:gd name="T15" fmla="*/ 11 h 25"/>
                <a:gd name="T16" fmla="*/ 22 w 26"/>
                <a:gd name="T17" fmla="*/ 18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" h="25">
                  <a:moveTo>
                    <a:pt x="22" y="18"/>
                  </a:moveTo>
                  <a:lnTo>
                    <a:pt x="13" y="25"/>
                  </a:lnTo>
                  <a:lnTo>
                    <a:pt x="4" y="25"/>
                  </a:lnTo>
                  <a:lnTo>
                    <a:pt x="0" y="18"/>
                  </a:lnTo>
                  <a:lnTo>
                    <a:pt x="0" y="8"/>
                  </a:lnTo>
                  <a:lnTo>
                    <a:pt x="9" y="0"/>
                  </a:lnTo>
                  <a:lnTo>
                    <a:pt x="17" y="4"/>
                  </a:lnTo>
                  <a:lnTo>
                    <a:pt x="26" y="11"/>
                  </a:lnTo>
                  <a:lnTo>
                    <a:pt x="22" y="18"/>
                  </a:lnTo>
                  <a:close/>
                </a:path>
              </a:pathLst>
            </a:custGeom>
            <a:solidFill>
              <a:srgbClr val="B79F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85" name="Freeform 37"/>
            <p:cNvSpPr>
              <a:spLocks/>
            </p:cNvSpPr>
            <p:nvPr/>
          </p:nvSpPr>
          <p:spPr bwMode="auto">
            <a:xfrm>
              <a:off x="3634" y="4016"/>
              <a:ext cx="26" cy="25"/>
            </a:xfrm>
            <a:custGeom>
              <a:avLst/>
              <a:gdLst>
                <a:gd name="T0" fmla="*/ 26 w 26"/>
                <a:gd name="T1" fmla="*/ 17 h 25"/>
                <a:gd name="T2" fmla="*/ 17 w 26"/>
                <a:gd name="T3" fmla="*/ 25 h 25"/>
                <a:gd name="T4" fmla="*/ 8 w 26"/>
                <a:gd name="T5" fmla="*/ 25 h 25"/>
                <a:gd name="T6" fmla="*/ 0 w 26"/>
                <a:gd name="T7" fmla="*/ 17 h 25"/>
                <a:gd name="T8" fmla="*/ 4 w 26"/>
                <a:gd name="T9" fmla="*/ 7 h 25"/>
                <a:gd name="T10" fmla="*/ 13 w 26"/>
                <a:gd name="T11" fmla="*/ 0 h 25"/>
                <a:gd name="T12" fmla="*/ 21 w 26"/>
                <a:gd name="T13" fmla="*/ 0 h 25"/>
                <a:gd name="T14" fmla="*/ 26 w 26"/>
                <a:gd name="T15" fmla="*/ 7 h 25"/>
                <a:gd name="T16" fmla="*/ 26 w 26"/>
                <a:gd name="T17" fmla="*/ 17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" h="25">
                  <a:moveTo>
                    <a:pt x="26" y="17"/>
                  </a:moveTo>
                  <a:lnTo>
                    <a:pt x="17" y="25"/>
                  </a:lnTo>
                  <a:lnTo>
                    <a:pt x="8" y="25"/>
                  </a:lnTo>
                  <a:lnTo>
                    <a:pt x="0" y="17"/>
                  </a:lnTo>
                  <a:lnTo>
                    <a:pt x="4" y="7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26" y="7"/>
                  </a:lnTo>
                  <a:lnTo>
                    <a:pt x="26" y="17"/>
                  </a:lnTo>
                  <a:close/>
                </a:path>
              </a:pathLst>
            </a:custGeom>
            <a:solidFill>
              <a:srgbClr val="B79F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86" name="Freeform 38"/>
            <p:cNvSpPr>
              <a:spLocks/>
            </p:cNvSpPr>
            <p:nvPr/>
          </p:nvSpPr>
          <p:spPr bwMode="auto">
            <a:xfrm>
              <a:off x="3664" y="4051"/>
              <a:ext cx="26" cy="25"/>
            </a:xfrm>
            <a:custGeom>
              <a:avLst/>
              <a:gdLst>
                <a:gd name="T0" fmla="*/ 26 w 26"/>
                <a:gd name="T1" fmla="*/ 18 h 25"/>
                <a:gd name="T2" fmla="*/ 17 w 26"/>
                <a:gd name="T3" fmla="*/ 25 h 25"/>
                <a:gd name="T4" fmla="*/ 4 w 26"/>
                <a:gd name="T5" fmla="*/ 25 h 25"/>
                <a:gd name="T6" fmla="*/ 0 w 26"/>
                <a:gd name="T7" fmla="*/ 18 h 25"/>
                <a:gd name="T8" fmla="*/ 4 w 26"/>
                <a:gd name="T9" fmla="*/ 8 h 25"/>
                <a:gd name="T10" fmla="*/ 13 w 26"/>
                <a:gd name="T11" fmla="*/ 0 h 25"/>
                <a:gd name="T12" fmla="*/ 21 w 26"/>
                <a:gd name="T13" fmla="*/ 4 h 25"/>
                <a:gd name="T14" fmla="*/ 26 w 26"/>
                <a:gd name="T15" fmla="*/ 11 h 25"/>
                <a:gd name="T16" fmla="*/ 26 w 26"/>
                <a:gd name="T17" fmla="*/ 18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" h="25">
                  <a:moveTo>
                    <a:pt x="26" y="18"/>
                  </a:moveTo>
                  <a:lnTo>
                    <a:pt x="17" y="25"/>
                  </a:lnTo>
                  <a:lnTo>
                    <a:pt x="4" y="25"/>
                  </a:lnTo>
                  <a:lnTo>
                    <a:pt x="0" y="18"/>
                  </a:lnTo>
                  <a:lnTo>
                    <a:pt x="4" y="8"/>
                  </a:lnTo>
                  <a:lnTo>
                    <a:pt x="13" y="0"/>
                  </a:lnTo>
                  <a:lnTo>
                    <a:pt x="21" y="4"/>
                  </a:lnTo>
                  <a:lnTo>
                    <a:pt x="26" y="11"/>
                  </a:lnTo>
                  <a:lnTo>
                    <a:pt x="26" y="18"/>
                  </a:lnTo>
                  <a:close/>
                </a:path>
              </a:pathLst>
            </a:custGeom>
            <a:solidFill>
              <a:srgbClr val="B79F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87" name="Freeform 39"/>
            <p:cNvSpPr>
              <a:spLocks/>
            </p:cNvSpPr>
            <p:nvPr/>
          </p:nvSpPr>
          <p:spPr bwMode="auto">
            <a:xfrm>
              <a:off x="3797" y="4001"/>
              <a:ext cx="26" cy="25"/>
            </a:xfrm>
            <a:custGeom>
              <a:avLst/>
              <a:gdLst>
                <a:gd name="T0" fmla="*/ 26 w 26"/>
                <a:gd name="T1" fmla="*/ 18 h 25"/>
                <a:gd name="T2" fmla="*/ 17 w 26"/>
                <a:gd name="T3" fmla="*/ 25 h 25"/>
                <a:gd name="T4" fmla="*/ 4 w 26"/>
                <a:gd name="T5" fmla="*/ 22 h 25"/>
                <a:gd name="T6" fmla="*/ 0 w 26"/>
                <a:gd name="T7" fmla="*/ 15 h 25"/>
                <a:gd name="T8" fmla="*/ 4 w 26"/>
                <a:gd name="T9" fmla="*/ 4 h 25"/>
                <a:gd name="T10" fmla="*/ 13 w 26"/>
                <a:gd name="T11" fmla="*/ 0 h 25"/>
                <a:gd name="T12" fmla="*/ 22 w 26"/>
                <a:gd name="T13" fmla="*/ 0 h 25"/>
                <a:gd name="T14" fmla="*/ 26 w 26"/>
                <a:gd name="T15" fmla="*/ 7 h 25"/>
                <a:gd name="T16" fmla="*/ 26 w 26"/>
                <a:gd name="T17" fmla="*/ 18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" h="25">
                  <a:moveTo>
                    <a:pt x="26" y="18"/>
                  </a:moveTo>
                  <a:lnTo>
                    <a:pt x="17" y="25"/>
                  </a:lnTo>
                  <a:lnTo>
                    <a:pt x="4" y="22"/>
                  </a:lnTo>
                  <a:lnTo>
                    <a:pt x="0" y="15"/>
                  </a:lnTo>
                  <a:lnTo>
                    <a:pt x="4" y="4"/>
                  </a:lnTo>
                  <a:lnTo>
                    <a:pt x="13" y="0"/>
                  </a:lnTo>
                  <a:lnTo>
                    <a:pt x="22" y="0"/>
                  </a:lnTo>
                  <a:lnTo>
                    <a:pt x="26" y="7"/>
                  </a:lnTo>
                  <a:lnTo>
                    <a:pt x="26" y="18"/>
                  </a:lnTo>
                  <a:close/>
                </a:path>
              </a:pathLst>
            </a:custGeom>
            <a:solidFill>
              <a:srgbClr val="B79F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88" name="Freeform 40"/>
            <p:cNvSpPr>
              <a:spLocks/>
            </p:cNvSpPr>
            <p:nvPr/>
          </p:nvSpPr>
          <p:spPr bwMode="auto">
            <a:xfrm>
              <a:off x="855" y="3761"/>
              <a:ext cx="726" cy="344"/>
            </a:xfrm>
            <a:custGeom>
              <a:avLst/>
              <a:gdLst>
                <a:gd name="T0" fmla="*/ 288 w 726"/>
                <a:gd name="T1" fmla="*/ 54 h 344"/>
                <a:gd name="T2" fmla="*/ 326 w 726"/>
                <a:gd name="T3" fmla="*/ 58 h 344"/>
                <a:gd name="T4" fmla="*/ 352 w 726"/>
                <a:gd name="T5" fmla="*/ 58 h 344"/>
                <a:gd name="T6" fmla="*/ 369 w 726"/>
                <a:gd name="T7" fmla="*/ 58 h 344"/>
                <a:gd name="T8" fmla="*/ 395 w 726"/>
                <a:gd name="T9" fmla="*/ 54 h 344"/>
                <a:gd name="T10" fmla="*/ 434 w 726"/>
                <a:gd name="T11" fmla="*/ 51 h 344"/>
                <a:gd name="T12" fmla="*/ 477 w 726"/>
                <a:gd name="T13" fmla="*/ 47 h 344"/>
                <a:gd name="T14" fmla="*/ 515 w 726"/>
                <a:gd name="T15" fmla="*/ 40 h 344"/>
                <a:gd name="T16" fmla="*/ 558 w 726"/>
                <a:gd name="T17" fmla="*/ 43 h 344"/>
                <a:gd name="T18" fmla="*/ 644 w 726"/>
                <a:gd name="T19" fmla="*/ 51 h 344"/>
                <a:gd name="T20" fmla="*/ 726 w 726"/>
                <a:gd name="T21" fmla="*/ 72 h 344"/>
                <a:gd name="T22" fmla="*/ 726 w 726"/>
                <a:gd name="T23" fmla="*/ 61 h 344"/>
                <a:gd name="T24" fmla="*/ 726 w 726"/>
                <a:gd name="T25" fmla="*/ 54 h 344"/>
                <a:gd name="T26" fmla="*/ 670 w 726"/>
                <a:gd name="T27" fmla="*/ 43 h 344"/>
                <a:gd name="T28" fmla="*/ 558 w 726"/>
                <a:gd name="T29" fmla="*/ 33 h 344"/>
                <a:gd name="T30" fmla="*/ 541 w 726"/>
                <a:gd name="T31" fmla="*/ 29 h 344"/>
                <a:gd name="T32" fmla="*/ 524 w 726"/>
                <a:gd name="T33" fmla="*/ 29 h 344"/>
                <a:gd name="T34" fmla="*/ 502 w 726"/>
                <a:gd name="T35" fmla="*/ 29 h 344"/>
                <a:gd name="T36" fmla="*/ 485 w 726"/>
                <a:gd name="T37" fmla="*/ 33 h 344"/>
                <a:gd name="T38" fmla="*/ 425 w 726"/>
                <a:gd name="T39" fmla="*/ 36 h 344"/>
                <a:gd name="T40" fmla="*/ 365 w 726"/>
                <a:gd name="T41" fmla="*/ 33 h 344"/>
                <a:gd name="T42" fmla="*/ 77 w 726"/>
                <a:gd name="T43" fmla="*/ 0 h 344"/>
                <a:gd name="T44" fmla="*/ 47 w 726"/>
                <a:gd name="T45" fmla="*/ 4 h 344"/>
                <a:gd name="T46" fmla="*/ 21 w 726"/>
                <a:gd name="T47" fmla="*/ 15 h 344"/>
                <a:gd name="T48" fmla="*/ 4 w 726"/>
                <a:gd name="T49" fmla="*/ 36 h 344"/>
                <a:gd name="T50" fmla="*/ 0 w 726"/>
                <a:gd name="T51" fmla="*/ 65 h 344"/>
                <a:gd name="T52" fmla="*/ 8 w 726"/>
                <a:gd name="T53" fmla="*/ 111 h 344"/>
                <a:gd name="T54" fmla="*/ 30 w 726"/>
                <a:gd name="T55" fmla="*/ 176 h 344"/>
                <a:gd name="T56" fmla="*/ 47 w 726"/>
                <a:gd name="T57" fmla="*/ 215 h 344"/>
                <a:gd name="T58" fmla="*/ 77 w 726"/>
                <a:gd name="T59" fmla="*/ 244 h 344"/>
                <a:gd name="T60" fmla="*/ 111 w 726"/>
                <a:gd name="T61" fmla="*/ 272 h 344"/>
                <a:gd name="T62" fmla="*/ 159 w 726"/>
                <a:gd name="T63" fmla="*/ 294 h 344"/>
                <a:gd name="T64" fmla="*/ 202 w 726"/>
                <a:gd name="T65" fmla="*/ 315 h 344"/>
                <a:gd name="T66" fmla="*/ 245 w 726"/>
                <a:gd name="T67" fmla="*/ 344 h 344"/>
                <a:gd name="T68" fmla="*/ 236 w 726"/>
                <a:gd name="T69" fmla="*/ 319 h 344"/>
                <a:gd name="T70" fmla="*/ 227 w 726"/>
                <a:gd name="T71" fmla="*/ 298 h 344"/>
                <a:gd name="T72" fmla="*/ 219 w 726"/>
                <a:gd name="T73" fmla="*/ 287 h 344"/>
                <a:gd name="T74" fmla="*/ 206 w 726"/>
                <a:gd name="T75" fmla="*/ 276 h 344"/>
                <a:gd name="T76" fmla="*/ 167 w 726"/>
                <a:gd name="T77" fmla="*/ 251 h 344"/>
                <a:gd name="T78" fmla="*/ 146 w 726"/>
                <a:gd name="T79" fmla="*/ 233 h 344"/>
                <a:gd name="T80" fmla="*/ 116 w 726"/>
                <a:gd name="T81" fmla="*/ 208 h 344"/>
                <a:gd name="T82" fmla="*/ 86 w 726"/>
                <a:gd name="T83" fmla="*/ 176 h 344"/>
                <a:gd name="T84" fmla="*/ 77 w 726"/>
                <a:gd name="T85" fmla="*/ 158 h 344"/>
                <a:gd name="T86" fmla="*/ 68 w 726"/>
                <a:gd name="T87" fmla="*/ 140 h 344"/>
                <a:gd name="T88" fmla="*/ 64 w 726"/>
                <a:gd name="T89" fmla="*/ 119 h 344"/>
                <a:gd name="T90" fmla="*/ 60 w 726"/>
                <a:gd name="T91" fmla="*/ 90 h 344"/>
                <a:gd name="T92" fmla="*/ 68 w 726"/>
                <a:gd name="T93" fmla="*/ 61 h 344"/>
                <a:gd name="T94" fmla="*/ 81 w 726"/>
                <a:gd name="T95" fmla="*/ 54 h 344"/>
                <a:gd name="T96" fmla="*/ 94 w 726"/>
                <a:gd name="T97" fmla="*/ 47 h 344"/>
                <a:gd name="T98" fmla="*/ 150 w 726"/>
                <a:gd name="T99" fmla="*/ 43 h 344"/>
                <a:gd name="T100" fmla="*/ 210 w 726"/>
                <a:gd name="T101" fmla="*/ 47 h 344"/>
                <a:gd name="T102" fmla="*/ 288 w 726"/>
                <a:gd name="T103" fmla="*/ 54 h 34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726" h="344">
                  <a:moveTo>
                    <a:pt x="288" y="54"/>
                  </a:moveTo>
                  <a:lnTo>
                    <a:pt x="326" y="58"/>
                  </a:lnTo>
                  <a:lnTo>
                    <a:pt x="352" y="58"/>
                  </a:lnTo>
                  <a:lnTo>
                    <a:pt x="369" y="58"/>
                  </a:lnTo>
                  <a:lnTo>
                    <a:pt x="395" y="54"/>
                  </a:lnTo>
                  <a:lnTo>
                    <a:pt x="434" y="51"/>
                  </a:lnTo>
                  <a:lnTo>
                    <a:pt x="477" y="47"/>
                  </a:lnTo>
                  <a:lnTo>
                    <a:pt x="515" y="40"/>
                  </a:lnTo>
                  <a:lnTo>
                    <a:pt x="558" y="43"/>
                  </a:lnTo>
                  <a:lnTo>
                    <a:pt x="644" y="51"/>
                  </a:lnTo>
                  <a:lnTo>
                    <a:pt x="726" y="72"/>
                  </a:lnTo>
                  <a:lnTo>
                    <a:pt x="726" y="61"/>
                  </a:lnTo>
                  <a:lnTo>
                    <a:pt x="726" y="54"/>
                  </a:lnTo>
                  <a:lnTo>
                    <a:pt x="670" y="43"/>
                  </a:lnTo>
                  <a:lnTo>
                    <a:pt x="558" y="33"/>
                  </a:lnTo>
                  <a:lnTo>
                    <a:pt x="541" y="29"/>
                  </a:lnTo>
                  <a:lnTo>
                    <a:pt x="524" y="29"/>
                  </a:lnTo>
                  <a:lnTo>
                    <a:pt x="502" y="29"/>
                  </a:lnTo>
                  <a:lnTo>
                    <a:pt x="485" y="33"/>
                  </a:lnTo>
                  <a:lnTo>
                    <a:pt x="425" y="36"/>
                  </a:lnTo>
                  <a:lnTo>
                    <a:pt x="365" y="33"/>
                  </a:lnTo>
                  <a:lnTo>
                    <a:pt x="77" y="0"/>
                  </a:lnTo>
                  <a:lnTo>
                    <a:pt x="47" y="4"/>
                  </a:lnTo>
                  <a:lnTo>
                    <a:pt x="21" y="15"/>
                  </a:lnTo>
                  <a:lnTo>
                    <a:pt x="4" y="36"/>
                  </a:lnTo>
                  <a:lnTo>
                    <a:pt x="0" y="65"/>
                  </a:lnTo>
                  <a:lnTo>
                    <a:pt x="8" y="111"/>
                  </a:lnTo>
                  <a:lnTo>
                    <a:pt x="30" y="176"/>
                  </a:lnTo>
                  <a:lnTo>
                    <a:pt x="47" y="215"/>
                  </a:lnTo>
                  <a:lnTo>
                    <a:pt x="77" y="244"/>
                  </a:lnTo>
                  <a:lnTo>
                    <a:pt x="111" y="272"/>
                  </a:lnTo>
                  <a:lnTo>
                    <a:pt x="159" y="294"/>
                  </a:lnTo>
                  <a:lnTo>
                    <a:pt x="202" y="315"/>
                  </a:lnTo>
                  <a:lnTo>
                    <a:pt x="245" y="344"/>
                  </a:lnTo>
                  <a:lnTo>
                    <a:pt x="236" y="319"/>
                  </a:lnTo>
                  <a:lnTo>
                    <a:pt x="227" y="298"/>
                  </a:lnTo>
                  <a:lnTo>
                    <a:pt x="219" y="287"/>
                  </a:lnTo>
                  <a:lnTo>
                    <a:pt x="206" y="276"/>
                  </a:lnTo>
                  <a:lnTo>
                    <a:pt x="167" y="251"/>
                  </a:lnTo>
                  <a:lnTo>
                    <a:pt x="146" y="233"/>
                  </a:lnTo>
                  <a:lnTo>
                    <a:pt x="116" y="208"/>
                  </a:lnTo>
                  <a:lnTo>
                    <a:pt x="86" y="176"/>
                  </a:lnTo>
                  <a:lnTo>
                    <a:pt x="77" y="158"/>
                  </a:lnTo>
                  <a:lnTo>
                    <a:pt x="68" y="140"/>
                  </a:lnTo>
                  <a:lnTo>
                    <a:pt x="64" y="119"/>
                  </a:lnTo>
                  <a:lnTo>
                    <a:pt x="60" y="90"/>
                  </a:lnTo>
                  <a:lnTo>
                    <a:pt x="68" y="61"/>
                  </a:lnTo>
                  <a:lnTo>
                    <a:pt x="81" y="54"/>
                  </a:lnTo>
                  <a:lnTo>
                    <a:pt x="94" y="47"/>
                  </a:lnTo>
                  <a:lnTo>
                    <a:pt x="150" y="43"/>
                  </a:lnTo>
                  <a:lnTo>
                    <a:pt x="210" y="47"/>
                  </a:lnTo>
                  <a:lnTo>
                    <a:pt x="288" y="54"/>
                  </a:lnTo>
                  <a:close/>
                </a:path>
              </a:pathLst>
            </a:custGeom>
            <a:solidFill>
              <a:srgbClr val="9FC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89" name="Freeform 41"/>
            <p:cNvSpPr>
              <a:spLocks/>
            </p:cNvSpPr>
            <p:nvPr/>
          </p:nvSpPr>
          <p:spPr bwMode="auto">
            <a:xfrm>
              <a:off x="876" y="3790"/>
              <a:ext cx="219" cy="312"/>
            </a:xfrm>
            <a:custGeom>
              <a:avLst/>
              <a:gdLst>
                <a:gd name="T0" fmla="*/ 219 w 219"/>
                <a:gd name="T1" fmla="*/ 312 h 312"/>
                <a:gd name="T2" fmla="*/ 202 w 219"/>
                <a:gd name="T3" fmla="*/ 276 h 312"/>
                <a:gd name="T4" fmla="*/ 189 w 219"/>
                <a:gd name="T5" fmla="*/ 258 h 312"/>
                <a:gd name="T6" fmla="*/ 176 w 219"/>
                <a:gd name="T7" fmla="*/ 243 h 312"/>
                <a:gd name="T8" fmla="*/ 146 w 219"/>
                <a:gd name="T9" fmla="*/ 226 h 312"/>
                <a:gd name="T10" fmla="*/ 129 w 219"/>
                <a:gd name="T11" fmla="*/ 211 h 312"/>
                <a:gd name="T12" fmla="*/ 112 w 219"/>
                <a:gd name="T13" fmla="*/ 201 h 312"/>
                <a:gd name="T14" fmla="*/ 103 w 219"/>
                <a:gd name="T15" fmla="*/ 190 h 312"/>
                <a:gd name="T16" fmla="*/ 86 w 219"/>
                <a:gd name="T17" fmla="*/ 175 h 312"/>
                <a:gd name="T18" fmla="*/ 65 w 219"/>
                <a:gd name="T19" fmla="*/ 158 h 312"/>
                <a:gd name="T20" fmla="*/ 52 w 219"/>
                <a:gd name="T21" fmla="*/ 140 h 312"/>
                <a:gd name="T22" fmla="*/ 47 w 219"/>
                <a:gd name="T23" fmla="*/ 125 h 312"/>
                <a:gd name="T24" fmla="*/ 39 w 219"/>
                <a:gd name="T25" fmla="*/ 107 h 312"/>
                <a:gd name="T26" fmla="*/ 35 w 219"/>
                <a:gd name="T27" fmla="*/ 82 h 312"/>
                <a:gd name="T28" fmla="*/ 35 w 219"/>
                <a:gd name="T29" fmla="*/ 64 h 312"/>
                <a:gd name="T30" fmla="*/ 39 w 219"/>
                <a:gd name="T31" fmla="*/ 50 h 312"/>
                <a:gd name="T32" fmla="*/ 47 w 219"/>
                <a:gd name="T33" fmla="*/ 29 h 312"/>
                <a:gd name="T34" fmla="*/ 65 w 219"/>
                <a:gd name="T35" fmla="*/ 18 h 312"/>
                <a:gd name="T36" fmla="*/ 90 w 219"/>
                <a:gd name="T37" fmla="*/ 14 h 312"/>
                <a:gd name="T38" fmla="*/ 116 w 219"/>
                <a:gd name="T39" fmla="*/ 11 h 312"/>
                <a:gd name="T40" fmla="*/ 163 w 219"/>
                <a:gd name="T41" fmla="*/ 14 h 312"/>
                <a:gd name="T42" fmla="*/ 43 w 219"/>
                <a:gd name="T43" fmla="*/ 0 h 312"/>
                <a:gd name="T44" fmla="*/ 22 w 219"/>
                <a:gd name="T45" fmla="*/ 4 h 312"/>
                <a:gd name="T46" fmla="*/ 9 w 219"/>
                <a:gd name="T47" fmla="*/ 11 h 312"/>
                <a:gd name="T48" fmla="*/ 0 w 219"/>
                <a:gd name="T49" fmla="*/ 39 h 312"/>
                <a:gd name="T50" fmla="*/ 0 w 219"/>
                <a:gd name="T51" fmla="*/ 64 h 312"/>
                <a:gd name="T52" fmla="*/ 9 w 219"/>
                <a:gd name="T53" fmla="*/ 93 h 312"/>
                <a:gd name="T54" fmla="*/ 22 w 219"/>
                <a:gd name="T55" fmla="*/ 118 h 312"/>
                <a:gd name="T56" fmla="*/ 52 w 219"/>
                <a:gd name="T57" fmla="*/ 165 h 312"/>
                <a:gd name="T58" fmla="*/ 86 w 219"/>
                <a:gd name="T59" fmla="*/ 193 h 312"/>
                <a:gd name="T60" fmla="*/ 121 w 219"/>
                <a:gd name="T61" fmla="*/ 222 h 312"/>
                <a:gd name="T62" fmla="*/ 159 w 219"/>
                <a:gd name="T63" fmla="*/ 251 h 312"/>
                <a:gd name="T64" fmla="*/ 189 w 219"/>
                <a:gd name="T65" fmla="*/ 279 h 312"/>
                <a:gd name="T66" fmla="*/ 219 w 219"/>
                <a:gd name="T67" fmla="*/ 312 h 31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19" h="312">
                  <a:moveTo>
                    <a:pt x="219" y="312"/>
                  </a:moveTo>
                  <a:lnTo>
                    <a:pt x="202" y="276"/>
                  </a:lnTo>
                  <a:lnTo>
                    <a:pt x="189" y="258"/>
                  </a:lnTo>
                  <a:lnTo>
                    <a:pt x="176" y="243"/>
                  </a:lnTo>
                  <a:lnTo>
                    <a:pt x="146" y="226"/>
                  </a:lnTo>
                  <a:lnTo>
                    <a:pt x="129" y="211"/>
                  </a:lnTo>
                  <a:lnTo>
                    <a:pt x="112" y="201"/>
                  </a:lnTo>
                  <a:lnTo>
                    <a:pt x="103" y="190"/>
                  </a:lnTo>
                  <a:lnTo>
                    <a:pt x="86" y="175"/>
                  </a:lnTo>
                  <a:lnTo>
                    <a:pt x="65" y="158"/>
                  </a:lnTo>
                  <a:lnTo>
                    <a:pt x="52" y="140"/>
                  </a:lnTo>
                  <a:lnTo>
                    <a:pt x="47" y="125"/>
                  </a:lnTo>
                  <a:lnTo>
                    <a:pt x="39" y="107"/>
                  </a:lnTo>
                  <a:lnTo>
                    <a:pt x="35" y="82"/>
                  </a:lnTo>
                  <a:lnTo>
                    <a:pt x="35" y="64"/>
                  </a:lnTo>
                  <a:lnTo>
                    <a:pt x="39" y="50"/>
                  </a:lnTo>
                  <a:lnTo>
                    <a:pt x="47" y="29"/>
                  </a:lnTo>
                  <a:lnTo>
                    <a:pt x="65" y="18"/>
                  </a:lnTo>
                  <a:lnTo>
                    <a:pt x="90" y="14"/>
                  </a:lnTo>
                  <a:lnTo>
                    <a:pt x="116" y="11"/>
                  </a:lnTo>
                  <a:lnTo>
                    <a:pt x="163" y="14"/>
                  </a:lnTo>
                  <a:lnTo>
                    <a:pt x="43" y="0"/>
                  </a:lnTo>
                  <a:lnTo>
                    <a:pt x="22" y="4"/>
                  </a:lnTo>
                  <a:lnTo>
                    <a:pt x="9" y="11"/>
                  </a:lnTo>
                  <a:lnTo>
                    <a:pt x="0" y="39"/>
                  </a:lnTo>
                  <a:lnTo>
                    <a:pt x="0" y="64"/>
                  </a:lnTo>
                  <a:lnTo>
                    <a:pt x="9" y="93"/>
                  </a:lnTo>
                  <a:lnTo>
                    <a:pt x="22" y="118"/>
                  </a:lnTo>
                  <a:lnTo>
                    <a:pt x="52" y="165"/>
                  </a:lnTo>
                  <a:lnTo>
                    <a:pt x="86" y="193"/>
                  </a:lnTo>
                  <a:lnTo>
                    <a:pt x="121" y="222"/>
                  </a:lnTo>
                  <a:lnTo>
                    <a:pt x="159" y="251"/>
                  </a:lnTo>
                  <a:lnTo>
                    <a:pt x="189" y="279"/>
                  </a:lnTo>
                  <a:lnTo>
                    <a:pt x="219" y="312"/>
                  </a:lnTo>
                  <a:close/>
                </a:path>
              </a:pathLst>
            </a:custGeom>
            <a:solidFill>
              <a:srgbClr val="40A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90" name="Freeform 42"/>
            <p:cNvSpPr>
              <a:spLocks/>
            </p:cNvSpPr>
            <p:nvPr/>
          </p:nvSpPr>
          <p:spPr bwMode="auto">
            <a:xfrm>
              <a:off x="2990" y="3754"/>
              <a:ext cx="1292" cy="333"/>
            </a:xfrm>
            <a:custGeom>
              <a:avLst/>
              <a:gdLst>
                <a:gd name="T0" fmla="*/ 1292 w 1292"/>
                <a:gd name="T1" fmla="*/ 15 h 333"/>
                <a:gd name="T2" fmla="*/ 1280 w 1292"/>
                <a:gd name="T3" fmla="*/ 18 h 333"/>
                <a:gd name="T4" fmla="*/ 1254 w 1292"/>
                <a:gd name="T5" fmla="*/ 22 h 333"/>
                <a:gd name="T6" fmla="*/ 1228 w 1292"/>
                <a:gd name="T7" fmla="*/ 29 h 333"/>
                <a:gd name="T8" fmla="*/ 1194 w 1292"/>
                <a:gd name="T9" fmla="*/ 36 h 333"/>
                <a:gd name="T10" fmla="*/ 1112 w 1292"/>
                <a:gd name="T11" fmla="*/ 58 h 333"/>
                <a:gd name="T12" fmla="*/ 1022 w 1292"/>
                <a:gd name="T13" fmla="*/ 75 h 333"/>
                <a:gd name="T14" fmla="*/ 927 w 1292"/>
                <a:gd name="T15" fmla="*/ 97 h 333"/>
                <a:gd name="T16" fmla="*/ 846 w 1292"/>
                <a:gd name="T17" fmla="*/ 118 h 333"/>
                <a:gd name="T18" fmla="*/ 807 w 1292"/>
                <a:gd name="T19" fmla="*/ 129 h 333"/>
                <a:gd name="T20" fmla="*/ 773 w 1292"/>
                <a:gd name="T21" fmla="*/ 140 h 333"/>
                <a:gd name="T22" fmla="*/ 747 w 1292"/>
                <a:gd name="T23" fmla="*/ 147 h 333"/>
                <a:gd name="T24" fmla="*/ 725 w 1292"/>
                <a:gd name="T25" fmla="*/ 154 h 333"/>
                <a:gd name="T26" fmla="*/ 502 w 1292"/>
                <a:gd name="T27" fmla="*/ 254 h 333"/>
                <a:gd name="T28" fmla="*/ 442 w 1292"/>
                <a:gd name="T29" fmla="*/ 276 h 333"/>
                <a:gd name="T30" fmla="*/ 390 w 1292"/>
                <a:gd name="T31" fmla="*/ 294 h 333"/>
                <a:gd name="T32" fmla="*/ 335 w 1292"/>
                <a:gd name="T33" fmla="*/ 305 h 333"/>
                <a:gd name="T34" fmla="*/ 270 w 1292"/>
                <a:gd name="T35" fmla="*/ 315 h 333"/>
                <a:gd name="T36" fmla="*/ 201 w 1292"/>
                <a:gd name="T37" fmla="*/ 322 h 333"/>
                <a:gd name="T38" fmla="*/ 141 w 1292"/>
                <a:gd name="T39" fmla="*/ 330 h 333"/>
                <a:gd name="T40" fmla="*/ 98 w 1292"/>
                <a:gd name="T41" fmla="*/ 330 h 333"/>
                <a:gd name="T42" fmla="*/ 64 w 1292"/>
                <a:gd name="T43" fmla="*/ 333 h 333"/>
                <a:gd name="T44" fmla="*/ 42 w 1292"/>
                <a:gd name="T45" fmla="*/ 330 h 333"/>
                <a:gd name="T46" fmla="*/ 21 w 1292"/>
                <a:gd name="T47" fmla="*/ 326 h 333"/>
                <a:gd name="T48" fmla="*/ 0 w 1292"/>
                <a:gd name="T49" fmla="*/ 315 h 333"/>
                <a:gd name="T50" fmla="*/ 4 w 1292"/>
                <a:gd name="T51" fmla="*/ 315 h 333"/>
                <a:gd name="T52" fmla="*/ 12 w 1292"/>
                <a:gd name="T53" fmla="*/ 315 h 333"/>
                <a:gd name="T54" fmla="*/ 42 w 1292"/>
                <a:gd name="T55" fmla="*/ 308 h 333"/>
                <a:gd name="T56" fmla="*/ 120 w 1292"/>
                <a:gd name="T57" fmla="*/ 279 h 333"/>
                <a:gd name="T58" fmla="*/ 158 w 1292"/>
                <a:gd name="T59" fmla="*/ 269 h 333"/>
                <a:gd name="T60" fmla="*/ 189 w 1292"/>
                <a:gd name="T61" fmla="*/ 258 h 333"/>
                <a:gd name="T62" fmla="*/ 206 w 1292"/>
                <a:gd name="T63" fmla="*/ 251 h 333"/>
                <a:gd name="T64" fmla="*/ 210 w 1292"/>
                <a:gd name="T65" fmla="*/ 251 h 333"/>
                <a:gd name="T66" fmla="*/ 206 w 1292"/>
                <a:gd name="T67" fmla="*/ 251 h 333"/>
                <a:gd name="T68" fmla="*/ 373 w 1292"/>
                <a:gd name="T69" fmla="*/ 201 h 333"/>
                <a:gd name="T70" fmla="*/ 403 w 1292"/>
                <a:gd name="T71" fmla="*/ 201 h 333"/>
                <a:gd name="T72" fmla="*/ 420 w 1292"/>
                <a:gd name="T73" fmla="*/ 197 h 333"/>
                <a:gd name="T74" fmla="*/ 442 w 1292"/>
                <a:gd name="T75" fmla="*/ 194 h 333"/>
                <a:gd name="T76" fmla="*/ 463 w 1292"/>
                <a:gd name="T77" fmla="*/ 190 h 333"/>
                <a:gd name="T78" fmla="*/ 485 w 1292"/>
                <a:gd name="T79" fmla="*/ 186 h 333"/>
                <a:gd name="T80" fmla="*/ 515 w 1292"/>
                <a:gd name="T81" fmla="*/ 186 h 333"/>
                <a:gd name="T82" fmla="*/ 597 w 1292"/>
                <a:gd name="T83" fmla="*/ 186 h 333"/>
                <a:gd name="T84" fmla="*/ 648 w 1292"/>
                <a:gd name="T85" fmla="*/ 172 h 333"/>
                <a:gd name="T86" fmla="*/ 704 w 1292"/>
                <a:gd name="T87" fmla="*/ 147 h 333"/>
                <a:gd name="T88" fmla="*/ 756 w 1292"/>
                <a:gd name="T89" fmla="*/ 126 h 333"/>
                <a:gd name="T90" fmla="*/ 807 w 1292"/>
                <a:gd name="T91" fmla="*/ 108 h 333"/>
                <a:gd name="T92" fmla="*/ 829 w 1292"/>
                <a:gd name="T93" fmla="*/ 104 h 333"/>
                <a:gd name="T94" fmla="*/ 854 w 1292"/>
                <a:gd name="T95" fmla="*/ 97 h 333"/>
                <a:gd name="T96" fmla="*/ 923 w 1292"/>
                <a:gd name="T97" fmla="*/ 83 h 333"/>
                <a:gd name="T98" fmla="*/ 1082 w 1292"/>
                <a:gd name="T99" fmla="*/ 47 h 333"/>
                <a:gd name="T100" fmla="*/ 1155 w 1292"/>
                <a:gd name="T101" fmla="*/ 29 h 333"/>
                <a:gd name="T102" fmla="*/ 1219 w 1292"/>
                <a:gd name="T103" fmla="*/ 15 h 333"/>
                <a:gd name="T104" fmla="*/ 1241 w 1292"/>
                <a:gd name="T105" fmla="*/ 7 h 333"/>
                <a:gd name="T106" fmla="*/ 1258 w 1292"/>
                <a:gd name="T107" fmla="*/ 4 h 333"/>
                <a:gd name="T108" fmla="*/ 1271 w 1292"/>
                <a:gd name="T109" fmla="*/ 4 h 333"/>
                <a:gd name="T110" fmla="*/ 1275 w 1292"/>
                <a:gd name="T111" fmla="*/ 0 h 333"/>
                <a:gd name="T112" fmla="*/ 1292 w 1292"/>
                <a:gd name="T113" fmla="*/ 15 h 33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292" h="333">
                  <a:moveTo>
                    <a:pt x="1292" y="15"/>
                  </a:moveTo>
                  <a:lnTo>
                    <a:pt x="1280" y="18"/>
                  </a:lnTo>
                  <a:lnTo>
                    <a:pt x="1254" y="22"/>
                  </a:lnTo>
                  <a:lnTo>
                    <a:pt x="1228" y="29"/>
                  </a:lnTo>
                  <a:lnTo>
                    <a:pt x="1194" y="36"/>
                  </a:lnTo>
                  <a:lnTo>
                    <a:pt x="1112" y="58"/>
                  </a:lnTo>
                  <a:lnTo>
                    <a:pt x="1022" y="75"/>
                  </a:lnTo>
                  <a:lnTo>
                    <a:pt x="927" y="97"/>
                  </a:lnTo>
                  <a:lnTo>
                    <a:pt x="846" y="118"/>
                  </a:lnTo>
                  <a:lnTo>
                    <a:pt x="807" y="129"/>
                  </a:lnTo>
                  <a:lnTo>
                    <a:pt x="773" y="140"/>
                  </a:lnTo>
                  <a:lnTo>
                    <a:pt x="747" y="147"/>
                  </a:lnTo>
                  <a:lnTo>
                    <a:pt x="725" y="154"/>
                  </a:lnTo>
                  <a:lnTo>
                    <a:pt x="502" y="254"/>
                  </a:lnTo>
                  <a:lnTo>
                    <a:pt x="442" y="276"/>
                  </a:lnTo>
                  <a:lnTo>
                    <a:pt x="390" y="294"/>
                  </a:lnTo>
                  <a:lnTo>
                    <a:pt x="335" y="305"/>
                  </a:lnTo>
                  <a:lnTo>
                    <a:pt x="270" y="315"/>
                  </a:lnTo>
                  <a:lnTo>
                    <a:pt x="201" y="322"/>
                  </a:lnTo>
                  <a:lnTo>
                    <a:pt x="141" y="330"/>
                  </a:lnTo>
                  <a:lnTo>
                    <a:pt x="98" y="330"/>
                  </a:lnTo>
                  <a:lnTo>
                    <a:pt x="64" y="333"/>
                  </a:lnTo>
                  <a:lnTo>
                    <a:pt x="42" y="330"/>
                  </a:lnTo>
                  <a:lnTo>
                    <a:pt x="21" y="326"/>
                  </a:lnTo>
                  <a:lnTo>
                    <a:pt x="0" y="315"/>
                  </a:lnTo>
                  <a:lnTo>
                    <a:pt x="4" y="315"/>
                  </a:lnTo>
                  <a:lnTo>
                    <a:pt x="12" y="315"/>
                  </a:lnTo>
                  <a:lnTo>
                    <a:pt x="42" y="308"/>
                  </a:lnTo>
                  <a:lnTo>
                    <a:pt x="120" y="279"/>
                  </a:lnTo>
                  <a:lnTo>
                    <a:pt x="158" y="269"/>
                  </a:lnTo>
                  <a:lnTo>
                    <a:pt x="189" y="258"/>
                  </a:lnTo>
                  <a:lnTo>
                    <a:pt x="206" y="251"/>
                  </a:lnTo>
                  <a:lnTo>
                    <a:pt x="210" y="251"/>
                  </a:lnTo>
                  <a:lnTo>
                    <a:pt x="206" y="251"/>
                  </a:lnTo>
                  <a:lnTo>
                    <a:pt x="373" y="201"/>
                  </a:lnTo>
                  <a:lnTo>
                    <a:pt x="403" y="201"/>
                  </a:lnTo>
                  <a:lnTo>
                    <a:pt x="420" y="197"/>
                  </a:lnTo>
                  <a:lnTo>
                    <a:pt x="442" y="194"/>
                  </a:lnTo>
                  <a:lnTo>
                    <a:pt x="463" y="190"/>
                  </a:lnTo>
                  <a:lnTo>
                    <a:pt x="485" y="186"/>
                  </a:lnTo>
                  <a:lnTo>
                    <a:pt x="515" y="186"/>
                  </a:lnTo>
                  <a:lnTo>
                    <a:pt x="597" y="186"/>
                  </a:lnTo>
                  <a:lnTo>
                    <a:pt x="648" y="172"/>
                  </a:lnTo>
                  <a:lnTo>
                    <a:pt x="704" y="147"/>
                  </a:lnTo>
                  <a:lnTo>
                    <a:pt x="756" y="126"/>
                  </a:lnTo>
                  <a:lnTo>
                    <a:pt x="807" y="108"/>
                  </a:lnTo>
                  <a:lnTo>
                    <a:pt x="829" y="104"/>
                  </a:lnTo>
                  <a:lnTo>
                    <a:pt x="854" y="97"/>
                  </a:lnTo>
                  <a:lnTo>
                    <a:pt x="923" y="83"/>
                  </a:lnTo>
                  <a:lnTo>
                    <a:pt x="1082" y="47"/>
                  </a:lnTo>
                  <a:lnTo>
                    <a:pt x="1155" y="29"/>
                  </a:lnTo>
                  <a:lnTo>
                    <a:pt x="1219" y="15"/>
                  </a:lnTo>
                  <a:lnTo>
                    <a:pt x="1241" y="7"/>
                  </a:lnTo>
                  <a:lnTo>
                    <a:pt x="1258" y="4"/>
                  </a:lnTo>
                  <a:lnTo>
                    <a:pt x="1271" y="4"/>
                  </a:lnTo>
                  <a:lnTo>
                    <a:pt x="1275" y="0"/>
                  </a:lnTo>
                  <a:lnTo>
                    <a:pt x="1292" y="15"/>
                  </a:lnTo>
                  <a:close/>
                </a:path>
              </a:pathLst>
            </a:custGeom>
            <a:solidFill>
              <a:srgbClr val="80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91" name="Freeform 43"/>
            <p:cNvSpPr>
              <a:spLocks/>
            </p:cNvSpPr>
            <p:nvPr/>
          </p:nvSpPr>
          <p:spPr bwMode="auto">
            <a:xfrm>
              <a:off x="206" y="2702"/>
              <a:ext cx="370" cy="633"/>
            </a:xfrm>
            <a:custGeom>
              <a:avLst/>
              <a:gdLst>
                <a:gd name="T0" fmla="*/ 370 w 370"/>
                <a:gd name="T1" fmla="*/ 0 h 633"/>
                <a:gd name="T2" fmla="*/ 254 w 370"/>
                <a:gd name="T3" fmla="*/ 168 h 633"/>
                <a:gd name="T4" fmla="*/ 142 w 370"/>
                <a:gd name="T5" fmla="*/ 340 h 633"/>
                <a:gd name="T6" fmla="*/ 95 w 370"/>
                <a:gd name="T7" fmla="*/ 422 h 633"/>
                <a:gd name="T8" fmla="*/ 56 w 370"/>
                <a:gd name="T9" fmla="*/ 497 h 633"/>
                <a:gd name="T10" fmla="*/ 26 w 370"/>
                <a:gd name="T11" fmla="*/ 569 h 633"/>
                <a:gd name="T12" fmla="*/ 9 w 370"/>
                <a:gd name="T13" fmla="*/ 633 h 633"/>
                <a:gd name="T14" fmla="*/ 0 w 370"/>
                <a:gd name="T15" fmla="*/ 633 h 633"/>
                <a:gd name="T16" fmla="*/ 13 w 370"/>
                <a:gd name="T17" fmla="*/ 598 h 633"/>
                <a:gd name="T18" fmla="*/ 26 w 370"/>
                <a:gd name="T19" fmla="*/ 565 h 633"/>
                <a:gd name="T20" fmla="*/ 35 w 370"/>
                <a:gd name="T21" fmla="*/ 544 h 633"/>
                <a:gd name="T22" fmla="*/ 39 w 370"/>
                <a:gd name="T23" fmla="*/ 526 h 633"/>
                <a:gd name="T24" fmla="*/ 52 w 370"/>
                <a:gd name="T25" fmla="*/ 497 h 633"/>
                <a:gd name="T26" fmla="*/ 60 w 370"/>
                <a:gd name="T27" fmla="*/ 476 h 633"/>
                <a:gd name="T28" fmla="*/ 159 w 370"/>
                <a:gd name="T29" fmla="*/ 300 h 633"/>
                <a:gd name="T30" fmla="*/ 211 w 370"/>
                <a:gd name="T31" fmla="*/ 218 h 633"/>
                <a:gd name="T32" fmla="*/ 258 w 370"/>
                <a:gd name="T33" fmla="*/ 146 h 633"/>
                <a:gd name="T34" fmla="*/ 301 w 370"/>
                <a:gd name="T35" fmla="*/ 86 h 633"/>
                <a:gd name="T36" fmla="*/ 318 w 370"/>
                <a:gd name="T37" fmla="*/ 61 h 633"/>
                <a:gd name="T38" fmla="*/ 335 w 370"/>
                <a:gd name="T39" fmla="*/ 39 h 633"/>
                <a:gd name="T40" fmla="*/ 348 w 370"/>
                <a:gd name="T41" fmla="*/ 21 h 633"/>
                <a:gd name="T42" fmla="*/ 357 w 370"/>
                <a:gd name="T43" fmla="*/ 10 h 633"/>
                <a:gd name="T44" fmla="*/ 365 w 370"/>
                <a:gd name="T45" fmla="*/ 0 h 633"/>
                <a:gd name="T46" fmla="*/ 365 w 370"/>
                <a:gd name="T47" fmla="*/ 0 h 633"/>
                <a:gd name="T48" fmla="*/ 370 w 370"/>
                <a:gd name="T49" fmla="*/ 0 h 6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70" h="633">
                  <a:moveTo>
                    <a:pt x="370" y="0"/>
                  </a:moveTo>
                  <a:lnTo>
                    <a:pt x="254" y="168"/>
                  </a:lnTo>
                  <a:lnTo>
                    <a:pt x="142" y="340"/>
                  </a:lnTo>
                  <a:lnTo>
                    <a:pt x="95" y="422"/>
                  </a:lnTo>
                  <a:lnTo>
                    <a:pt x="56" y="497"/>
                  </a:lnTo>
                  <a:lnTo>
                    <a:pt x="26" y="569"/>
                  </a:lnTo>
                  <a:lnTo>
                    <a:pt x="9" y="633"/>
                  </a:lnTo>
                  <a:lnTo>
                    <a:pt x="0" y="633"/>
                  </a:lnTo>
                  <a:lnTo>
                    <a:pt x="13" y="598"/>
                  </a:lnTo>
                  <a:lnTo>
                    <a:pt x="26" y="565"/>
                  </a:lnTo>
                  <a:lnTo>
                    <a:pt x="35" y="544"/>
                  </a:lnTo>
                  <a:lnTo>
                    <a:pt x="39" y="526"/>
                  </a:lnTo>
                  <a:lnTo>
                    <a:pt x="52" y="497"/>
                  </a:lnTo>
                  <a:lnTo>
                    <a:pt x="60" y="476"/>
                  </a:lnTo>
                  <a:lnTo>
                    <a:pt x="159" y="300"/>
                  </a:lnTo>
                  <a:lnTo>
                    <a:pt x="211" y="218"/>
                  </a:lnTo>
                  <a:lnTo>
                    <a:pt x="258" y="146"/>
                  </a:lnTo>
                  <a:lnTo>
                    <a:pt x="301" y="86"/>
                  </a:lnTo>
                  <a:lnTo>
                    <a:pt x="318" y="61"/>
                  </a:lnTo>
                  <a:lnTo>
                    <a:pt x="335" y="39"/>
                  </a:lnTo>
                  <a:lnTo>
                    <a:pt x="348" y="21"/>
                  </a:lnTo>
                  <a:lnTo>
                    <a:pt x="357" y="10"/>
                  </a:lnTo>
                  <a:lnTo>
                    <a:pt x="365" y="0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rgbClr val="40A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92" name="Freeform 44"/>
            <p:cNvSpPr>
              <a:spLocks/>
            </p:cNvSpPr>
            <p:nvPr/>
          </p:nvSpPr>
          <p:spPr bwMode="auto">
            <a:xfrm>
              <a:off x="546" y="2666"/>
              <a:ext cx="81" cy="61"/>
            </a:xfrm>
            <a:custGeom>
              <a:avLst/>
              <a:gdLst>
                <a:gd name="T0" fmla="*/ 30 w 81"/>
                <a:gd name="T1" fmla="*/ 25 h 61"/>
                <a:gd name="T2" fmla="*/ 55 w 81"/>
                <a:gd name="T3" fmla="*/ 25 h 61"/>
                <a:gd name="T4" fmla="*/ 68 w 81"/>
                <a:gd name="T5" fmla="*/ 29 h 61"/>
                <a:gd name="T6" fmla="*/ 81 w 81"/>
                <a:gd name="T7" fmla="*/ 36 h 61"/>
                <a:gd name="T8" fmla="*/ 60 w 81"/>
                <a:gd name="T9" fmla="*/ 39 h 61"/>
                <a:gd name="T10" fmla="*/ 42 w 81"/>
                <a:gd name="T11" fmla="*/ 36 h 61"/>
                <a:gd name="T12" fmla="*/ 30 w 81"/>
                <a:gd name="T13" fmla="*/ 25 h 61"/>
                <a:gd name="T14" fmla="*/ 34 w 81"/>
                <a:gd name="T15" fmla="*/ 36 h 61"/>
                <a:gd name="T16" fmla="*/ 34 w 81"/>
                <a:gd name="T17" fmla="*/ 50 h 61"/>
                <a:gd name="T18" fmla="*/ 30 w 81"/>
                <a:gd name="T19" fmla="*/ 61 h 61"/>
                <a:gd name="T20" fmla="*/ 17 w 81"/>
                <a:gd name="T21" fmla="*/ 50 h 61"/>
                <a:gd name="T22" fmla="*/ 17 w 81"/>
                <a:gd name="T23" fmla="*/ 43 h 61"/>
                <a:gd name="T24" fmla="*/ 30 w 81"/>
                <a:gd name="T25" fmla="*/ 25 h 61"/>
                <a:gd name="T26" fmla="*/ 12 w 81"/>
                <a:gd name="T27" fmla="*/ 25 h 61"/>
                <a:gd name="T28" fmla="*/ 0 w 81"/>
                <a:gd name="T29" fmla="*/ 21 h 61"/>
                <a:gd name="T30" fmla="*/ 8 w 81"/>
                <a:gd name="T31" fmla="*/ 18 h 61"/>
                <a:gd name="T32" fmla="*/ 12 w 81"/>
                <a:gd name="T33" fmla="*/ 18 h 61"/>
                <a:gd name="T34" fmla="*/ 25 w 81"/>
                <a:gd name="T35" fmla="*/ 25 h 61"/>
                <a:gd name="T36" fmla="*/ 25 w 81"/>
                <a:gd name="T37" fmla="*/ 11 h 61"/>
                <a:gd name="T38" fmla="*/ 34 w 81"/>
                <a:gd name="T39" fmla="*/ 0 h 61"/>
                <a:gd name="T40" fmla="*/ 38 w 81"/>
                <a:gd name="T41" fmla="*/ 7 h 61"/>
                <a:gd name="T42" fmla="*/ 34 w 81"/>
                <a:gd name="T43" fmla="*/ 14 h 61"/>
                <a:gd name="T44" fmla="*/ 25 w 81"/>
                <a:gd name="T45" fmla="*/ 29 h 61"/>
                <a:gd name="T46" fmla="*/ 60 w 81"/>
                <a:gd name="T47" fmla="*/ 7 h 61"/>
                <a:gd name="T48" fmla="*/ 68 w 81"/>
                <a:gd name="T49" fmla="*/ 7 h 61"/>
                <a:gd name="T50" fmla="*/ 68 w 81"/>
                <a:gd name="T51" fmla="*/ 14 h 61"/>
                <a:gd name="T52" fmla="*/ 60 w 81"/>
                <a:gd name="T53" fmla="*/ 21 h 61"/>
                <a:gd name="T54" fmla="*/ 42 w 81"/>
                <a:gd name="T55" fmla="*/ 21 h 61"/>
                <a:gd name="T56" fmla="*/ 30 w 81"/>
                <a:gd name="T57" fmla="*/ 25 h 6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1" h="61">
                  <a:moveTo>
                    <a:pt x="30" y="25"/>
                  </a:moveTo>
                  <a:lnTo>
                    <a:pt x="55" y="25"/>
                  </a:lnTo>
                  <a:lnTo>
                    <a:pt x="68" y="29"/>
                  </a:lnTo>
                  <a:lnTo>
                    <a:pt x="81" y="36"/>
                  </a:lnTo>
                  <a:lnTo>
                    <a:pt x="60" y="39"/>
                  </a:lnTo>
                  <a:lnTo>
                    <a:pt x="42" y="36"/>
                  </a:lnTo>
                  <a:lnTo>
                    <a:pt x="30" y="25"/>
                  </a:lnTo>
                  <a:lnTo>
                    <a:pt x="34" y="36"/>
                  </a:lnTo>
                  <a:lnTo>
                    <a:pt x="34" y="50"/>
                  </a:lnTo>
                  <a:lnTo>
                    <a:pt x="30" y="61"/>
                  </a:lnTo>
                  <a:lnTo>
                    <a:pt x="17" y="50"/>
                  </a:lnTo>
                  <a:lnTo>
                    <a:pt x="17" y="43"/>
                  </a:lnTo>
                  <a:lnTo>
                    <a:pt x="30" y="25"/>
                  </a:lnTo>
                  <a:lnTo>
                    <a:pt x="12" y="25"/>
                  </a:lnTo>
                  <a:lnTo>
                    <a:pt x="0" y="21"/>
                  </a:lnTo>
                  <a:lnTo>
                    <a:pt x="8" y="18"/>
                  </a:lnTo>
                  <a:lnTo>
                    <a:pt x="12" y="18"/>
                  </a:lnTo>
                  <a:lnTo>
                    <a:pt x="25" y="25"/>
                  </a:lnTo>
                  <a:lnTo>
                    <a:pt x="25" y="11"/>
                  </a:lnTo>
                  <a:lnTo>
                    <a:pt x="34" y="0"/>
                  </a:lnTo>
                  <a:lnTo>
                    <a:pt x="38" y="7"/>
                  </a:lnTo>
                  <a:lnTo>
                    <a:pt x="34" y="14"/>
                  </a:lnTo>
                  <a:lnTo>
                    <a:pt x="25" y="29"/>
                  </a:lnTo>
                  <a:lnTo>
                    <a:pt x="60" y="7"/>
                  </a:lnTo>
                  <a:lnTo>
                    <a:pt x="68" y="7"/>
                  </a:lnTo>
                  <a:lnTo>
                    <a:pt x="68" y="14"/>
                  </a:lnTo>
                  <a:lnTo>
                    <a:pt x="60" y="21"/>
                  </a:lnTo>
                  <a:lnTo>
                    <a:pt x="42" y="21"/>
                  </a:lnTo>
                  <a:lnTo>
                    <a:pt x="30" y="25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93" name="Freeform 45"/>
            <p:cNvSpPr>
              <a:spLocks/>
            </p:cNvSpPr>
            <p:nvPr/>
          </p:nvSpPr>
          <p:spPr bwMode="auto">
            <a:xfrm>
              <a:off x="528" y="2723"/>
              <a:ext cx="78" cy="65"/>
            </a:xfrm>
            <a:custGeom>
              <a:avLst/>
              <a:gdLst>
                <a:gd name="T0" fmla="*/ 26 w 78"/>
                <a:gd name="T1" fmla="*/ 25 h 65"/>
                <a:gd name="T2" fmla="*/ 56 w 78"/>
                <a:gd name="T3" fmla="*/ 29 h 65"/>
                <a:gd name="T4" fmla="*/ 69 w 78"/>
                <a:gd name="T5" fmla="*/ 32 h 65"/>
                <a:gd name="T6" fmla="*/ 78 w 78"/>
                <a:gd name="T7" fmla="*/ 40 h 65"/>
                <a:gd name="T8" fmla="*/ 56 w 78"/>
                <a:gd name="T9" fmla="*/ 43 h 65"/>
                <a:gd name="T10" fmla="*/ 43 w 78"/>
                <a:gd name="T11" fmla="*/ 40 h 65"/>
                <a:gd name="T12" fmla="*/ 30 w 78"/>
                <a:gd name="T13" fmla="*/ 29 h 65"/>
                <a:gd name="T14" fmla="*/ 35 w 78"/>
                <a:gd name="T15" fmla="*/ 36 h 65"/>
                <a:gd name="T16" fmla="*/ 35 w 78"/>
                <a:gd name="T17" fmla="*/ 50 h 65"/>
                <a:gd name="T18" fmla="*/ 26 w 78"/>
                <a:gd name="T19" fmla="*/ 65 h 65"/>
                <a:gd name="T20" fmla="*/ 18 w 78"/>
                <a:gd name="T21" fmla="*/ 54 h 65"/>
                <a:gd name="T22" fmla="*/ 18 w 78"/>
                <a:gd name="T23" fmla="*/ 47 h 65"/>
                <a:gd name="T24" fmla="*/ 30 w 78"/>
                <a:gd name="T25" fmla="*/ 25 h 65"/>
                <a:gd name="T26" fmla="*/ 13 w 78"/>
                <a:gd name="T27" fmla="*/ 29 h 65"/>
                <a:gd name="T28" fmla="*/ 0 w 78"/>
                <a:gd name="T29" fmla="*/ 25 h 65"/>
                <a:gd name="T30" fmla="*/ 5 w 78"/>
                <a:gd name="T31" fmla="*/ 22 h 65"/>
                <a:gd name="T32" fmla="*/ 13 w 78"/>
                <a:gd name="T33" fmla="*/ 22 h 65"/>
                <a:gd name="T34" fmla="*/ 26 w 78"/>
                <a:gd name="T35" fmla="*/ 29 h 65"/>
                <a:gd name="T36" fmla="*/ 26 w 78"/>
                <a:gd name="T37" fmla="*/ 11 h 65"/>
                <a:gd name="T38" fmla="*/ 35 w 78"/>
                <a:gd name="T39" fmla="*/ 0 h 65"/>
                <a:gd name="T40" fmla="*/ 39 w 78"/>
                <a:gd name="T41" fmla="*/ 7 h 65"/>
                <a:gd name="T42" fmla="*/ 35 w 78"/>
                <a:gd name="T43" fmla="*/ 14 h 65"/>
                <a:gd name="T44" fmla="*/ 26 w 78"/>
                <a:gd name="T45" fmla="*/ 29 h 65"/>
                <a:gd name="T46" fmla="*/ 56 w 78"/>
                <a:gd name="T47" fmla="*/ 11 h 65"/>
                <a:gd name="T48" fmla="*/ 69 w 78"/>
                <a:gd name="T49" fmla="*/ 11 h 65"/>
                <a:gd name="T50" fmla="*/ 69 w 78"/>
                <a:gd name="T51" fmla="*/ 14 h 65"/>
                <a:gd name="T52" fmla="*/ 56 w 78"/>
                <a:gd name="T53" fmla="*/ 22 h 65"/>
                <a:gd name="T54" fmla="*/ 43 w 78"/>
                <a:gd name="T55" fmla="*/ 25 h 65"/>
                <a:gd name="T56" fmla="*/ 26 w 78"/>
                <a:gd name="T57" fmla="*/ 25 h 6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8" h="65">
                  <a:moveTo>
                    <a:pt x="26" y="25"/>
                  </a:moveTo>
                  <a:lnTo>
                    <a:pt x="56" y="29"/>
                  </a:lnTo>
                  <a:lnTo>
                    <a:pt x="69" y="32"/>
                  </a:lnTo>
                  <a:lnTo>
                    <a:pt x="78" y="40"/>
                  </a:lnTo>
                  <a:lnTo>
                    <a:pt x="56" y="43"/>
                  </a:lnTo>
                  <a:lnTo>
                    <a:pt x="43" y="40"/>
                  </a:lnTo>
                  <a:lnTo>
                    <a:pt x="30" y="29"/>
                  </a:lnTo>
                  <a:lnTo>
                    <a:pt x="35" y="36"/>
                  </a:lnTo>
                  <a:lnTo>
                    <a:pt x="35" y="50"/>
                  </a:lnTo>
                  <a:lnTo>
                    <a:pt x="26" y="65"/>
                  </a:lnTo>
                  <a:lnTo>
                    <a:pt x="18" y="54"/>
                  </a:lnTo>
                  <a:lnTo>
                    <a:pt x="18" y="47"/>
                  </a:lnTo>
                  <a:lnTo>
                    <a:pt x="30" y="25"/>
                  </a:lnTo>
                  <a:lnTo>
                    <a:pt x="13" y="29"/>
                  </a:lnTo>
                  <a:lnTo>
                    <a:pt x="0" y="25"/>
                  </a:lnTo>
                  <a:lnTo>
                    <a:pt x="5" y="22"/>
                  </a:lnTo>
                  <a:lnTo>
                    <a:pt x="13" y="22"/>
                  </a:lnTo>
                  <a:lnTo>
                    <a:pt x="26" y="29"/>
                  </a:lnTo>
                  <a:lnTo>
                    <a:pt x="26" y="11"/>
                  </a:lnTo>
                  <a:lnTo>
                    <a:pt x="35" y="0"/>
                  </a:lnTo>
                  <a:lnTo>
                    <a:pt x="39" y="7"/>
                  </a:lnTo>
                  <a:lnTo>
                    <a:pt x="35" y="14"/>
                  </a:lnTo>
                  <a:lnTo>
                    <a:pt x="26" y="29"/>
                  </a:lnTo>
                  <a:lnTo>
                    <a:pt x="56" y="11"/>
                  </a:lnTo>
                  <a:lnTo>
                    <a:pt x="69" y="11"/>
                  </a:lnTo>
                  <a:lnTo>
                    <a:pt x="69" y="14"/>
                  </a:lnTo>
                  <a:lnTo>
                    <a:pt x="56" y="22"/>
                  </a:lnTo>
                  <a:lnTo>
                    <a:pt x="43" y="25"/>
                  </a:lnTo>
                  <a:lnTo>
                    <a:pt x="26" y="25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94" name="Freeform 46"/>
            <p:cNvSpPr>
              <a:spLocks/>
            </p:cNvSpPr>
            <p:nvPr/>
          </p:nvSpPr>
          <p:spPr bwMode="auto">
            <a:xfrm>
              <a:off x="472" y="2698"/>
              <a:ext cx="65" cy="54"/>
            </a:xfrm>
            <a:custGeom>
              <a:avLst/>
              <a:gdLst>
                <a:gd name="T0" fmla="*/ 26 w 65"/>
                <a:gd name="T1" fmla="*/ 36 h 54"/>
                <a:gd name="T2" fmla="*/ 39 w 65"/>
                <a:gd name="T3" fmla="*/ 14 h 54"/>
                <a:gd name="T4" fmla="*/ 48 w 65"/>
                <a:gd name="T5" fmla="*/ 4 h 54"/>
                <a:gd name="T6" fmla="*/ 61 w 65"/>
                <a:gd name="T7" fmla="*/ 0 h 54"/>
                <a:gd name="T8" fmla="*/ 56 w 65"/>
                <a:gd name="T9" fmla="*/ 18 h 54"/>
                <a:gd name="T10" fmla="*/ 43 w 65"/>
                <a:gd name="T11" fmla="*/ 29 h 54"/>
                <a:gd name="T12" fmla="*/ 26 w 65"/>
                <a:gd name="T13" fmla="*/ 36 h 54"/>
                <a:gd name="T14" fmla="*/ 39 w 65"/>
                <a:gd name="T15" fmla="*/ 32 h 54"/>
                <a:gd name="T16" fmla="*/ 65 w 65"/>
                <a:gd name="T17" fmla="*/ 50 h 54"/>
                <a:gd name="T18" fmla="*/ 52 w 65"/>
                <a:gd name="T19" fmla="*/ 54 h 54"/>
                <a:gd name="T20" fmla="*/ 39 w 65"/>
                <a:gd name="T21" fmla="*/ 50 h 54"/>
                <a:gd name="T22" fmla="*/ 26 w 65"/>
                <a:gd name="T23" fmla="*/ 32 h 54"/>
                <a:gd name="T24" fmla="*/ 22 w 65"/>
                <a:gd name="T25" fmla="*/ 47 h 54"/>
                <a:gd name="T26" fmla="*/ 9 w 65"/>
                <a:gd name="T27" fmla="*/ 54 h 54"/>
                <a:gd name="T28" fmla="*/ 9 w 65"/>
                <a:gd name="T29" fmla="*/ 47 h 54"/>
                <a:gd name="T30" fmla="*/ 13 w 65"/>
                <a:gd name="T31" fmla="*/ 43 h 54"/>
                <a:gd name="T32" fmla="*/ 26 w 65"/>
                <a:gd name="T33" fmla="*/ 36 h 54"/>
                <a:gd name="T34" fmla="*/ 9 w 65"/>
                <a:gd name="T35" fmla="*/ 32 h 54"/>
                <a:gd name="T36" fmla="*/ 0 w 65"/>
                <a:gd name="T37" fmla="*/ 18 h 54"/>
                <a:gd name="T38" fmla="*/ 9 w 65"/>
                <a:gd name="T39" fmla="*/ 18 h 54"/>
                <a:gd name="T40" fmla="*/ 18 w 65"/>
                <a:gd name="T41" fmla="*/ 25 h 54"/>
                <a:gd name="T42" fmla="*/ 31 w 65"/>
                <a:gd name="T43" fmla="*/ 39 h 54"/>
                <a:gd name="T44" fmla="*/ 22 w 65"/>
                <a:gd name="T45" fmla="*/ 22 h 54"/>
                <a:gd name="T46" fmla="*/ 18 w 65"/>
                <a:gd name="T47" fmla="*/ 4 h 54"/>
                <a:gd name="T48" fmla="*/ 26 w 65"/>
                <a:gd name="T49" fmla="*/ 0 h 54"/>
                <a:gd name="T50" fmla="*/ 31 w 65"/>
                <a:gd name="T51" fmla="*/ 0 h 54"/>
                <a:gd name="T52" fmla="*/ 35 w 65"/>
                <a:gd name="T53" fmla="*/ 11 h 54"/>
                <a:gd name="T54" fmla="*/ 31 w 65"/>
                <a:gd name="T55" fmla="*/ 22 h 54"/>
                <a:gd name="T56" fmla="*/ 26 w 65"/>
                <a:gd name="T57" fmla="*/ 36 h 5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5" h="54">
                  <a:moveTo>
                    <a:pt x="26" y="36"/>
                  </a:moveTo>
                  <a:lnTo>
                    <a:pt x="39" y="14"/>
                  </a:lnTo>
                  <a:lnTo>
                    <a:pt x="48" y="4"/>
                  </a:lnTo>
                  <a:lnTo>
                    <a:pt x="61" y="0"/>
                  </a:lnTo>
                  <a:lnTo>
                    <a:pt x="56" y="18"/>
                  </a:lnTo>
                  <a:lnTo>
                    <a:pt x="43" y="29"/>
                  </a:lnTo>
                  <a:lnTo>
                    <a:pt x="26" y="36"/>
                  </a:lnTo>
                  <a:lnTo>
                    <a:pt x="39" y="32"/>
                  </a:lnTo>
                  <a:lnTo>
                    <a:pt x="65" y="50"/>
                  </a:lnTo>
                  <a:lnTo>
                    <a:pt x="52" y="54"/>
                  </a:lnTo>
                  <a:lnTo>
                    <a:pt x="39" y="50"/>
                  </a:lnTo>
                  <a:lnTo>
                    <a:pt x="26" y="32"/>
                  </a:lnTo>
                  <a:lnTo>
                    <a:pt x="22" y="47"/>
                  </a:lnTo>
                  <a:lnTo>
                    <a:pt x="9" y="54"/>
                  </a:lnTo>
                  <a:lnTo>
                    <a:pt x="9" y="47"/>
                  </a:lnTo>
                  <a:lnTo>
                    <a:pt x="13" y="43"/>
                  </a:lnTo>
                  <a:lnTo>
                    <a:pt x="26" y="36"/>
                  </a:lnTo>
                  <a:lnTo>
                    <a:pt x="9" y="32"/>
                  </a:lnTo>
                  <a:lnTo>
                    <a:pt x="0" y="18"/>
                  </a:lnTo>
                  <a:lnTo>
                    <a:pt x="9" y="18"/>
                  </a:lnTo>
                  <a:lnTo>
                    <a:pt x="18" y="25"/>
                  </a:lnTo>
                  <a:lnTo>
                    <a:pt x="31" y="39"/>
                  </a:lnTo>
                  <a:lnTo>
                    <a:pt x="22" y="22"/>
                  </a:lnTo>
                  <a:lnTo>
                    <a:pt x="18" y="4"/>
                  </a:lnTo>
                  <a:lnTo>
                    <a:pt x="26" y="0"/>
                  </a:lnTo>
                  <a:lnTo>
                    <a:pt x="31" y="0"/>
                  </a:lnTo>
                  <a:lnTo>
                    <a:pt x="35" y="11"/>
                  </a:lnTo>
                  <a:lnTo>
                    <a:pt x="31" y="22"/>
                  </a:lnTo>
                  <a:lnTo>
                    <a:pt x="26" y="36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95" name="Freeform 47"/>
            <p:cNvSpPr>
              <a:spLocks/>
            </p:cNvSpPr>
            <p:nvPr/>
          </p:nvSpPr>
          <p:spPr bwMode="auto">
            <a:xfrm>
              <a:off x="481" y="2770"/>
              <a:ext cx="77" cy="64"/>
            </a:xfrm>
            <a:custGeom>
              <a:avLst/>
              <a:gdLst>
                <a:gd name="T0" fmla="*/ 39 w 77"/>
                <a:gd name="T1" fmla="*/ 25 h 64"/>
                <a:gd name="T2" fmla="*/ 52 w 77"/>
                <a:gd name="T3" fmla="*/ 43 h 64"/>
                <a:gd name="T4" fmla="*/ 56 w 77"/>
                <a:gd name="T5" fmla="*/ 53 h 64"/>
                <a:gd name="T6" fmla="*/ 52 w 77"/>
                <a:gd name="T7" fmla="*/ 64 h 64"/>
                <a:gd name="T8" fmla="*/ 39 w 77"/>
                <a:gd name="T9" fmla="*/ 53 h 64"/>
                <a:gd name="T10" fmla="*/ 34 w 77"/>
                <a:gd name="T11" fmla="*/ 39 h 64"/>
                <a:gd name="T12" fmla="*/ 39 w 77"/>
                <a:gd name="T13" fmla="*/ 25 h 64"/>
                <a:gd name="T14" fmla="*/ 30 w 77"/>
                <a:gd name="T15" fmla="*/ 32 h 64"/>
                <a:gd name="T16" fmla="*/ 17 w 77"/>
                <a:gd name="T17" fmla="*/ 39 h 64"/>
                <a:gd name="T18" fmla="*/ 0 w 77"/>
                <a:gd name="T19" fmla="*/ 39 h 64"/>
                <a:gd name="T20" fmla="*/ 4 w 77"/>
                <a:gd name="T21" fmla="*/ 28 h 64"/>
                <a:gd name="T22" fmla="*/ 17 w 77"/>
                <a:gd name="T23" fmla="*/ 25 h 64"/>
                <a:gd name="T24" fmla="*/ 39 w 77"/>
                <a:gd name="T25" fmla="*/ 25 h 64"/>
                <a:gd name="T26" fmla="*/ 30 w 77"/>
                <a:gd name="T27" fmla="*/ 14 h 64"/>
                <a:gd name="T28" fmla="*/ 30 w 77"/>
                <a:gd name="T29" fmla="*/ 0 h 64"/>
                <a:gd name="T30" fmla="*/ 34 w 77"/>
                <a:gd name="T31" fmla="*/ 3 h 64"/>
                <a:gd name="T32" fmla="*/ 39 w 77"/>
                <a:gd name="T33" fmla="*/ 10 h 64"/>
                <a:gd name="T34" fmla="*/ 34 w 77"/>
                <a:gd name="T35" fmla="*/ 21 h 64"/>
                <a:gd name="T36" fmla="*/ 52 w 77"/>
                <a:gd name="T37" fmla="*/ 14 h 64"/>
                <a:gd name="T38" fmla="*/ 60 w 77"/>
                <a:gd name="T39" fmla="*/ 10 h 64"/>
                <a:gd name="T40" fmla="*/ 69 w 77"/>
                <a:gd name="T41" fmla="*/ 14 h 64"/>
                <a:gd name="T42" fmla="*/ 65 w 77"/>
                <a:gd name="T43" fmla="*/ 21 h 64"/>
                <a:gd name="T44" fmla="*/ 56 w 77"/>
                <a:gd name="T45" fmla="*/ 21 h 64"/>
                <a:gd name="T46" fmla="*/ 34 w 77"/>
                <a:gd name="T47" fmla="*/ 21 h 64"/>
                <a:gd name="T48" fmla="*/ 73 w 77"/>
                <a:gd name="T49" fmla="*/ 36 h 64"/>
                <a:gd name="T50" fmla="*/ 77 w 77"/>
                <a:gd name="T51" fmla="*/ 43 h 64"/>
                <a:gd name="T52" fmla="*/ 73 w 77"/>
                <a:gd name="T53" fmla="*/ 43 h 64"/>
                <a:gd name="T54" fmla="*/ 60 w 77"/>
                <a:gd name="T55" fmla="*/ 43 h 64"/>
                <a:gd name="T56" fmla="*/ 47 w 77"/>
                <a:gd name="T57" fmla="*/ 32 h 64"/>
                <a:gd name="T58" fmla="*/ 39 w 77"/>
                <a:gd name="T59" fmla="*/ 25 h 6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77" h="64">
                  <a:moveTo>
                    <a:pt x="39" y="25"/>
                  </a:moveTo>
                  <a:lnTo>
                    <a:pt x="52" y="43"/>
                  </a:lnTo>
                  <a:lnTo>
                    <a:pt x="56" y="53"/>
                  </a:lnTo>
                  <a:lnTo>
                    <a:pt x="52" y="64"/>
                  </a:lnTo>
                  <a:lnTo>
                    <a:pt x="39" y="53"/>
                  </a:lnTo>
                  <a:lnTo>
                    <a:pt x="34" y="39"/>
                  </a:lnTo>
                  <a:lnTo>
                    <a:pt x="39" y="25"/>
                  </a:lnTo>
                  <a:lnTo>
                    <a:pt x="30" y="32"/>
                  </a:lnTo>
                  <a:lnTo>
                    <a:pt x="17" y="39"/>
                  </a:lnTo>
                  <a:lnTo>
                    <a:pt x="0" y="39"/>
                  </a:lnTo>
                  <a:lnTo>
                    <a:pt x="4" y="28"/>
                  </a:lnTo>
                  <a:lnTo>
                    <a:pt x="17" y="25"/>
                  </a:lnTo>
                  <a:lnTo>
                    <a:pt x="39" y="25"/>
                  </a:lnTo>
                  <a:lnTo>
                    <a:pt x="30" y="14"/>
                  </a:lnTo>
                  <a:lnTo>
                    <a:pt x="30" y="0"/>
                  </a:lnTo>
                  <a:lnTo>
                    <a:pt x="34" y="3"/>
                  </a:lnTo>
                  <a:lnTo>
                    <a:pt x="39" y="10"/>
                  </a:lnTo>
                  <a:lnTo>
                    <a:pt x="34" y="21"/>
                  </a:lnTo>
                  <a:lnTo>
                    <a:pt x="52" y="14"/>
                  </a:lnTo>
                  <a:lnTo>
                    <a:pt x="60" y="10"/>
                  </a:lnTo>
                  <a:lnTo>
                    <a:pt x="69" y="14"/>
                  </a:lnTo>
                  <a:lnTo>
                    <a:pt x="65" y="21"/>
                  </a:lnTo>
                  <a:lnTo>
                    <a:pt x="56" y="21"/>
                  </a:lnTo>
                  <a:lnTo>
                    <a:pt x="34" y="21"/>
                  </a:lnTo>
                  <a:lnTo>
                    <a:pt x="73" y="36"/>
                  </a:lnTo>
                  <a:lnTo>
                    <a:pt x="77" y="43"/>
                  </a:lnTo>
                  <a:lnTo>
                    <a:pt x="73" y="43"/>
                  </a:lnTo>
                  <a:lnTo>
                    <a:pt x="60" y="43"/>
                  </a:lnTo>
                  <a:lnTo>
                    <a:pt x="47" y="32"/>
                  </a:lnTo>
                  <a:lnTo>
                    <a:pt x="39" y="25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96" name="Freeform 48"/>
            <p:cNvSpPr>
              <a:spLocks/>
            </p:cNvSpPr>
            <p:nvPr/>
          </p:nvSpPr>
          <p:spPr bwMode="auto">
            <a:xfrm>
              <a:off x="438" y="2827"/>
              <a:ext cx="82" cy="50"/>
            </a:xfrm>
            <a:custGeom>
              <a:avLst/>
              <a:gdLst>
                <a:gd name="T0" fmla="*/ 39 w 82"/>
                <a:gd name="T1" fmla="*/ 18 h 50"/>
                <a:gd name="T2" fmla="*/ 56 w 82"/>
                <a:gd name="T3" fmla="*/ 32 h 50"/>
                <a:gd name="T4" fmla="*/ 60 w 82"/>
                <a:gd name="T5" fmla="*/ 39 h 50"/>
                <a:gd name="T6" fmla="*/ 56 w 82"/>
                <a:gd name="T7" fmla="*/ 50 h 50"/>
                <a:gd name="T8" fmla="*/ 43 w 82"/>
                <a:gd name="T9" fmla="*/ 43 h 50"/>
                <a:gd name="T10" fmla="*/ 34 w 82"/>
                <a:gd name="T11" fmla="*/ 32 h 50"/>
                <a:gd name="T12" fmla="*/ 39 w 82"/>
                <a:gd name="T13" fmla="*/ 18 h 50"/>
                <a:gd name="T14" fmla="*/ 30 w 82"/>
                <a:gd name="T15" fmla="*/ 29 h 50"/>
                <a:gd name="T16" fmla="*/ 0 w 82"/>
                <a:gd name="T17" fmla="*/ 43 h 50"/>
                <a:gd name="T18" fmla="*/ 4 w 82"/>
                <a:gd name="T19" fmla="*/ 32 h 50"/>
                <a:gd name="T20" fmla="*/ 13 w 82"/>
                <a:gd name="T21" fmla="*/ 25 h 50"/>
                <a:gd name="T22" fmla="*/ 39 w 82"/>
                <a:gd name="T23" fmla="*/ 18 h 50"/>
                <a:gd name="T24" fmla="*/ 30 w 82"/>
                <a:gd name="T25" fmla="*/ 11 h 50"/>
                <a:gd name="T26" fmla="*/ 26 w 82"/>
                <a:gd name="T27" fmla="*/ 0 h 50"/>
                <a:gd name="T28" fmla="*/ 34 w 82"/>
                <a:gd name="T29" fmla="*/ 0 h 50"/>
                <a:gd name="T30" fmla="*/ 39 w 82"/>
                <a:gd name="T31" fmla="*/ 7 h 50"/>
                <a:gd name="T32" fmla="*/ 34 w 82"/>
                <a:gd name="T33" fmla="*/ 18 h 50"/>
                <a:gd name="T34" fmla="*/ 52 w 82"/>
                <a:gd name="T35" fmla="*/ 7 h 50"/>
                <a:gd name="T36" fmla="*/ 73 w 82"/>
                <a:gd name="T37" fmla="*/ 0 h 50"/>
                <a:gd name="T38" fmla="*/ 69 w 82"/>
                <a:gd name="T39" fmla="*/ 7 h 50"/>
                <a:gd name="T40" fmla="*/ 56 w 82"/>
                <a:gd name="T41" fmla="*/ 14 h 50"/>
                <a:gd name="T42" fmla="*/ 34 w 82"/>
                <a:gd name="T43" fmla="*/ 18 h 50"/>
                <a:gd name="T44" fmla="*/ 77 w 82"/>
                <a:gd name="T45" fmla="*/ 21 h 50"/>
                <a:gd name="T46" fmla="*/ 82 w 82"/>
                <a:gd name="T47" fmla="*/ 25 h 50"/>
                <a:gd name="T48" fmla="*/ 77 w 82"/>
                <a:gd name="T49" fmla="*/ 29 h 50"/>
                <a:gd name="T50" fmla="*/ 60 w 82"/>
                <a:gd name="T51" fmla="*/ 29 h 50"/>
                <a:gd name="T52" fmla="*/ 52 w 82"/>
                <a:gd name="T53" fmla="*/ 21 h 50"/>
                <a:gd name="T54" fmla="*/ 39 w 82"/>
                <a:gd name="T55" fmla="*/ 18 h 5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82" h="50">
                  <a:moveTo>
                    <a:pt x="39" y="18"/>
                  </a:moveTo>
                  <a:lnTo>
                    <a:pt x="56" y="32"/>
                  </a:lnTo>
                  <a:lnTo>
                    <a:pt x="60" y="39"/>
                  </a:lnTo>
                  <a:lnTo>
                    <a:pt x="56" y="50"/>
                  </a:lnTo>
                  <a:lnTo>
                    <a:pt x="43" y="43"/>
                  </a:lnTo>
                  <a:lnTo>
                    <a:pt x="34" y="32"/>
                  </a:lnTo>
                  <a:lnTo>
                    <a:pt x="39" y="18"/>
                  </a:lnTo>
                  <a:lnTo>
                    <a:pt x="30" y="29"/>
                  </a:lnTo>
                  <a:lnTo>
                    <a:pt x="0" y="43"/>
                  </a:lnTo>
                  <a:lnTo>
                    <a:pt x="4" y="32"/>
                  </a:lnTo>
                  <a:lnTo>
                    <a:pt x="13" y="25"/>
                  </a:lnTo>
                  <a:lnTo>
                    <a:pt x="39" y="18"/>
                  </a:lnTo>
                  <a:lnTo>
                    <a:pt x="30" y="11"/>
                  </a:lnTo>
                  <a:lnTo>
                    <a:pt x="26" y="0"/>
                  </a:lnTo>
                  <a:lnTo>
                    <a:pt x="34" y="0"/>
                  </a:lnTo>
                  <a:lnTo>
                    <a:pt x="39" y="7"/>
                  </a:lnTo>
                  <a:lnTo>
                    <a:pt x="34" y="18"/>
                  </a:lnTo>
                  <a:lnTo>
                    <a:pt x="52" y="7"/>
                  </a:lnTo>
                  <a:lnTo>
                    <a:pt x="73" y="0"/>
                  </a:lnTo>
                  <a:lnTo>
                    <a:pt x="69" y="7"/>
                  </a:lnTo>
                  <a:lnTo>
                    <a:pt x="56" y="14"/>
                  </a:lnTo>
                  <a:lnTo>
                    <a:pt x="34" y="18"/>
                  </a:lnTo>
                  <a:lnTo>
                    <a:pt x="77" y="21"/>
                  </a:lnTo>
                  <a:lnTo>
                    <a:pt x="82" y="25"/>
                  </a:lnTo>
                  <a:lnTo>
                    <a:pt x="77" y="29"/>
                  </a:lnTo>
                  <a:lnTo>
                    <a:pt x="60" y="29"/>
                  </a:lnTo>
                  <a:lnTo>
                    <a:pt x="52" y="21"/>
                  </a:lnTo>
                  <a:lnTo>
                    <a:pt x="39" y="18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97" name="Freeform 49"/>
            <p:cNvSpPr>
              <a:spLocks/>
            </p:cNvSpPr>
            <p:nvPr/>
          </p:nvSpPr>
          <p:spPr bwMode="auto">
            <a:xfrm>
              <a:off x="365" y="2827"/>
              <a:ext cx="69" cy="75"/>
            </a:xfrm>
            <a:custGeom>
              <a:avLst/>
              <a:gdLst>
                <a:gd name="T0" fmla="*/ 47 w 69"/>
                <a:gd name="T1" fmla="*/ 43 h 75"/>
                <a:gd name="T2" fmla="*/ 22 w 69"/>
                <a:gd name="T3" fmla="*/ 50 h 75"/>
                <a:gd name="T4" fmla="*/ 13 w 69"/>
                <a:gd name="T5" fmla="*/ 50 h 75"/>
                <a:gd name="T6" fmla="*/ 0 w 69"/>
                <a:gd name="T7" fmla="*/ 43 h 75"/>
                <a:gd name="T8" fmla="*/ 13 w 69"/>
                <a:gd name="T9" fmla="*/ 36 h 75"/>
                <a:gd name="T10" fmla="*/ 26 w 69"/>
                <a:gd name="T11" fmla="*/ 32 h 75"/>
                <a:gd name="T12" fmla="*/ 43 w 69"/>
                <a:gd name="T13" fmla="*/ 39 h 75"/>
                <a:gd name="T14" fmla="*/ 34 w 69"/>
                <a:gd name="T15" fmla="*/ 32 h 75"/>
                <a:gd name="T16" fmla="*/ 26 w 69"/>
                <a:gd name="T17" fmla="*/ 18 h 75"/>
                <a:gd name="T18" fmla="*/ 26 w 69"/>
                <a:gd name="T19" fmla="*/ 0 h 75"/>
                <a:gd name="T20" fmla="*/ 39 w 69"/>
                <a:gd name="T21" fmla="*/ 7 h 75"/>
                <a:gd name="T22" fmla="*/ 43 w 69"/>
                <a:gd name="T23" fmla="*/ 18 h 75"/>
                <a:gd name="T24" fmla="*/ 43 w 69"/>
                <a:gd name="T25" fmla="*/ 43 h 75"/>
                <a:gd name="T26" fmla="*/ 52 w 69"/>
                <a:gd name="T27" fmla="*/ 36 h 75"/>
                <a:gd name="T28" fmla="*/ 60 w 69"/>
                <a:gd name="T29" fmla="*/ 36 h 75"/>
                <a:gd name="T30" fmla="*/ 69 w 69"/>
                <a:gd name="T31" fmla="*/ 39 h 75"/>
                <a:gd name="T32" fmla="*/ 65 w 69"/>
                <a:gd name="T33" fmla="*/ 43 h 75"/>
                <a:gd name="T34" fmla="*/ 60 w 69"/>
                <a:gd name="T35" fmla="*/ 47 h 75"/>
                <a:gd name="T36" fmla="*/ 47 w 69"/>
                <a:gd name="T37" fmla="*/ 39 h 75"/>
                <a:gd name="T38" fmla="*/ 52 w 69"/>
                <a:gd name="T39" fmla="*/ 57 h 75"/>
                <a:gd name="T40" fmla="*/ 52 w 69"/>
                <a:gd name="T41" fmla="*/ 75 h 75"/>
                <a:gd name="T42" fmla="*/ 47 w 69"/>
                <a:gd name="T43" fmla="*/ 68 h 75"/>
                <a:gd name="T44" fmla="*/ 43 w 69"/>
                <a:gd name="T45" fmla="*/ 57 h 75"/>
                <a:gd name="T46" fmla="*/ 47 w 69"/>
                <a:gd name="T47" fmla="*/ 36 h 75"/>
                <a:gd name="T48" fmla="*/ 30 w 69"/>
                <a:gd name="T49" fmla="*/ 72 h 75"/>
                <a:gd name="T50" fmla="*/ 22 w 69"/>
                <a:gd name="T51" fmla="*/ 72 h 75"/>
                <a:gd name="T52" fmla="*/ 22 w 69"/>
                <a:gd name="T53" fmla="*/ 68 h 75"/>
                <a:gd name="T54" fmla="*/ 26 w 69"/>
                <a:gd name="T55" fmla="*/ 57 h 75"/>
                <a:gd name="T56" fmla="*/ 34 w 69"/>
                <a:gd name="T57" fmla="*/ 50 h 75"/>
                <a:gd name="T58" fmla="*/ 47 w 69"/>
                <a:gd name="T59" fmla="*/ 43 h 7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69" h="75">
                  <a:moveTo>
                    <a:pt x="47" y="43"/>
                  </a:moveTo>
                  <a:lnTo>
                    <a:pt x="22" y="50"/>
                  </a:lnTo>
                  <a:lnTo>
                    <a:pt x="13" y="50"/>
                  </a:lnTo>
                  <a:lnTo>
                    <a:pt x="0" y="43"/>
                  </a:lnTo>
                  <a:lnTo>
                    <a:pt x="13" y="36"/>
                  </a:lnTo>
                  <a:lnTo>
                    <a:pt x="26" y="32"/>
                  </a:lnTo>
                  <a:lnTo>
                    <a:pt x="43" y="39"/>
                  </a:lnTo>
                  <a:lnTo>
                    <a:pt x="34" y="32"/>
                  </a:lnTo>
                  <a:lnTo>
                    <a:pt x="26" y="18"/>
                  </a:lnTo>
                  <a:lnTo>
                    <a:pt x="26" y="0"/>
                  </a:lnTo>
                  <a:lnTo>
                    <a:pt x="39" y="7"/>
                  </a:lnTo>
                  <a:lnTo>
                    <a:pt x="43" y="18"/>
                  </a:lnTo>
                  <a:lnTo>
                    <a:pt x="43" y="43"/>
                  </a:lnTo>
                  <a:lnTo>
                    <a:pt x="52" y="36"/>
                  </a:lnTo>
                  <a:lnTo>
                    <a:pt x="60" y="36"/>
                  </a:lnTo>
                  <a:lnTo>
                    <a:pt x="69" y="39"/>
                  </a:lnTo>
                  <a:lnTo>
                    <a:pt x="65" y="43"/>
                  </a:lnTo>
                  <a:lnTo>
                    <a:pt x="60" y="47"/>
                  </a:lnTo>
                  <a:lnTo>
                    <a:pt x="47" y="39"/>
                  </a:lnTo>
                  <a:lnTo>
                    <a:pt x="52" y="57"/>
                  </a:lnTo>
                  <a:lnTo>
                    <a:pt x="52" y="75"/>
                  </a:lnTo>
                  <a:lnTo>
                    <a:pt x="47" y="68"/>
                  </a:lnTo>
                  <a:lnTo>
                    <a:pt x="43" y="57"/>
                  </a:lnTo>
                  <a:lnTo>
                    <a:pt x="47" y="36"/>
                  </a:lnTo>
                  <a:lnTo>
                    <a:pt x="30" y="72"/>
                  </a:lnTo>
                  <a:lnTo>
                    <a:pt x="22" y="72"/>
                  </a:lnTo>
                  <a:lnTo>
                    <a:pt x="22" y="68"/>
                  </a:lnTo>
                  <a:lnTo>
                    <a:pt x="26" y="57"/>
                  </a:lnTo>
                  <a:lnTo>
                    <a:pt x="34" y="50"/>
                  </a:lnTo>
                  <a:lnTo>
                    <a:pt x="47" y="43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98" name="Freeform 50"/>
            <p:cNvSpPr>
              <a:spLocks/>
            </p:cNvSpPr>
            <p:nvPr/>
          </p:nvSpPr>
          <p:spPr bwMode="auto">
            <a:xfrm>
              <a:off x="477" y="2866"/>
              <a:ext cx="69" cy="58"/>
            </a:xfrm>
            <a:custGeom>
              <a:avLst/>
              <a:gdLst>
                <a:gd name="T0" fmla="*/ 26 w 69"/>
                <a:gd name="T1" fmla="*/ 58 h 58"/>
                <a:gd name="T2" fmla="*/ 17 w 69"/>
                <a:gd name="T3" fmla="*/ 50 h 58"/>
                <a:gd name="T4" fmla="*/ 13 w 69"/>
                <a:gd name="T5" fmla="*/ 47 h 58"/>
                <a:gd name="T6" fmla="*/ 17 w 69"/>
                <a:gd name="T7" fmla="*/ 40 h 58"/>
                <a:gd name="T8" fmla="*/ 26 w 69"/>
                <a:gd name="T9" fmla="*/ 29 h 58"/>
                <a:gd name="T10" fmla="*/ 13 w 69"/>
                <a:gd name="T11" fmla="*/ 33 h 58"/>
                <a:gd name="T12" fmla="*/ 0 w 69"/>
                <a:gd name="T13" fmla="*/ 25 h 58"/>
                <a:gd name="T14" fmla="*/ 4 w 69"/>
                <a:gd name="T15" fmla="*/ 22 h 58"/>
                <a:gd name="T16" fmla="*/ 13 w 69"/>
                <a:gd name="T17" fmla="*/ 22 h 58"/>
                <a:gd name="T18" fmla="*/ 21 w 69"/>
                <a:gd name="T19" fmla="*/ 29 h 58"/>
                <a:gd name="T20" fmla="*/ 26 w 69"/>
                <a:gd name="T21" fmla="*/ 15 h 58"/>
                <a:gd name="T22" fmla="*/ 34 w 69"/>
                <a:gd name="T23" fmla="*/ 0 h 58"/>
                <a:gd name="T24" fmla="*/ 38 w 69"/>
                <a:gd name="T25" fmla="*/ 8 h 58"/>
                <a:gd name="T26" fmla="*/ 34 w 69"/>
                <a:gd name="T27" fmla="*/ 15 h 58"/>
                <a:gd name="T28" fmla="*/ 26 w 69"/>
                <a:gd name="T29" fmla="*/ 29 h 58"/>
                <a:gd name="T30" fmla="*/ 60 w 69"/>
                <a:gd name="T31" fmla="*/ 11 h 58"/>
                <a:gd name="T32" fmla="*/ 69 w 69"/>
                <a:gd name="T33" fmla="*/ 15 h 58"/>
                <a:gd name="T34" fmla="*/ 69 w 69"/>
                <a:gd name="T35" fmla="*/ 15 h 58"/>
                <a:gd name="T36" fmla="*/ 56 w 69"/>
                <a:gd name="T37" fmla="*/ 25 h 58"/>
                <a:gd name="T38" fmla="*/ 43 w 69"/>
                <a:gd name="T39" fmla="*/ 25 h 58"/>
                <a:gd name="T40" fmla="*/ 30 w 69"/>
                <a:gd name="T41" fmla="*/ 29 h 58"/>
                <a:gd name="T42" fmla="*/ 51 w 69"/>
                <a:gd name="T43" fmla="*/ 29 h 58"/>
                <a:gd name="T44" fmla="*/ 56 w 69"/>
                <a:gd name="T45" fmla="*/ 33 h 58"/>
                <a:gd name="T46" fmla="*/ 64 w 69"/>
                <a:gd name="T47" fmla="*/ 43 h 58"/>
                <a:gd name="T48" fmla="*/ 64 w 69"/>
                <a:gd name="T49" fmla="*/ 43 h 58"/>
                <a:gd name="T50" fmla="*/ 60 w 69"/>
                <a:gd name="T51" fmla="*/ 43 h 58"/>
                <a:gd name="T52" fmla="*/ 47 w 69"/>
                <a:gd name="T53" fmla="*/ 43 h 58"/>
                <a:gd name="T54" fmla="*/ 38 w 69"/>
                <a:gd name="T55" fmla="*/ 40 h 58"/>
                <a:gd name="T56" fmla="*/ 30 w 69"/>
                <a:gd name="T57" fmla="*/ 33 h 58"/>
                <a:gd name="T58" fmla="*/ 26 w 69"/>
                <a:gd name="T59" fmla="*/ 33 h 58"/>
                <a:gd name="T60" fmla="*/ 30 w 69"/>
                <a:gd name="T61" fmla="*/ 47 h 58"/>
                <a:gd name="T62" fmla="*/ 30 w 69"/>
                <a:gd name="T63" fmla="*/ 54 h 58"/>
                <a:gd name="T64" fmla="*/ 30 w 69"/>
                <a:gd name="T65" fmla="*/ 58 h 58"/>
                <a:gd name="T66" fmla="*/ 26 w 69"/>
                <a:gd name="T67" fmla="*/ 58 h 5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69" h="58">
                  <a:moveTo>
                    <a:pt x="26" y="58"/>
                  </a:moveTo>
                  <a:lnTo>
                    <a:pt x="17" y="50"/>
                  </a:lnTo>
                  <a:lnTo>
                    <a:pt x="13" y="47"/>
                  </a:lnTo>
                  <a:lnTo>
                    <a:pt x="17" y="40"/>
                  </a:lnTo>
                  <a:lnTo>
                    <a:pt x="26" y="29"/>
                  </a:lnTo>
                  <a:lnTo>
                    <a:pt x="13" y="33"/>
                  </a:lnTo>
                  <a:lnTo>
                    <a:pt x="0" y="25"/>
                  </a:lnTo>
                  <a:lnTo>
                    <a:pt x="4" y="22"/>
                  </a:lnTo>
                  <a:lnTo>
                    <a:pt x="13" y="22"/>
                  </a:lnTo>
                  <a:lnTo>
                    <a:pt x="21" y="29"/>
                  </a:lnTo>
                  <a:lnTo>
                    <a:pt x="26" y="15"/>
                  </a:lnTo>
                  <a:lnTo>
                    <a:pt x="34" y="0"/>
                  </a:lnTo>
                  <a:lnTo>
                    <a:pt x="38" y="8"/>
                  </a:lnTo>
                  <a:lnTo>
                    <a:pt x="34" y="15"/>
                  </a:lnTo>
                  <a:lnTo>
                    <a:pt x="26" y="29"/>
                  </a:lnTo>
                  <a:lnTo>
                    <a:pt x="60" y="11"/>
                  </a:lnTo>
                  <a:lnTo>
                    <a:pt x="69" y="15"/>
                  </a:lnTo>
                  <a:lnTo>
                    <a:pt x="56" y="25"/>
                  </a:lnTo>
                  <a:lnTo>
                    <a:pt x="43" y="25"/>
                  </a:lnTo>
                  <a:lnTo>
                    <a:pt x="30" y="29"/>
                  </a:lnTo>
                  <a:lnTo>
                    <a:pt x="51" y="29"/>
                  </a:lnTo>
                  <a:lnTo>
                    <a:pt x="56" y="33"/>
                  </a:lnTo>
                  <a:lnTo>
                    <a:pt x="64" y="43"/>
                  </a:lnTo>
                  <a:lnTo>
                    <a:pt x="60" y="43"/>
                  </a:lnTo>
                  <a:lnTo>
                    <a:pt x="47" y="43"/>
                  </a:lnTo>
                  <a:lnTo>
                    <a:pt x="38" y="40"/>
                  </a:lnTo>
                  <a:lnTo>
                    <a:pt x="30" y="33"/>
                  </a:lnTo>
                  <a:lnTo>
                    <a:pt x="26" y="33"/>
                  </a:lnTo>
                  <a:lnTo>
                    <a:pt x="30" y="47"/>
                  </a:lnTo>
                  <a:lnTo>
                    <a:pt x="30" y="54"/>
                  </a:lnTo>
                  <a:lnTo>
                    <a:pt x="30" y="58"/>
                  </a:lnTo>
                  <a:lnTo>
                    <a:pt x="26" y="58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99" name="Freeform 51"/>
            <p:cNvSpPr>
              <a:spLocks/>
            </p:cNvSpPr>
            <p:nvPr/>
          </p:nvSpPr>
          <p:spPr bwMode="auto">
            <a:xfrm>
              <a:off x="412" y="2874"/>
              <a:ext cx="73" cy="64"/>
            </a:xfrm>
            <a:custGeom>
              <a:avLst/>
              <a:gdLst>
                <a:gd name="T0" fmla="*/ 73 w 73"/>
                <a:gd name="T1" fmla="*/ 39 h 64"/>
                <a:gd name="T2" fmla="*/ 65 w 73"/>
                <a:gd name="T3" fmla="*/ 32 h 64"/>
                <a:gd name="T4" fmla="*/ 56 w 73"/>
                <a:gd name="T5" fmla="*/ 28 h 64"/>
                <a:gd name="T6" fmla="*/ 30 w 73"/>
                <a:gd name="T7" fmla="*/ 28 h 64"/>
                <a:gd name="T8" fmla="*/ 43 w 73"/>
                <a:gd name="T9" fmla="*/ 25 h 64"/>
                <a:gd name="T10" fmla="*/ 56 w 73"/>
                <a:gd name="T11" fmla="*/ 21 h 64"/>
                <a:gd name="T12" fmla="*/ 69 w 73"/>
                <a:gd name="T13" fmla="*/ 14 h 64"/>
                <a:gd name="T14" fmla="*/ 69 w 73"/>
                <a:gd name="T15" fmla="*/ 10 h 64"/>
                <a:gd name="T16" fmla="*/ 60 w 73"/>
                <a:gd name="T17" fmla="*/ 10 h 64"/>
                <a:gd name="T18" fmla="*/ 26 w 73"/>
                <a:gd name="T19" fmla="*/ 32 h 64"/>
                <a:gd name="T20" fmla="*/ 35 w 73"/>
                <a:gd name="T21" fmla="*/ 14 h 64"/>
                <a:gd name="T22" fmla="*/ 39 w 73"/>
                <a:gd name="T23" fmla="*/ 7 h 64"/>
                <a:gd name="T24" fmla="*/ 35 w 73"/>
                <a:gd name="T25" fmla="*/ 0 h 64"/>
                <a:gd name="T26" fmla="*/ 26 w 73"/>
                <a:gd name="T27" fmla="*/ 14 h 64"/>
                <a:gd name="T28" fmla="*/ 26 w 73"/>
                <a:gd name="T29" fmla="*/ 28 h 64"/>
                <a:gd name="T30" fmla="*/ 13 w 73"/>
                <a:gd name="T31" fmla="*/ 21 h 64"/>
                <a:gd name="T32" fmla="*/ 9 w 73"/>
                <a:gd name="T33" fmla="*/ 21 h 64"/>
                <a:gd name="T34" fmla="*/ 0 w 73"/>
                <a:gd name="T35" fmla="*/ 21 h 64"/>
                <a:gd name="T36" fmla="*/ 13 w 73"/>
                <a:gd name="T37" fmla="*/ 28 h 64"/>
                <a:gd name="T38" fmla="*/ 30 w 73"/>
                <a:gd name="T39" fmla="*/ 25 h 64"/>
                <a:gd name="T40" fmla="*/ 18 w 73"/>
                <a:gd name="T41" fmla="*/ 42 h 64"/>
                <a:gd name="T42" fmla="*/ 18 w 73"/>
                <a:gd name="T43" fmla="*/ 53 h 64"/>
                <a:gd name="T44" fmla="*/ 26 w 73"/>
                <a:gd name="T45" fmla="*/ 64 h 64"/>
                <a:gd name="T46" fmla="*/ 26 w 73"/>
                <a:gd name="T47" fmla="*/ 64 h 64"/>
                <a:gd name="T48" fmla="*/ 30 w 73"/>
                <a:gd name="T49" fmla="*/ 53 h 64"/>
                <a:gd name="T50" fmla="*/ 30 w 73"/>
                <a:gd name="T51" fmla="*/ 39 h 64"/>
                <a:gd name="T52" fmla="*/ 30 w 73"/>
                <a:gd name="T53" fmla="*/ 28 h 64"/>
                <a:gd name="T54" fmla="*/ 43 w 73"/>
                <a:gd name="T55" fmla="*/ 39 h 64"/>
                <a:gd name="T56" fmla="*/ 60 w 73"/>
                <a:gd name="T57" fmla="*/ 42 h 64"/>
                <a:gd name="T58" fmla="*/ 73 w 73"/>
                <a:gd name="T59" fmla="*/ 39 h 6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73" h="64">
                  <a:moveTo>
                    <a:pt x="73" y="39"/>
                  </a:moveTo>
                  <a:lnTo>
                    <a:pt x="65" y="32"/>
                  </a:lnTo>
                  <a:lnTo>
                    <a:pt x="56" y="28"/>
                  </a:lnTo>
                  <a:lnTo>
                    <a:pt x="30" y="28"/>
                  </a:lnTo>
                  <a:lnTo>
                    <a:pt x="43" y="25"/>
                  </a:lnTo>
                  <a:lnTo>
                    <a:pt x="56" y="21"/>
                  </a:lnTo>
                  <a:lnTo>
                    <a:pt x="69" y="14"/>
                  </a:lnTo>
                  <a:lnTo>
                    <a:pt x="69" y="10"/>
                  </a:lnTo>
                  <a:lnTo>
                    <a:pt x="60" y="10"/>
                  </a:lnTo>
                  <a:lnTo>
                    <a:pt x="26" y="32"/>
                  </a:lnTo>
                  <a:lnTo>
                    <a:pt x="35" y="14"/>
                  </a:lnTo>
                  <a:lnTo>
                    <a:pt x="39" y="7"/>
                  </a:lnTo>
                  <a:lnTo>
                    <a:pt x="35" y="0"/>
                  </a:lnTo>
                  <a:lnTo>
                    <a:pt x="26" y="14"/>
                  </a:lnTo>
                  <a:lnTo>
                    <a:pt x="26" y="28"/>
                  </a:lnTo>
                  <a:lnTo>
                    <a:pt x="13" y="21"/>
                  </a:lnTo>
                  <a:lnTo>
                    <a:pt x="9" y="21"/>
                  </a:lnTo>
                  <a:lnTo>
                    <a:pt x="0" y="21"/>
                  </a:lnTo>
                  <a:lnTo>
                    <a:pt x="13" y="28"/>
                  </a:lnTo>
                  <a:lnTo>
                    <a:pt x="30" y="25"/>
                  </a:lnTo>
                  <a:lnTo>
                    <a:pt x="18" y="42"/>
                  </a:lnTo>
                  <a:lnTo>
                    <a:pt x="18" y="53"/>
                  </a:lnTo>
                  <a:lnTo>
                    <a:pt x="26" y="64"/>
                  </a:lnTo>
                  <a:lnTo>
                    <a:pt x="30" y="53"/>
                  </a:lnTo>
                  <a:lnTo>
                    <a:pt x="30" y="39"/>
                  </a:lnTo>
                  <a:lnTo>
                    <a:pt x="30" y="28"/>
                  </a:lnTo>
                  <a:lnTo>
                    <a:pt x="43" y="39"/>
                  </a:lnTo>
                  <a:lnTo>
                    <a:pt x="60" y="42"/>
                  </a:lnTo>
                  <a:lnTo>
                    <a:pt x="73" y="39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00" name="Freeform 52"/>
            <p:cNvSpPr>
              <a:spLocks/>
            </p:cNvSpPr>
            <p:nvPr/>
          </p:nvSpPr>
          <p:spPr bwMode="auto">
            <a:xfrm>
              <a:off x="339" y="2906"/>
              <a:ext cx="91" cy="25"/>
            </a:xfrm>
            <a:custGeom>
              <a:avLst/>
              <a:gdLst>
                <a:gd name="T0" fmla="*/ 91 w 91"/>
                <a:gd name="T1" fmla="*/ 18 h 25"/>
                <a:gd name="T2" fmla="*/ 73 w 91"/>
                <a:gd name="T3" fmla="*/ 14 h 25"/>
                <a:gd name="T4" fmla="*/ 48 w 91"/>
                <a:gd name="T5" fmla="*/ 18 h 25"/>
                <a:gd name="T6" fmla="*/ 60 w 91"/>
                <a:gd name="T7" fmla="*/ 7 h 25"/>
                <a:gd name="T8" fmla="*/ 60 w 91"/>
                <a:gd name="T9" fmla="*/ 3 h 25"/>
                <a:gd name="T10" fmla="*/ 52 w 91"/>
                <a:gd name="T11" fmla="*/ 0 h 25"/>
                <a:gd name="T12" fmla="*/ 52 w 91"/>
                <a:gd name="T13" fmla="*/ 0 h 25"/>
                <a:gd name="T14" fmla="*/ 48 w 91"/>
                <a:gd name="T15" fmla="*/ 3 h 25"/>
                <a:gd name="T16" fmla="*/ 48 w 91"/>
                <a:gd name="T17" fmla="*/ 10 h 25"/>
                <a:gd name="T18" fmla="*/ 52 w 91"/>
                <a:gd name="T19" fmla="*/ 18 h 25"/>
                <a:gd name="T20" fmla="*/ 26 w 91"/>
                <a:gd name="T21" fmla="*/ 14 h 25"/>
                <a:gd name="T22" fmla="*/ 13 w 91"/>
                <a:gd name="T23" fmla="*/ 18 h 25"/>
                <a:gd name="T24" fmla="*/ 0 w 91"/>
                <a:gd name="T25" fmla="*/ 25 h 25"/>
                <a:gd name="T26" fmla="*/ 91 w 91"/>
                <a:gd name="T27" fmla="*/ 18 h 2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91" h="25">
                  <a:moveTo>
                    <a:pt x="91" y="18"/>
                  </a:moveTo>
                  <a:lnTo>
                    <a:pt x="73" y="14"/>
                  </a:lnTo>
                  <a:lnTo>
                    <a:pt x="48" y="18"/>
                  </a:lnTo>
                  <a:lnTo>
                    <a:pt x="60" y="7"/>
                  </a:lnTo>
                  <a:lnTo>
                    <a:pt x="60" y="3"/>
                  </a:lnTo>
                  <a:lnTo>
                    <a:pt x="52" y="0"/>
                  </a:lnTo>
                  <a:lnTo>
                    <a:pt x="48" y="3"/>
                  </a:lnTo>
                  <a:lnTo>
                    <a:pt x="48" y="10"/>
                  </a:lnTo>
                  <a:lnTo>
                    <a:pt x="52" y="18"/>
                  </a:lnTo>
                  <a:lnTo>
                    <a:pt x="26" y="14"/>
                  </a:lnTo>
                  <a:lnTo>
                    <a:pt x="13" y="18"/>
                  </a:lnTo>
                  <a:lnTo>
                    <a:pt x="0" y="25"/>
                  </a:lnTo>
                  <a:lnTo>
                    <a:pt x="91" y="18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01" name="Freeform 53"/>
            <p:cNvSpPr>
              <a:spLocks/>
            </p:cNvSpPr>
            <p:nvPr/>
          </p:nvSpPr>
          <p:spPr bwMode="auto">
            <a:xfrm>
              <a:off x="339" y="2906"/>
              <a:ext cx="91" cy="25"/>
            </a:xfrm>
            <a:custGeom>
              <a:avLst/>
              <a:gdLst>
                <a:gd name="T0" fmla="*/ 91 w 91"/>
                <a:gd name="T1" fmla="*/ 18 h 25"/>
                <a:gd name="T2" fmla="*/ 73 w 91"/>
                <a:gd name="T3" fmla="*/ 14 h 25"/>
                <a:gd name="T4" fmla="*/ 48 w 91"/>
                <a:gd name="T5" fmla="*/ 18 h 25"/>
                <a:gd name="T6" fmla="*/ 60 w 91"/>
                <a:gd name="T7" fmla="*/ 7 h 25"/>
                <a:gd name="T8" fmla="*/ 60 w 91"/>
                <a:gd name="T9" fmla="*/ 3 h 25"/>
                <a:gd name="T10" fmla="*/ 52 w 91"/>
                <a:gd name="T11" fmla="*/ 0 h 25"/>
                <a:gd name="T12" fmla="*/ 52 w 91"/>
                <a:gd name="T13" fmla="*/ 0 h 25"/>
                <a:gd name="T14" fmla="*/ 48 w 91"/>
                <a:gd name="T15" fmla="*/ 3 h 25"/>
                <a:gd name="T16" fmla="*/ 48 w 91"/>
                <a:gd name="T17" fmla="*/ 10 h 25"/>
                <a:gd name="T18" fmla="*/ 52 w 91"/>
                <a:gd name="T19" fmla="*/ 18 h 25"/>
                <a:gd name="T20" fmla="*/ 26 w 91"/>
                <a:gd name="T21" fmla="*/ 14 h 25"/>
                <a:gd name="T22" fmla="*/ 13 w 91"/>
                <a:gd name="T23" fmla="*/ 18 h 25"/>
                <a:gd name="T24" fmla="*/ 0 w 91"/>
                <a:gd name="T25" fmla="*/ 25 h 2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1" h="25">
                  <a:moveTo>
                    <a:pt x="91" y="18"/>
                  </a:moveTo>
                  <a:lnTo>
                    <a:pt x="73" y="14"/>
                  </a:lnTo>
                  <a:lnTo>
                    <a:pt x="48" y="18"/>
                  </a:lnTo>
                  <a:lnTo>
                    <a:pt x="60" y="7"/>
                  </a:lnTo>
                  <a:lnTo>
                    <a:pt x="60" y="3"/>
                  </a:lnTo>
                  <a:lnTo>
                    <a:pt x="52" y="0"/>
                  </a:lnTo>
                  <a:lnTo>
                    <a:pt x="48" y="3"/>
                  </a:lnTo>
                  <a:lnTo>
                    <a:pt x="48" y="10"/>
                  </a:lnTo>
                  <a:lnTo>
                    <a:pt x="52" y="18"/>
                  </a:lnTo>
                  <a:lnTo>
                    <a:pt x="26" y="14"/>
                  </a:lnTo>
                  <a:lnTo>
                    <a:pt x="13" y="18"/>
                  </a:lnTo>
                  <a:lnTo>
                    <a:pt x="0" y="25"/>
                  </a:lnTo>
                </a:path>
              </a:pathLst>
            </a:custGeom>
            <a:noFill/>
            <a:ln w="0">
              <a:solidFill>
                <a:srgbClr val="8091C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02" name="Freeform 54"/>
            <p:cNvSpPr>
              <a:spLocks/>
            </p:cNvSpPr>
            <p:nvPr/>
          </p:nvSpPr>
          <p:spPr bwMode="auto">
            <a:xfrm>
              <a:off x="339" y="2924"/>
              <a:ext cx="91" cy="28"/>
            </a:xfrm>
            <a:custGeom>
              <a:avLst/>
              <a:gdLst>
                <a:gd name="T0" fmla="*/ 0 w 91"/>
                <a:gd name="T1" fmla="*/ 7 h 28"/>
                <a:gd name="T2" fmla="*/ 39 w 91"/>
                <a:gd name="T3" fmla="*/ 7 h 28"/>
                <a:gd name="T4" fmla="*/ 52 w 91"/>
                <a:gd name="T5" fmla="*/ 0 h 28"/>
                <a:gd name="T6" fmla="*/ 39 w 91"/>
                <a:gd name="T7" fmla="*/ 10 h 28"/>
                <a:gd name="T8" fmla="*/ 39 w 91"/>
                <a:gd name="T9" fmla="*/ 25 h 28"/>
                <a:gd name="T10" fmla="*/ 43 w 91"/>
                <a:gd name="T11" fmla="*/ 28 h 28"/>
                <a:gd name="T12" fmla="*/ 52 w 91"/>
                <a:gd name="T13" fmla="*/ 21 h 28"/>
                <a:gd name="T14" fmla="*/ 56 w 91"/>
                <a:gd name="T15" fmla="*/ 14 h 28"/>
                <a:gd name="T16" fmla="*/ 52 w 91"/>
                <a:gd name="T17" fmla="*/ 0 h 28"/>
                <a:gd name="T18" fmla="*/ 60 w 91"/>
                <a:gd name="T19" fmla="*/ 10 h 28"/>
                <a:gd name="T20" fmla="*/ 69 w 91"/>
                <a:gd name="T21" fmla="*/ 18 h 28"/>
                <a:gd name="T22" fmla="*/ 82 w 91"/>
                <a:gd name="T23" fmla="*/ 25 h 28"/>
                <a:gd name="T24" fmla="*/ 82 w 91"/>
                <a:gd name="T25" fmla="*/ 21 h 28"/>
                <a:gd name="T26" fmla="*/ 69 w 91"/>
                <a:gd name="T27" fmla="*/ 7 h 28"/>
                <a:gd name="T28" fmla="*/ 48 w 91"/>
                <a:gd name="T29" fmla="*/ 0 h 28"/>
                <a:gd name="T30" fmla="*/ 73 w 91"/>
                <a:gd name="T31" fmla="*/ 3 h 28"/>
                <a:gd name="T32" fmla="*/ 82 w 91"/>
                <a:gd name="T33" fmla="*/ 3 h 28"/>
                <a:gd name="T34" fmla="*/ 91 w 91"/>
                <a:gd name="T35" fmla="*/ 0 h 28"/>
                <a:gd name="T36" fmla="*/ 0 w 91"/>
                <a:gd name="T37" fmla="*/ 7 h 2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91" h="28">
                  <a:moveTo>
                    <a:pt x="0" y="7"/>
                  </a:moveTo>
                  <a:lnTo>
                    <a:pt x="39" y="7"/>
                  </a:lnTo>
                  <a:lnTo>
                    <a:pt x="52" y="0"/>
                  </a:lnTo>
                  <a:lnTo>
                    <a:pt x="39" y="10"/>
                  </a:lnTo>
                  <a:lnTo>
                    <a:pt x="39" y="25"/>
                  </a:lnTo>
                  <a:lnTo>
                    <a:pt x="43" y="28"/>
                  </a:lnTo>
                  <a:lnTo>
                    <a:pt x="52" y="21"/>
                  </a:lnTo>
                  <a:lnTo>
                    <a:pt x="56" y="14"/>
                  </a:lnTo>
                  <a:lnTo>
                    <a:pt x="52" y="0"/>
                  </a:lnTo>
                  <a:lnTo>
                    <a:pt x="60" y="10"/>
                  </a:lnTo>
                  <a:lnTo>
                    <a:pt x="69" y="18"/>
                  </a:lnTo>
                  <a:lnTo>
                    <a:pt x="82" y="25"/>
                  </a:lnTo>
                  <a:lnTo>
                    <a:pt x="82" y="21"/>
                  </a:lnTo>
                  <a:lnTo>
                    <a:pt x="69" y="7"/>
                  </a:lnTo>
                  <a:lnTo>
                    <a:pt x="48" y="0"/>
                  </a:lnTo>
                  <a:lnTo>
                    <a:pt x="73" y="3"/>
                  </a:lnTo>
                  <a:lnTo>
                    <a:pt x="82" y="3"/>
                  </a:lnTo>
                  <a:lnTo>
                    <a:pt x="91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03" name="Freeform 55"/>
            <p:cNvSpPr>
              <a:spLocks/>
            </p:cNvSpPr>
            <p:nvPr/>
          </p:nvSpPr>
          <p:spPr bwMode="auto">
            <a:xfrm>
              <a:off x="339" y="2924"/>
              <a:ext cx="91" cy="28"/>
            </a:xfrm>
            <a:custGeom>
              <a:avLst/>
              <a:gdLst>
                <a:gd name="T0" fmla="*/ 0 w 91"/>
                <a:gd name="T1" fmla="*/ 7 h 28"/>
                <a:gd name="T2" fmla="*/ 39 w 91"/>
                <a:gd name="T3" fmla="*/ 7 h 28"/>
                <a:gd name="T4" fmla="*/ 52 w 91"/>
                <a:gd name="T5" fmla="*/ 0 h 28"/>
                <a:gd name="T6" fmla="*/ 39 w 91"/>
                <a:gd name="T7" fmla="*/ 10 h 28"/>
                <a:gd name="T8" fmla="*/ 39 w 91"/>
                <a:gd name="T9" fmla="*/ 25 h 28"/>
                <a:gd name="T10" fmla="*/ 43 w 91"/>
                <a:gd name="T11" fmla="*/ 28 h 28"/>
                <a:gd name="T12" fmla="*/ 52 w 91"/>
                <a:gd name="T13" fmla="*/ 21 h 28"/>
                <a:gd name="T14" fmla="*/ 56 w 91"/>
                <a:gd name="T15" fmla="*/ 14 h 28"/>
                <a:gd name="T16" fmla="*/ 52 w 91"/>
                <a:gd name="T17" fmla="*/ 0 h 28"/>
                <a:gd name="T18" fmla="*/ 60 w 91"/>
                <a:gd name="T19" fmla="*/ 10 h 28"/>
                <a:gd name="T20" fmla="*/ 69 w 91"/>
                <a:gd name="T21" fmla="*/ 18 h 28"/>
                <a:gd name="T22" fmla="*/ 82 w 91"/>
                <a:gd name="T23" fmla="*/ 25 h 28"/>
                <a:gd name="T24" fmla="*/ 82 w 91"/>
                <a:gd name="T25" fmla="*/ 21 h 28"/>
                <a:gd name="T26" fmla="*/ 69 w 91"/>
                <a:gd name="T27" fmla="*/ 7 h 28"/>
                <a:gd name="T28" fmla="*/ 48 w 91"/>
                <a:gd name="T29" fmla="*/ 0 h 28"/>
                <a:gd name="T30" fmla="*/ 73 w 91"/>
                <a:gd name="T31" fmla="*/ 3 h 28"/>
                <a:gd name="T32" fmla="*/ 82 w 91"/>
                <a:gd name="T33" fmla="*/ 3 h 28"/>
                <a:gd name="T34" fmla="*/ 91 w 91"/>
                <a:gd name="T35" fmla="*/ 0 h 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91" h="28">
                  <a:moveTo>
                    <a:pt x="0" y="7"/>
                  </a:moveTo>
                  <a:lnTo>
                    <a:pt x="39" y="7"/>
                  </a:lnTo>
                  <a:lnTo>
                    <a:pt x="52" y="0"/>
                  </a:lnTo>
                  <a:lnTo>
                    <a:pt x="39" y="10"/>
                  </a:lnTo>
                  <a:lnTo>
                    <a:pt x="39" y="25"/>
                  </a:lnTo>
                  <a:lnTo>
                    <a:pt x="43" y="28"/>
                  </a:lnTo>
                  <a:lnTo>
                    <a:pt x="52" y="21"/>
                  </a:lnTo>
                  <a:lnTo>
                    <a:pt x="56" y="14"/>
                  </a:lnTo>
                  <a:lnTo>
                    <a:pt x="52" y="0"/>
                  </a:lnTo>
                  <a:lnTo>
                    <a:pt x="60" y="10"/>
                  </a:lnTo>
                  <a:lnTo>
                    <a:pt x="69" y="18"/>
                  </a:lnTo>
                  <a:lnTo>
                    <a:pt x="82" y="25"/>
                  </a:lnTo>
                  <a:lnTo>
                    <a:pt x="82" y="21"/>
                  </a:lnTo>
                  <a:lnTo>
                    <a:pt x="69" y="7"/>
                  </a:lnTo>
                  <a:lnTo>
                    <a:pt x="48" y="0"/>
                  </a:lnTo>
                  <a:lnTo>
                    <a:pt x="73" y="3"/>
                  </a:lnTo>
                  <a:lnTo>
                    <a:pt x="82" y="3"/>
                  </a:lnTo>
                  <a:lnTo>
                    <a:pt x="91" y="0"/>
                  </a:lnTo>
                </a:path>
              </a:pathLst>
            </a:custGeom>
            <a:noFill/>
            <a:ln w="0">
              <a:solidFill>
                <a:srgbClr val="8091C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04" name="Freeform 56"/>
            <p:cNvSpPr>
              <a:spLocks/>
            </p:cNvSpPr>
            <p:nvPr/>
          </p:nvSpPr>
          <p:spPr bwMode="auto">
            <a:xfrm>
              <a:off x="472" y="2924"/>
              <a:ext cx="74" cy="64"/>
            </a:xfrm>
            <a:custGeom>
              <a:avLst/>
              <a:gdLst>
                <a:gd name="T0" fmla="*/ 39 w 74"/>
                <a:gd name="T1" fmla="*/ 21 h 64"/>
                <a:gd name="T2" fmla="*/ 52 w 74"/>
                <a:gd name="T3" fmla="*/ 43 h 64"/>
                <a:gd name="T4" fmla="*/ 52 w 74"/>
                <a:gd name="T5" fmla="*/ 53 h 64"/>
                <a:gd name="T6" fmla="*/ 52 w 74"/>
                <a:gd name="T7" fmla="*/ 64 h 64"/>
                <a:gd name="T8" fmla="*/ 35 w 74"/>
                <a:gd name="T9" fmla="*/ 53 h 64"/>
                <a:gd name="T10" fmla="*/ 31 w 74"/>
                <a:gd name="T11" fmla="*/ 39 h 64"/>
                <a:gd name="T12" fmla="*/ 35 w 74"/>
                <a:gd name="T13" fmla="*/ 21 h 64"/>
                <a:gd name="T14" fmla="*/ 31 w 74"/>
                <a:gd name="T15" fmla="*/ 32 h 64"/>
                <a:gd name="T16" fmla="*/ 13 w 74"/>
                <a:gd name="T17" fmla="*/ 39 h 64"/>
                <a:gd name="T18" fmla="*/ 0 w 74"/>
                <a:gd name="T19" fmla="*/ 39 h 64"/>
                <a:gd name="T20" fmla="*/ 5 w 74"/>
                <a:gd name="T21" fmla="*/ 28 h 64"/>
                <a:gd name="T22" fmla="*/ 13 w 74"/>
                <a:gd name="T23" fmla="*/ 21 h 64"/>
                <a:gd name="T24" fmla="*/ 39 w 74"/>
                <a:gd name="T25" fmla="*/ 21 h 64"/>
                <a:gd name="T26" fmla="*/ 26 w 74"/>
                <a:gd name="T27" fmla="*/ 14 h 64"/>
                <a:gd name="T28" fmla="*/ 26 w 74"/>
                <a:gd name="T29" fmla="*/ 0 h 64"/>
                <a:gd name="T30" fmla="*/ 35 w 74"/>
                <a:gd name="T31" fmla="*/ 3 h 64"/>
                <a:gd name="T32" fmla="*/ 35 w 74"/>
                <a:gd name="T33" fmla="*/ 7 h 64"/>
                <a:gd name="T34" fmla="*/ 35 w 74"/>
                <a:gd name="T35" fmla="*/ 21 h 64"/>
                <a:gd name="T36" fmla="*/ 52 w 74"/>
                <a:gd name="T37" fmla="*/ 14 h 64"/>
                <a:gd name="T38" fmla="*/ 61 w 74"/>
                <a:gd name="T39" fmla="*/ 10 h 64"/>
                <a:gd name="T40" fmla="*/ 69 w 74"/>
                <a:gd name="T41" fmla="*/ 14 h 64"/>
                <a:gd name="T42" fmla="*/ 65 w 74"/>
                <a:gd name="T43" fmla="*/ 21 h 64"/>
                <a:gd name="T44" fmla="*/ 52 w 74"/>
                <a:gd name="T45" fmla="*/ 21 h 64"/>
                <a:gd name="T46" fmla="*/ 31 w 74"/>
                <a:gd name="T47" fmla="*/ 21 h 64"/>
                <a:gd name="T48" fmla="*/ 74 w 74"/>
                <a:gd name="T49" fmla="*/ 35 h 64"/>
                <a:gd name="T50" fmla="*/ 74 w 74"/>
                <a:gd name="T51" fmla="*/ 43 h 64"/>
                <a:gd name="T52" fmla="*/ 69 w 74"/>
                <a:gd name="T53" fmla="*/ 46 h 64"/>
                <a:gd name="T54" fmla="*/ 56 w 74"/>
                <a:gd name="T55" fmla="*/ 39 h 64"/>
                <a:gd name="T56" fmla="*/ 48 w 74"/>
                <a:gd name="T57" fmla="*/ 32 h 64"/>
                <a:gd name="T58" fmla="*/ 39 w 74"/>
                <a:gd name="T59" fmla="*/ 21 h 6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74" h="64">
                  <a:moveTo>
                    <a:pt x="39" y="21"/>
                  </a:moveTo>
                  <a:lnTo>
                    <a:pt x="52" y="43"/>
                  </a:lnTo>
                  <a:lnTo>
                    <a:pt x="52" y="53"/>
                  </a:lnTo>
                  <a:lnTo>
                    <a:pt x="52" y="64"/>
                  </a:lnTo>
                  <a:lnTo>
                    <a:pt x="35" y="53"/>
                  </a:lnTo>
                  <a:lnTo>
                    <a:pt x="31" y="39"/>
                  </a:lnTo>
                  <a:lnTo>
                    <a:pt x="35" y="21"/>
                  </a:lnTo>
                  <a:lnTo>
                    <a:pt x="31" y="32"/>
                  </a:lnTo>
                  <a:lnTo>
                    <a:pt x="13" y="39"/>
                  </a:lnTo>
                  <a:lnTo>
                    <a:pt x="0" y="39"/>
                  </a:lnTo>
                  <a:lnTo>
                    <a:pt x="5" y="28"/>
                  </a:lnTo>
                  <a:lnTo>
                    <a:pt x="13" y="21"/>
                  </a:lnTo>
                  <a:lnTo>
                    <a:pt x="39" y="21"/>
                  </a:lnTo>
                  <a:lnTo>
                    <a:pt x="26" y="14"/>
                  </a:lnTo>
                  <a:lnTo>
                    <a:pt x="26" y="0"/>
                  </a:lnTo>
                  <a:lnTo>
                    <a:pt x="35" y="3"/>
                  </a:lnTo>
                  <a:lnTo>
                    <a:pt x="35" y="7"/>
                  </a:lnTo>
                  <a:lnTo>
                    <a:pt x="35" y="21"/>
                  </a:lnTo>
                  <a:lnTo>
                    <a:pt x="52" y="14"/>
                  </a:lnTo>
                  <a:lnTo>
                    <a:pt x="61" y="10"/>
                  </a:lnTo>
                  <a:lnTo>
                    <a:pt x="69" y="14"/>
                  </a:lnTo>
                  <a:lnTo>
                    <a:pt x="65" y="21"/>
                  </a:lnTo>
                  <a:lnTo>
                    <a:pt x="52" y="21"/>
                  </a:lnTo>
                  <a:lnTo>
                    <a:pt x="31" y="21"/>
                  </a:lnTo>
                  <a:lnTo>
                    <a:pt x="74" y="35"/>
                  </a:lnTo>
                  <a:lnTo>
                    <a:pt x="74" y="43"/>
                  </a:lnTo>
                  <a:lnTo>
                    <a:pt x="69" y="46"/>
                  </a:lnTo>
                  <a:lnTo>
                    <a:pt x="56" y="39"/>
                  </a:lnTo>
                  <a:lnTo>
                    <a:pt x="48" y="32"/>
                  </a:lnTo>
                  <a:lnTo>
                    <a:pt x="39" y="21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05" name="Freeform 57"/>
            <p:cNvSpPr>
              <a:spLocks/>
            </p:cNvSpPr>
            <p:nvPr/>
          </p:nvSpPr>
          <p:spPr bwMode="auto">
            <a:xfrm>
              <a:off x="408" y="2942"/>
              <a:ext cx="73" cy="60"/>
            </a:xfrm>
            <a:custGeom>
              <a:avLst/>
              <a:gdLst>
                <a:gd name="T0" fmla="*/ 22 w 73"/>
                <a:gd name="T1" fmla="*/ 25 h 60"/>
                <a:gd name="T2" fmla="*/ 52 w 73"/>
                <a:gd name="T3" fmla="*/ 35 h 60"/>
                <a:gd name="T4" fmla="*/ 60 w 73"/>
                <a:gd name="T5" fmla="*/ 46 h 60"/>
                <a:gd name="T6" fmla="*/ 69 w 73"/>
                <a:gd name="T7" fmla="*/ 57 h 60"/>
                <a:gd name="T8" fmla="*/ 47 w 73"/>
                <a:gd name="T9" fmla="*/ 53 h 60"/>
                <a:gd name="T10" fmla="*/ 30 w 73"/>
                <a:gd name="T11" fmla="*/ 43 h 60"/>
                <a:gd name="T12" fmla="*/ 22 w 73"/>
                <a:gd name="T13" fmla="*/ 25 h 60"/>
                <a:gd name="T14" fmla="*/ 26 w 73"/>
                <a:gd name="T15" fmla="*/ 35 h 60"/>
                <a:gd name="T16" fmla="*/ 17 w 73"/>
                <a:gd name="T17" fmla="*/ 50 h 60"/>
                <a:gd name="T18" fmla="*/ 4 w 73"/>
                <a:gd name="T19" fmla="*/ 60 h 60"/>
                <a:gd name="T20" fmla="*/ 0 w 73"/>
                <a:gd name="T21" fmla="*/ 46 h 60"/>
                <a:gd name="T22" fmla="*/ 4 w 73"/>
                <a:gd name="T23" fmla="*/ 35 h 60"/>
                <a:gd name="T24" fmla="*/ 26 w 73"/>
                <a:gd name="T25" fmla="*/ 25 h 60"/>
                <a:gd name="T26" fmla="*/ 9 w 73"/>
                <a:gd name="T27" fmla="*/ 21 h 60"/>
                <a:gd name="T28" fmla="*/ 0 w 73"/>
                <a:gd name="T29" fmla="*/ 10 h 60"/>
                <a:gd name="T30" fmla="*/ 9 w 73"/>
                <a:gd name="T31" fmla="*/ 7 h 60"/>
                <a:gd name="T32" fmla="*/ 13 w 73"/>
                <a:gd name="T33" fmla="*/ 14 h 60"/>
                <a:gd name="T34" fmla="*/ 22 w 73"/>
                <a:gd name="T35" fmla="*/ 25 h 60"/>
                <a:gd name="T36" fmla="*/ 30 w 73"/>
                <a:gd name="T37" fmla="*/ 10 h 60"/>
                <a:gd name="T38" fmla="*/ 34 w 73"/>
                <a:gd name="T39" fmla="*/ 3 h 60"/>
                <a:gd name="T40" fmla="*/ 43 w 73"/>
                <a:gd name="T41" fmla="*/ 0 h 60"/>
                <a:gd name="T42" fmla="*/ 43 w 73"/>
                <a:gd name="T43" fmla="*/ 10 h 60"/>
                <a:gd name="T44" fmla="*/ 39 w 73"/>
                <a:gd name="T45" fmla="*/ 14 h 60"/>
                <a:gd name="T46" fmla="*/ 17 w 73"/>
                <a:gd name="T47" fmla="*/ 25 h 60"/>
                <a:gd name="T48" fmla="*/ 39 w 73"/>
                <a:gd name="T49" fmla="*/ 21 h 60"/>
                <a:gd name="T50" fmla="*/ 64 w 73"/>
                <a:gd name="T51" fmla="*/ 17 h 60"/>
                <a:gd name="T52" fmla="*/ 73 w 73"/>
                <a:gd name="T53" fmla="*/ 25 h 60"/>
                <a:gd name="T54" fmla="*/ 69 w 73"/>
                <a:gd name="T55" fmla="*/ 28 h 60"/>
                <a:gd name="T56" fmla="*/ 56 w 73"/>
                <a:gd name="T57" fmla="*/ 32 h 60"/>
                <a:gd name="T58" fmla="*/ 39 w 73"/>
                <a:gd name="T59" fmla="*/ 28 h 60"/>
                <a:gd name="T60" fmla="*/ 22 w 73"/>
                <a:gd name="T61" fmla="*/ 25 h 6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73" h="60">
                  <a:moveTo>
                    <a:pt x="22" y="25"/>
                  </a:moveTo>
                  <a:lnTo>
                    <a:pt x="52" y="35"/>
                  </a:lnTo>
                  <a:lnTo>
                    <a:pt x="60" y="46"/>
                  </a:lnTo>
                  <a:lnTo>
                    <a:pt x="69" y="57"/>
                  </a:lnTo>
                  <a:lnTo>
                    <a:pt x="47" y="53"/>
                  </a:lnTo>
                  <a:lnTo>
                    <a:pt x="30" y="43"/>
                  </a:lnTo>
                  <a:lnTo>
                    <a:pt x="22" y="25"/>
                  </a:lnTo>
                  <a:lnTo>
                    <a:pt x="26" y="35"/>
                  </a:lnTo>
                  <a:lnTo>
                    <a:pt x="17" y="50"/>
                  </a:lnTo>
                  <a:lnTo>
                    <a:pt x="4" y="60"/>
                  </a:lnTo>
                  <a:lnTo>
                    <a:pt x="0" y="46"/>
                  </a:lnTo>
                  <a:lnTo>
                    <a:pt x="4" y="35"/>
                  </a:lnTo>
                  <a:lnTo>
                    <a:pt x="26" y="25"/>
                  </a:lnTo>
                  <a:lnTo>
                    <a:pt x="9" y="21"/>
                  </a:lnTo>
                  <a:lnTo>
                    <a:pt x="0" y="10"/>
                  </a:lnTo>
                  <a:lnTo>
                    <a:pt x="9" y="7"/>
                  </a:lnTo>
                  <a:lnTo>
                    <a:pt x="13" y="14"/>
                  </a:lnTo>
                  <a:lnTo>
                    <a:pt x="22" y="25"/>
                  </a:lnTo>
                  <a:lnTo>
                    <a:pt x="30" y="10"/>
                  </a:lnTo>
                  <a:lnTo>
                    <a:pt x="34" y="3"/>
                  </a:lnTo>
                  <a:lnTo>
                    <a:pt x="43" y="0"/>
                  </a:lnTo>
                  <a:lnTo>
                    <a:pt x="43" y="10"/>
                  </a:lnTo>
                  <a:lnTo>
                    <a:pt x="39" y="14"/>
                  </a:lnTo>
                  <a:lnTo>
                    <a:pt x="17" y="25"/>
                  </a:lnTo>
                  <a:lnTo>
                    <a:pt x="39" y="21"/>
                  </a:lnTo>
                  <a:lnTo>
                    <a:pt x="64" y="17"/>
                  </a:lnTo>
                  <a:lnTo>
                    <a:pt x="73" y="25"/>
                  </a:lnTo>
                  <a:lnTo>
                    <a:pt x="69" y="28"/>
                  </a:lnTo>
                  <a:lnTo>
                    <a:pt x="56" y="32"/>
                  </a:lnTo>
                  <a:lnTo>
                    <a:pt x="39" y="28"/>
                  </a:lnTo>
                  <a:lnTo>
                    <a:pt x="22" y="25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06" name="Freeform 58"/>
            <p:cNvSpPr>
              <a:spLocks/>
            </p:cNvSpPr>
            <p:nvPr/>
          </p:nvSpPr>
          <p:spPr bwMode="auto">
            <a:xfrm>
              <a:off x="1718" y="3840"/>
              <a:ext cx="198" cy="61"/>
            </a:xfrm>
            <a:custGeom>
              <a:avLst/>
              <a:gdLst>
                <a:gd name="T0" fmla="*/ 198 w 198"/>
                <a:gd name="T1" fmla="*/ 4 h 61"/>
                <a:gd name="T2" fmla="*/ 189 w 198"/>
                <a:gd name="T3" fmla="*/ 11 h 61"/>
                <a:gd name="T4" fmla="*/ 172 w 198"/>
                <a:gd name="T5" fmla="*/ 29 h 61"/>
                <a:gd name="T6" fmla="*/ 159 w 198"/>
                <a:gd name="T7" fmla="*/ 40 h 61"/>
                <a:gd name="T8" fmla="*/ 142 w 198"/>
                <a:gd name="T9" fmla="*/ 47 h 61"/>
                <a:gd name="T10" fmla="*/ 125 w 198"/>
                <a:gd name="T11" fmla="*/ 54 h 61"/>
                <a:gd name="T12" fmla="*/ 112 w 198"/>
                <a:gd name="T13" fmla="*/ 57 h 61"/>
                <a:gd name="T14" fmla="*/ 82 w 198"/>
                <a:gd name="T15" fmla="*/ 61 h 61"/>
                <a:gd name="T16" fmla="*/ 56 w 198"/>
                <a:gd name="T17" fmla="*/ 61 h 61"/>
                <a:gd name="T18" fmla="*/ 39 w 198"/>
                <a:gd name="T19" fmla="*/ 54 h 61"/>
                <a:gd name="T20" fmla="*/ 17 w 198"/>
                <a:gd name="T21" fmla="*/ 32 h 61"/>
                <a:gd name="T22" fmla="*/ 0 w 198"/>
                <a:gd name="T23" fmla="*/ 0 h 61"/>
                <a:gd name="T24" fmla="*/ 26 w 198"/>
                <a:gd name="T25" fmla="*/ 11 h 61"/>
                <a:gd name="T26" fmla="*/ 60 w 198"/>
                <a:gd name="T27" fmla="*/ 29 h 61"/>
                <a:gd name="T28" fmla="*/ 82 w 198"/>
                <a:gd name="T29" fmla="*/ 32 h 61"/>
                <a:gd name="T30" fmla="*/ 95 w 198"/>
                <a:gd name="T31" fmla="*/ 29 h 61"/>
                <a:gd name="T32" fmla="*/ 125 w 198"/>
                <a:gd name="T33" fmla="*/ 18 h 61"/>
                <a:gd name="T34" fmla="*/ 146 w 198"/>
                <a:gd name="T35" fmla="*/ 14 h 61"/>
                <a:gd name="T36" fmla="*/ 163 w 198"/>
                <a:gd name="T37" fmla="*/ 11 h 61"/>
                <a:gd name="T38" fmla="*/ 185 w 198"/>
                <a:gd name="T39" fmla="*/ 7 h 61"/>
                <a:gd name="T40" fmla="*/ 198 w 198"/>
                <a:gd name="T41" fmla="*/ 4 h 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98" h="61">
                  <a:moveTo>
                    <a:pt x="198" y="4"/>
                  </a:moveTo>
                  <a:lnTo>
                    <a:pt x="189" y="11"/>
                  </a:lnTo>
                  <a:lnTo>
                    <a:pt x="172" y="29"/>
                  </a:lnTo>
                  <a:lnTo>
                    <a:pt x="159" y="40"/>
                  </a:lnTo>
                  <a:lnTo>
                    <a:pt x="142" y="47"/>
                  </a:lnTo>
                  <a:lnTo>
                    <a:pt x="125" y="54"/>
                  </a:lnTo>
                  <a:lnTo>
                    <a:pt x="112" y="57"/>
                  </a:lnTo>
                  <a:lnTo>
                    <a:pt x="82" y="61"/>
                  </a:lnTo>
                  <a:lnTo>
                    <a:pt x="56" y="61"/>
                  </a:lnTo>
                  <a:lnTo>
                    <a:pt x="39" y="54"/>
                  </a:lnTo>
                  <a:lnTo>
                    <a:pt x="17" y="32"/>
                  </a:lnTo>
                  <a:lnTo>
                    <a:pt x="0" y="0"/>
                  </a:lnTo>
                  <a:lnTo>
                    <a:pt x="26" y="11"/>
                  </a:lnTo>
                  <a:lnTo>
                    <a:pt x="60" y="29"/>
                  </a:lnTo>
                  <a:lnTo>
                    <a:pt x="82" y="32"/>
                  </a:lnTo>
                  <a:lnTo>
                    <a:pt x="95" y="29"/>
                  </a:lnTo>
                  <a:lnTo>
                    <a:pt x="125" y="18"/>
                  </a:lnTo>
                  <a:lnTo>
                    <a:pt x="146" y="14"/>
                  </a:lnTo>
                  <a:lnTo>
                    <a:pt x="163" y="11"/>
                  </a:lnTo>
                  <a:lnTo>
                    <a:pt x="185" y="7"/>
                  </a:lnTo>
                  <a:lnTo>
                    <a:pt x="198" y="4"/>
                  </a:lnTo>
                  <a:close/>
                </a:path>
              </a:pathLst>
            </a:custGeom>
            <a:solidFill>
              <a:srgbClr val="FF80C0"/>
            </a:solidFill>
            <a:ln w="6350">
              <a:solidFill>
                <a:srgbClr val="FF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07" name="Freeform 59"/>
            <p:cNvSpPr>
              <a:spLocks/>
            </p:cNvSpPr>
            <p:nvPr/>
          </p:nvSpPr>
          <p:spPr bwMode="auto">
            <a:xfrm>
              <a:off x="1984" y="3654"/>
              <a:ext cx="666" cy="251"/>
            </a:xfrm>
            <a:custGeom>
              <a:avLst/>
              <a:gdLst>
                <a:gd name="T0" fmla="*/ 0 w 666"/>
                <a:gd name="T1" fmla="*/ 236 h 251"/>
                <a:gd name="T2" fmla="*/ 5 w 666"/>
                <a:gd name="T3" fmla="*/ 236 h 251"/>
                <a:gd name="T4" fmla="*/ 13 w 666"/>
                <a:gd name="T5" fmla="*/ 226 h 251"/>
                <a:gd name="T6" fmla="*/ 73 w 666"/>
                <a:gd name="T7" fmla="*/ 204 h 251"/>
                <a:gd name="T8" fmla="*/ 134 w 666"/>
                <a:gd name="T9" fmla="*/ 186 h 251"/>
                <a:gd name="T10" fmla="*/ 189 w 666"/>
                <a:gd name="T11" fmla="*/ 172 h 251"/>
                <a:gd name="T12" fmla="*/ 237 w 666"/>
                <a:gd name="T13" fmla="*/ 158 h 251"/>
                <a:gd name="T14" fmla="*/ 267 w 666"/>
                <a:gd name="T15" fmla="*/ 150 h 251"/>
                <a:gd name="T16" fmla="*/ 293 w 666"/>
                <a:gd name="T17" fmla="*/ 143 h 251"/>
                <a:gd name="T18" fmla="*/ 340 w 666"/>
                <a:gd name="T19" fmla="*/ 129 h 251"/>
                <a:gd name="T20" fmla="*/ 383 w 666"/>
                <a:gd name="T21" fmla="*/ 118 h 251"/>
                <a:gd name="T22" fmla="*/ 430 w 666"/>
                <a:gd name="T23" fmla="*/ 104 h 251"/>
                <a:gd name="T24" fmla="*/ 486 w 666"/>
                <a:gd name="T25" fmla="*/ 82 h 251"/>
                <a:gd name="T26" fmla="*/ 546 w 666"/>
                <a:gd name="T27" fmla="*/ 57 h 251"/>
                <a:gd name="T28" fmla="*/ 593 w 666"/>
                <a:gd name="T29" fmla="*/ 32 h 251"/>
                <a:gd name="T30" fmla="*/ 610 w 666"/>
                <a:gd name="T31" fmla="*/ 25 h 251"/>
                <a:gd name="T32" fmla="*/ 619 w 666"/>
                <a:gd name="T33" fmla="*/ 21 h 251"/>
                <a:gd name="T34" fmla="*/ 632 w 666"/>
                <a:gd name="T35" fmla="*/ 14 h 251"/>
                <a:gd name="T36" fmla="*/ 666 w 666"/>
                <a:gd name="T37" fmla="*/ 0 h 251"/>
                <a:gd name="T38" fmla="*/ 649 w 666"/>
                <a:gd name="T39" fmla="*/ 7 h 251"/>
                <a:gd name="T40" fmla="*/ 628 w 666"/>
                <a:gd name="T41" fmla="*/ 21 h 251"/>
                <a:gd name="T42" fmla="*/ 602 w 666"/>
                <a:gd name="T43" fmla="*/ 39 h 251"/>
                <a:gd name="T44" fmla="*/ 572 w 666"/>
                <a:gd name="T45" fmla="*/ 61 h 251"/>
                <a:gd name="T46" fmla="*/ 499 w 666"/>
                <a:gd name="T47" fmla="*/ 97 h 251"/>
                <a:gd name="T48" fmla="*/ 469 w 666"/>
                <a:gd name="T49" fmla="*/ 111 h 251"/>
                <a:gd name="T50" fmla="*/ 439 w 666"/>
                <a:gd name="T51" fmla="*/ 122 h 251"/>
                <a:gd name="T52" fmla="*/ 374 w 666"/>
                <a:gd name="T53" fmla="*/ 140 h 251"/>
                <a:gd name="T54" fmla="*/ 323 w 666"/>
                <a:gd name="T55" fmla="*/ 158 h 251"/>
                <a:gd name="T56" fmla="*/ 284 w 666"/>
                <a:gd name="T57" fmla="*/ 165 h 251"/>
                <a:gd name="T58" fmla="*/ 267 w 666"/>
                <a:gd name="T59" fmla="*/ 172 h 251"/>
                <a:gd name="T60" fmla="*/ 224 w 666"/>
                <a:gd name="T61" fmla="*/ 183 h 251"/>
                <a:gd name="T62" fmla="*/ 194 w 666"/>
                <a:gd name="T63" fmla="*/ 190 h 251"/>
                <a:gd name="T64" fmla="*/ 151 w 666"/>
                <a:gd name="T65" fmla="*/ 204 h 251"/>
                <a:gd name="T66" fmla="*/ 61 w 666"/>
                <a:gd name="T67" fmla="*/ 229 h 251"/>
                <a:gd name="T68" fmla="*/ 43 w 666"/>
                <a:gd name="T69" fmla="*/ 233 h 251"/>
                <a:gd name="T70" fmla="*/ 35 w 666"/>
                <a:gd name="T71" fmla="*/ 240 h 251"/>
                <a:gd name="T72" fmla="*/ 26 w 666"/>
                <a:gd name="T73" fmla="*/ 243 h 251"/>
                <a:gd name="T74" fmla="*/ 9 w 666"/>
                <a:gd name="T75" fmla="*/ 251 h 251"/>
                <a:gd name="T76" fmla="*/ 0 w 666"/>
                <a:gd name="T77" fmla="*/ 236 h 25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666" h="251">
                  <a:moveTo>
                    <a:pt x="0" y="236"/>
                  </a:moveTo>
                  <a:lnTo>
                    <a:pt x="5" y="236"/>
                  </a:lnTo>
                  <a:lnTo>
                    <a:pt x="13" y="226"/>
                  </a:lnTo>
                  <a:lnTo>
                    <a:pt x="73" y="204"/>
                  </a:lnTo>
                  <a:lnTo>
                    <a:pt x="134" y="186"/>
                  </a:lnTo>
                  <a:lnTo>
                    <a:pt x="189" y="172"/>
                  </a:lnTo>
                  <a:lnTo>
                    <a:pt x="237" y="158"/>
                  </a:lnTo>
                  <a:lnTo>
                    <a:pt x="267" y="150"/>
                  </a:lnTo>
                  <a:lnTo>
                    <a:pt x="293" y="143"/>
                  </a:lnTo>
                  <a:lnTo>
                    <a:pt x="340" y="129"/>
                  </a:lnTo>
                  <a:lnTo>
                    <a:pt x="383" y="118"/>
                  </a:lnTo>
                  <a:lnTo>
                    <a:pt x="430" y="104"/>
                  </a:lnTo>
                  <a:lnTo>
                    <a:pt x="486" y="82"/>
                  </a:lnTo>
                  <a:lnTo>
                    <a:pt x="546" y="57"/>
                  </a:lnTo>
                  <a:lnTo>
                    <a:pt x="593" y="32"/>
                  </a:lnTo>
                  <a:lnTo>
                    <a:pt x="610" y="25"/>
                  </a:lnTo>
                  <a:lnTo>
                    <a:pt x="619" y="21"/>
                  </a:lnTo>
                  <a:lnTo>
                    <a:pt x="632" y="14"/>
                  </a:lnTo>
                  <a:lnTo>
                    <a:pt x="666" y="0"/>
                  </a:lnTo>
                  <a:lnTo>
                    <a:pt x="649" y="7"/>
                  </a:lnTo>
                  <a:lnTo>
                    <a:pt x="628" y="21"/>
                  </a:lnTo>
                  <a:lnTo>
                    <a:pt x="602" y="39"/>
                  </a:lnTo>
                  <a:lnTo>
                    <a:pt x="572" y="61"/>
                  </a:lnTo>
                  <a:lnTo>
                    <a:pt x="499" y="97"/>
                  </a:lnTo>
                  <a:lnTo>
                    <a:pt x="469" y="111"/>
                  </a:lnTo>
                  <a:lnTo>
                    <a:pt x="439" y="122"/>
                  </a:lnTo>
                  <a:lnTo>
                    <a:pt x="374" y="140"/>
                  </a:lnTo>
                  <a:lnTo>
                    <a:pt x="323" y="158"/>
                  </a:lnTo>
                  <a:lnTo>
                    <a:pt x="284" y="165"/>
                  </a:lnTo>
                  <a:lnTo>
                    <a:pt x="267" y="172"/>
                  </a:lnTo>
                  <a:lnTo>
                    <a:pt x="224" y="183"/>
                  </a:lnTo>
                  <a:lnTo>
                    <a:pt x="194" y="190"/>
                  </a:lnTo>
                  <a:lnTo>
                    <a:pt x="151" y="204"/>
                  </a:lnTo>
                  <a:lnTo>
                    <a:pt x="61" y="229"/>
                  </a:lnTo>
                  <a:lnTo>
                    <a:pt x="43" y="233"/>
                  </a:lnTo>
                  <a:lnTo>
                    <a:pt x="35" y="240"/>
                  </a:lnTo>
                  <a:lnTo>
                    <a:pt x="26" y="243"/>
                  </a:lnTo>
                  <a:lnTo>
                    <a:pt x="9" y="251"/>
                  </a:lnTo>
                  <a:lnTo>
                    <a:pt x="0" y="236"/>
                  </a:lnTo>
                  <a:close/>
                </a:path>
              </a:pathLst>
            </a:custGeom>
            <a:solidFill>
              <a:srgbClr val="40A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08" name="Freeform 60"/>
            <p:cNvSpPr>
              <a:spLocks/>
            </p:cNvSpPr>
            <p:nvPr/>
          </p:nvSpPr>
          <p:spPr bwMode="auto">
            <a:xfrm>
              <a:off x="1705" y="3840"/>
              <a:ext cx="288" cy="165"/>
            </a:xfrm>
            <a:custGeom>
              <a:avLst/>
              <a:gdLst>
                <a:gd name="T0" fmla="*/ 103 w 288"/>
                <a:gd name="T1" fmla="*/ 154 h 165"/>
                <a:gd name="T2" fmla="*/ 181 w 288"/>
                <a:gd name="T3" fmla="*/ 165 h 165"/>
                <a:gd name="T4" fmla="*/ 194 w 288"/>
                <a:gd name="T5" fmla="*/ 165 h 165"/>
                <a:gd name="T6" fmla="*/ 206 w 288"/>
                <a:gd name="T7" fmla="*/ 158 h 165"/>
                <a:gd name="T8" fmla="*/ 275 w 288"/>
                <a:gd name="T9" fmla="*/ 100 h 165"/>
                <a:gd name="T10" fmla="*/ 288 w 288"/>
                <a:gd name="T11" fmla="*/ 75 h 165"/>
                <a:gd name="T12" fmla="*/ 288 w 288"/>
                <a:gd name="T13" fmla="*/ 54 h 165"/>
                <a:gd name="T14" fmla="*/ 279 w 288"/>
                <a:gd name="T15" fmla="*/ 43 h 165"/>
                <a:gd name="T16" fmla="*/ 262 w 288"/>
                <a:gd name="T17" fmla="*/ 36 h 165"/>
                <a:gd name="T18" fmla="*/ 228 w 288"/>
                <a:gd name="T19" fmla="*/ 22 h 165"/>
                <a:gd name="T20" fmla="*/ 224 w 288"/>
                <a:gd name="T21" fmla="*/ 7 h 165"/>
                <a:gd name="T22" fmla="*/ 224 w 288"/>
                <a:gd name="T23" fmla="*/ 4 h 165"/>
                <a:gd name="T24" fmla="*/ 219 w 288"/>
                <a:gd name="T25" fmla="*/ 0 h 165"/>
                <a:gd name="T26" fmla="*/ 202 w 288"/>
                <a:gd name="T27" fmla="*/ 0 h 165"/>
                <a:gd name="T28" fmla="*/ 189 w 288"/>
                <a:gd name="T29" fmla="*/ 7 h 165"/>
                <a:gd name="T30" fmla="*/ 163 w 288"/>
                <a:gd name="T31" fmla="*/ 32 h 165"/>
                <a:gd name="T32" fmla="*/ 142 w 288"/>
                <a:gd name="T33" fmla="*/ 43 h 165"/>
                <a:gd name="T34" fmla="*/ 125 w 288"/>
                <a:gd name="T35" fmla="*/ 54 h 165"/>
                <a:gd name="T36" fmla="*/ 82 w 288"/>
                <a:gd name="T37" fmla="*/ 61 h 165"/>
                <a:gd name="T38" fmla="*/ 39 w 288"/>
                <a:gd name="T39" fmla="*/ 75 h 165"/>
                <a:gd name="T40" fmla="*/ 17 w 288"/>
                <a:gd name="T41" fmla="*/ 86 h 165"/>
                <a:gd name="T42" fmla="*/ 0 w 288"/>
                <a:gd name="T43" fmla="*/ 104 h 165"/>
                <a:gd name="T44" fmla="*/ 0 w 288"/>
                <a:gd name="T45" fmla="*/ 108 h 165"/>
                <a:gd name="T46" fmla="*/ 5 w 288"/>
                <a:gd name="T47" fmla="*/ 111 h 165"/>
                <a:gd name="T48" fmla="*/ 30 w 288"/>
                <a:gd name="T49" fmla="*/ 104 h 165"/>
                <a:gd name="T50" fmla="*/ 52 w 288"/>
                <a:gd name="T51" fmla="*/ 93 h 165"/>
                <a:gd name="T52" fmla="*/ 56 w 288"/>
                <a:gd name="T53" fmla="*/ 93 h 165"/>
                <a:gd name="T54" fmla="*/ 52 w 288"/>
                <a:gd name="T55" fmla="*/ 97 h 165"/>
                <a:gd name="T56" fmla="*/ 43 w 288"/>
                <a:gd name="T57" fmla="*/ 104 h 165"/>
                <a:gd name="T58" fmla="*/ 30 w 288"/>
                <a:gd name="T59" fmla="*/ 111 h 165"/>
                <a:gd name="T60" fmla="*/ 17 w 288"/>
                <a:gd name="T61" fmla="*/ 118 h 165"/>
                <a:gd name="T62" fmla="*/ 13 w 288"/>
                <a:gd name="T63" fmla="*/ 125 h 165"/>
                <a:gd name="T64" fmla="*/ 17 w 288"/>
                <a:gd name="T65" fmla="*/ 133 h 165"/>
                <a:gd name="T66" fmla="*/ 26 w 288"/>
                <a:gd name="T67" fmla="*/ 140 h 165"/>
                <a:gd name="T68" fmla="*/ 65 w 288"/>
                <a:gd name="T69" fmla="*/ 151 h 165"/>
                <a:gd name="T70" fmla="*/ 103 w 288"/>
                <a:gd name="T71" fmla="*/ 154 h 16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88" h="165">
                  <a:moveTo>
                    <a:pt x="103" y="154"/>
                  </a:moveTo>
                  <a:lnTo>
                    <a:pt x="181" y="165"/>
                  </a:lnTo>
                  <a:lnTo>
                    <a:pt x="194" y="165"/>
                  </a:lnTo>
                  <a:lnTo>
                    <a:pt x="206" y="158"/>
                  </a:lnTo>
                  <a:lnTo>
                    <a:pt x="275" y="100"/>
                  </a:lnTo>
                  <a:lnTo>
                    <a:pt x="288" y="75"/>
                  </a:lnTo>
                  <a:lnTo>
                    <a:pt x="288" y="54"/>
                  </a:lnTo>
                  <a:lnTo>
                    <a:pt x="279" y="43"/>
                  </a:lnTo>
                  <a:lnTo>
                    <a:pt x="262" y="36"/>
                  </a:lnTo>
                  <a:lnTo>
                    <a:pt x="228" y="22"/>
                  </a:lnTo>
                  <a:lnTo>
                    <a:pt x="224" y="7"/>
                  </a:lnTo>
                  <a:lnTo>
                    <a:pt x="224" y="4"/>
                  </a:lnTo>
                  <a:lnTo>
                    <a:pt x="219" y="0"/>
                  </a:lnTo>
                  <a:lnTo>
                    <a:pt x="202" y="0"/>
                  </a:lnTo>
                  <a:lnTo>
                    <a:pt x="189" y="7"/>
                  </a:lnTo>
                  <a:lnTo>
                    <a:pt x="163" y="32"/>
                  </a:lnTo>
                  <a:lnTo>
                    <a:pt x="142" y="43"/>
                  </a:lnTo>
                  <a:lnTo>
                    <a:pt x="125" y="54"/>
                  </a:lnTo>
                  <a:lnTo>
                    <a:pt x="82" y="61"/>
                  </a:lnTo>
                  <a:lnTo>
                    <a:pt x="39" y="75"/>
                  </a:lnTo>
                  <a:lnTo>
                    <a:pt x="17" y="86"/>
                  </a:lnTo>
                  <a:lnTo>
                    <a:pt x="0" y="104"/>
                  </a:lnTo>
                  <a:lnTo>
                    <a:pt x="0" y="108"/>
                  </a:lnTo>
                  <a:lnTo>
                    <a:pt x="5" y="111"/>
                  </a:lnTo>
                  <a:lnTo>
                    <a:pt x="30" y="104"/>
                  </a:lnTo>
                  <a:lnTo>
                    <a:pt x="52" y="93"/>
                  </a:lnTo>
                  <a:lnTo>
                    <a:pt x="56" y="93"/>
                  </a:lnTo>
                  <a:lnTo>
                    <a:pt x="52" y="97"/>
                  </a:lnTo>
                  <a:lnTo>
                    <a:pt x="43" y="104"/>
                  </a:lnTo>
                  <a:lnTo>
                    <a:pt x="30" y="111"/>
                  </a:lnTo>
                  <a:lnTo>
                    <a:pt x="17" y="118"/>
                  </a:lnTo>
                  <a:lnTo>
                    <a:pt x="13" y="125"/>
                  </a:lnTo>
                  <a:lnTo>
                    <a:pt x="17" y="133"/>
                  </a:lnTo>
                  <a:lnTo>
                    <a:pt x="26" y="140"/>
                  </a:lnTo>
                  <a:lnTo>
                    <a:pt x="65" y="151"/>
                  </a:lnTo>
                  <a:lnTo>
                    <a:pt x="103" y="154"/>
                  </a:lnTo>
                  <a:close/>
                </a:path>
              </a:pathLst>
            </a:custGeom>
            <a:solidFill>
              <a:srgbClr val="FF80C0"/>
            </a:solidFill>
            <a:ln w="6350">
              <a:solidFill>
                <a:srgbClr val="FF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09" name="Freeform 61"/>
            <p:cNvSpPr>
              <a:spLocks/>
            </p:cNvSpPr>
            <p:nvPr/>
          </p:nvSpPr>
          <p:spPr bwMode="auto">
            <a:xfrm>
              <a:off x="1787" y="3876"/>
              <a:ext cx="210" cy="154"/>
            </a:xfrm>
            <a:custGeom>
              <a:avLst/>
              <a:gdLst>
                <a:gd name="T0" fmla="*/ 210 w 210"/>
                <a:gd name="T1" fmla="*/ 18 h 154"/>
                <a:gd name="T2" fmla="*/ 206 w 210"/>
                <a:gd name="T3" fmla="*/ 50 h 154"/>
                <a:gd name="T4" fmla="*/ 197 w 210"/>
                <a:gd name="T5" fmla="*/ 79 h 154"/>
                <a:gd name="T6" fmla="*/ 180 w 210"/>
                <a:gd name="T7" fmla="*/ 104 h 154"/>
                <a:gd name="T8" fmla="*/ 150 w 210"/>
                <a:gd name="T9" fmla="*/ 122 h 154"/>
                <a:gd name="T10" fmla="*/ 107 w 210"/>
                <a:gd name="T11" fmla="*/ 132 h 154"/>
                <a:gd name="T12" fmla="*/ 73 w 210"/>
                <a:gd name="T13" fmla="*/ 140 h 154"/>
                <a:gd name="T14" fmla="*/ 43 w 210"/>
                <a:gd name="T15" fmla="*/ 147 h 154"/>
                <a:gd name="T16" fmla="*/ 17 w 210"/>
                <a:gd name="T17" fmla="*/ 154 h 154"/>
                <a:gd name="T18" fmla="*/ 0 w 210"/>
                <a:gd name="T19" fmla="*/ 154 h 154"/>
                <a:gd name="T20" fmla="*/ 13 w 210"/>
                <a:gd name="T21" fmla="*/ 147 h 154"/>
                <a:gd name="T22" fmla="*/ 17 w 210"/>
                <a:gd name="T23" fmla="*/ 140 h 154"/>
                <a:gd name="T24" fmla="*/ 13 w 210"/>
                <a:gd name="T25" fmla="*/ 136 h 154"/>
                <a:gd name="T26" fmla="*/ 21 w 210"/>
                <a:gd name="T27" fmla="*/ 132 h 154"/>
                <a:gd name="T28" fmla="*/ 34 w 210"/>
                <a:gd name="T29" fmla="*/ 125 h 154"/>
                <a:gd name="T30" fmla="*/ 51 w 210"/>
                <a:gd name="T31" fmla="*/ 115 h 154"/>
                <a:gd name="T32" fmla="*/ 129 w 210"/>
                <a:gd name="T33" fmla="*/ 54 h 154"/>
                <a:gd name="T34" fmla="*/ 142 w 210"/>
                <a:gd name="T35" fmla="*/ 29 h 154"/>
                <a:gd name="T36" fmla="*/ 154 w 210"/>
                <a:gd name="T37" fmla="*/ 14 h 154"/>
                <a:gd name="T38" fmla="*/ 176 w 210"/>
                <a:gd name="T39" fmla="*/ 0 h 154"/>
                <a:gd name="T40" fmla="*/ 193 w 210"/>
                <a:gd name="T41" fmla="*/ 0 h 154"/>
                <a:gd name="T42" fmla="*/ 206 w 210"/>
                <a:gd name="T43" fmla="*/ 7 h 154"/>
                <a:gd name="T44" fmla="*/ 210 w 210"/>
                <a:gd name="T45" fmla="*/ 18 h 1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10" h="154">
                  <a:moveTo>
                    <a:pt x="210" y="18"/>
                  </a:moveTo>
                  <a:lnTo>
                    <a:pt x="206" y="50"/>
                  </a:lnTo>
                  <a:lnTo>
                    <a:pt x="197" y="79"/>
                  </a:lnTo>
                  <a:lnTo>
                    <a:pt x="180" y="104"/>
                  </a:lnTo>
                  <a:lnTo>
                    <a:pt x="150" y="122"/>
                  </a:lnTo>
                  <a:lnTo>
                    <a:pt x="107" y="132"/>
                  </a:lnTo>
                  <a:lnTo>
                    <a:pt x="73" y="140"/>
                  </a:lnTo>
                  <a:lnTo>
                    <a:pt x="43" y="147"/>
                  </a:lnTo>
                  <a:lnTo>
                    <a:pt x="17" y="154"/>
                  </a:lnTo>
                  <a:lnTo>
                    <a:pt x="0" y="154"/>
                  </a:lnTo>
                  <a:lnTo>
                    <a:pt x="13" y="147"/>
                  </a:lnTo>
                  <a:lnTo>
                    <a:pt x="17" y="140"/>
                  </a:lnTo>
                  <a:lnTo>
                    <a:pt x="13" y="136"/>
                  </a:lnTo>
                  <a:lnTo>
                    <a:pt x="21" y="132"/>
                  </a:lnTo>
                  <a:lnTo>
                    <a:pt x="34" y="125"/>
                  </a:lnTo>
                  <a:lnTo>
                    <a:pt x="51" y="115"/>
                  </a:lnTo>
                  <a:lnTo>
                    <a:pt x="129" y="54"/>
                  </a:lnTo>
                  <a:lnTo>
                    <a:pt x="142" y="29"/>
                  </a:lnTo>
                  <a:lnTo>
                    <a:pt x="154" y="14"/>
                  </a:lnTo>
                  <a:lnTo>
                    <a:pt x="176" y="0"/>
                  </a:lnTo>
                  <a:lnTo>
                    <a:pt x="193" y="0"/>
                  </a:lnTo>
                  <a:lnTo>
                    <a:pt x="206" y="7"/>
                  </a:lnTo>
                  <a:lnTo>
                    <a:pt x="210" y="18"/>
                  </a:lnTo>
                  <a:close/>
                </a:path>
              </a:pathLst>
            </a:custGeom>
            <a:solidFill>
              <a:srgbClr val="FF80C0"/>
            </a:solidFill>
            <a:ln w="6350">
              <a:solidFill>
                <a:srgbClr val="FF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10" name="Freeform 62"/>
            <p:cNvSpPr>
              <a:spLocks/>
            </p:cNvSpPr>
            <p:nvPr/>
          </p:nvSpPr>
          <p:spPr bwMode="auto">
            <a:xfrm>
              <a:off x="2040" y="3819"/>
              <a:ext cx="1469" cy="225"/>
            </a:xfrm>
            <a:custGeom>
              <a:avLst/>
              <a:gdLst>
                <a:gd name="T0" fmla="*/ 1452 w 1469"/>
                <a:gd name="T1" fmla="*/ 89 h 225"/>
                <a:gd name="T2" fmla="*/ 1392 w 1469"/>
                <a:gd name="T3" fmla="*/ 86 h 225"/>
                <a:gd name="T4" fmla="*/ 1323 w 1469"/>
                <a:gd name="T5" fmla="*/ 75 h 225"/>
                <a:gd name="T6" fmla="*/ 1177 w 1469"/>
                <a:gd name="T7" fmla="*/ 53 h 225"/>
                <a:gd name="T8" fmla="*/ 1108 w 1469"/>
                <a:gd name="T9" fmla="*/ 39 h 225"/>
                <a:gd name="T10" fmla="*/ 1044 w 1469"/>
                <a:gd name="T11" fmla="*/ 28 h 225"/>
                <a:gd name="T12" fmla="*/ 992 w 1469"/>
                <a:gd name="T13" fmla="*/ 18 h 225"/>
                <a:gd name="T14" fmla="*/ 950 w 1469"/>
                <a:gd name="T15" fmla="*/ 7 h 225"/>
                <a:gd name="T16" fmla="*/ 864 w 1469"/>
                <a:gd name="T17" fmla="*/ 18 h 225"/>
                <a:gd name="T18" fmla="*/ 821 w 1469"/>
                <a:gd name="T19" fmla="*/ 21 h 225"/>
                <a:gd name="T20" fmla="*/ 773 w 1469"/>
                <a:gd name="T21" fmla="*/ 21 h 225"/>
                <a:gd name="T22" fmla="*/ 645 w 1469"/>
                <a:gd name="T23" fmla="*/ 7 h 225"/>
                <a:gd name="T24" fmla="*/ 520 w 1469"/>
                <a:gd name="T25" fmla="*/ 0 h 225"/>
                <a:gd name="T26" fmla="*/ 486 w 1469"/>
                <a:gd name="T27" fmla="*/ 0 h 225"/>
                <a:gd name="T28" fmla="*/ 451 w 1469"/>
                <a:gd name="T29" fmla="*/ 3 h 225"/>
                <a:gd name="T30" fmla="*/ 387 w 1469"/>
                <a:gd name="T31" fmla="*/ 21 h 225"/>
                <a:gd name="T32" fmla="*/ 322 w 1469"/>
                <a:gd name="T33" fmla="*/ 50 h 225"/>
                <a:gd name="T34" fmla="*/ 271 w 1469"/>
                <a:gd name="T35" fmla="*/ 89 h 225"/>
                <a:gd name="T36" fmla="*/ 206 w 1469"/>
                <a:gd name="T37" fmla="*/ 132 h 225"/>
                <a:gd name="T38" fmla="*/ 142 w 1469"/>
                <a:gd name="T39" fmla="*/ 168 h 225"/>
                <a:gd name="T40" fmla="*/ 73 w 1469"/>
                <a:gd name="T41" fmla="*/ 197 h 225"/>
                <a:gd name="T42" fmla="*/ 0 w 1469"/>
                <a:gd name="T43" fmla="*/ 225 h 225"/>
                <a:gd name="T44" fmla="*/ 39 w 1469"/>
                <a:gd name="T45" fmla="*/ 218 h 225"/>
                <a:gd name="T46" fmla="*/ 82 w 1469"/>
                <a:gd name="T47" fmla="*/ 214 h 225"/>
                <a:gd name="T48" fmla="*/ 159 w 1469"/>
                <a:gd name="T49" fmla="*/ 214 h 225"/>
                <a:gd name="T50" fmla="*/ 194 w 1469"/>
                <a:gd name="T51" fmla="*/ 207 h 225"/>
                <a:gd name="T52" fmla="*/ 224 w 1469"/>
                <a:gd name="T53" fmla="*/ 193 h 225"/>
                <a:gd name="T54" fmla="*/ 262 w 1469"/>
                <a:gd name="T55" fmla="*/ 172 h 225"/>
                <a:gd name="T56" fmla="*/ 288 w 1469"/>
                <a:gd name="T57" fmla="*/ 146 h 225"/>
                <a:gd name="T58" fmla="*/ 314 w 1469"/>
                <a:gd name="T59" fmla="*/ 129 h 225"/>
                <a:gd name="T60" fmla="*/ 443 w 1469"/>
                <a:gd name="T61" fmla="*/ 96 h 225"/>
                <a:gd name="T62" fmla="*/ 503 w 1469"/>
                <a:gd name="T63" fmla="*/ 78 h 225"/>
                <a:gd name="T64" fmla="*/ 563 w 1469"/>
                <a:gd name="T65" fmla="*/ 57 h 225"/>
                <a:gd name="T66" fmla="*/ 602 w 1469"/>
                <a:gd name="T67" fmla="*/ 43 h 225"/>
                <a:gd name="T68" fmla="*/ 640 w 1469"/>
                <a:gd name="T69" fmla="*/ 32 h 225"/>
                <a:gd name="T70" fmla="*/ 688 w 1469"/>
                <a:gd name="T71" fmla="*/ 28 h 225"/>
                <a:gd name="T72" fmla="*/ 735 w 1469"/>
                <a:gd name="T73" fmla="*/ 32 h 225"/>
                <a:gd name="T74" fmla="*/ 829 w 1469"/>
                <a:gd name="T75" fmla="*/ 39 h 225"/>
                <a:gd name="T76" fmla="*/ 881 w 1469"/>
                <a:gd name="T77" fmla="*/ 35 h 225"/>
                <a:gd name="T78" fmla="*/ 937 w 1469"/>
                <a:gd name="T79" fmla="*/ 25 h 225"/>
                <a:gd name="T80" fmla="*/ 958 w 1469"/>
                <a:gd name="T81" fmla="*/ 21 h 225"/>
                <a:gd name="T82" fmla="*/ 980 w 1469"/>
                <a:gd name="T83" fmla="*/ 25 h 225"/>
                <a:gd name="T84" fmla="*/ 1023 w 1469"/>
                <a:gd name="T85" fmla="*/ 35 h 225"/>
                <a:gd name="T86" fmla="*/ 1053 w 1469"/>
                <a:gd name="T87" fmla="*/ 35 h 225"/>
                <a:gd name="T88" fmla="*/ 1078 w 1469"/>
                <a:gd name="T89" fmla="*/ 39 h 225"/>
                <a:gd name="T90" fmla="*/ 1194 w 1469"/>
                <a:gd name="T91" fmla="*/ 61 h 225"/>
                <a:gd name="T92" fmla="*/ 1199 w 1469"/>
                <a:gd name="T93" fmla="*/ 61 h 225"/>
                <a:gd name="T94" fmla="*/ 1207 w 1469"/>
                <a:gd name="T95" fmla="*/ 64 h 225"/>
                <a:gd name="T96" fmla="*/ 1242 w 1469"/>
                <a:gd name="T97" fmla="*/ 68 h 225"/>
                <a:gd name="T98" fmla="*/ 1285 w 1469"/>
                <a:gd name="T99" fmla="*/ 75 h 225"/>
                <a:gd name="T100" fmla="*/ 1332 w 1469"/>
                <a:gd name="T101" fmla="*/ 82 h 225"/>
                <a:gd name="T102" fmla="*/ 1383 w 1469"/>
                <a:gd name="T103" fmla="*/ 89 h 225"/>
                <a:gd name="T104" fmla="*/ 1426 w 1469"/>
                <a:gd name="T105" fmla="*/ 96 h 225"/>
                <a:gd name="T106" fmla="*/ 1456 w 1469"/>
                <a:gd name="T107" fmla="*/ 100 h 225"/>
                <a:gd name="T108" fmla="*/ 1465 w 1469"/>
                <a:gd name="T109" fmla="*/ 104 h 225"/>
                <a:gd name="T110" fmla="*/ 1469 w 1469"/>
                <a:gd name="T111" fmla="*/ 104 h 225"/>
                <a:gd name="T112" fmla="*/ 1452 w 1469"/>
                <a:gd name="T113" fmla="*/ 89 h 22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469" h="225">
                  <a:moveTo>
                    <a:pt x="1452" y="89"/>
                  </a:moveTo>
                  <a:lnTo>
                    <a:pt x="1392" y="86"/>
                  </a:lnTo>
                  <a:lnTo>
                    <a:pt x="1323" y="75"/>
                  </a:lnTo>
                  <a:lnTo>
                    <a:pt x="1177" y="53"/>
                  </a:lnTo>
                  <a:lnTo>
                    <a:pt x="1108" y="39"/>
                  </a:lnTo>
                  <a:lnTo>
                    <a:pt x="1044" y="28"/>
                  </a:lnTo>
                  <a:lnTo>
                    <a:pt x="992" y="18"/>
                  </a:lnTo>
                  <a:lnTo>
                    <a:pt x="950" y="7"/>
                  </a:lnTo>
                  <a:lnTo>
                    <a:pt x="864" y="18"/>
                  </a:lnTo>
                  <a:lnTo>
                    <a:pt x="821" y="21"/>
                  </a:lnTo>
                  <a:lnTo>
                    <a:pt x="773" y="21"/>
                  </a:lnTo>
                  <a:lnTo>
                    <a:pt x="645" y="7"/>
                  </a:lnTo>
                  <a:lnTo>
                    <a:pt x="520" y="0"/>
                  </a:lnTo>
                  <a:lnTo>
                    <a:pt x="486" y="0"/>
                  </a:lnTo>
                  <a:lnTo>
                    <a:pt x="451" y="3"/>
                  </a:lnTo>
                  <a:lnTo>
                    <a:pt x="387" y="21"/>
                  </a:lnTo>
                  <a:lnTo>
                    <a:pt x="322" y="50"/>
                  </a:lnTo>
                  <a:lnTo>
                    <a:pt x="271" y="89"/>
                  </a:lnTo>
                  <a:lnTo>
                    <a:pt x="206" y="132"/>
                  </a:lnTo>
                  <a:lnTo>
                    <a:pt x="142" y="168"/>
                  </a:lnTo>
                  <a:lnTo>
                    <a:pt x="73" y="197"/>
                  </a:lnTo>
                  <a:lnTo>
                    <a:pt x="0" y="225"/>
                  </a:lnTo>
                  <a:lnTo>
                    <a:pt x="39" y="218"/>
                  </a:lnTo>
                  <a:lnTo>
                    <a:pt x="82" y="214"/>
                  </a:lnTo>
                  <a:lnTo>
                    <a:pt x="159" y="214"/>
                  </a:lnTo>
                  <a:lnTo>
                    <a:pt x="194" y="207"/>
                  </a:lnTo>
                  <a:lnTo>
                    <a:pt x="224" y="193"/>
                  </a:lnTo>
                  <a:lnTo>
                    <a:pt x="262" y="172"/>
                  </a:lnTo>
                  <a:lnTo>
                    <a:pt x="288" y="146"/>
                  </a:lnTo>
                  <a:lnTo>
                    <a:pt x="314" y="129"/>
                  </a:lnTo>
                  <a:lnTo>
                    <a:pt x="443" y="96"/>
                  </a:lnTo>
                  <a:lnTo>
                    <a:pt x="503" y="78"/>
                  </a:lnTo>
                  <a:lnTo>
                    <a:pt x="563" y="57"/>
                  </a:lnTo>
                  <a:lnTo>
                    <a:pt x="602" y="43"/>
                  </a:lnTo>
                  <a:lnTo>
                    <a:pt x="640" y="32"/>
                  </a:lnTo>
                  <a:lnTo>
                    <a:pt x="688" y="28"/>
                  </a:lnTo>
                  <a:lnTo>
                    <a:pt x="735" y="32"/>
                  </a:lnTo>
                  <a:lnTo>
                    <a:pt x="829" y="39"/>
                  </a:lnTo>
                  <a:lnTo>
                    <a:pt x="881" y="35"/>
                  </a:lnTo>
                  <a:lnTo>
                    <a:pt x="937" y="25"/>
                  </a:lnTo>
                  <a:lnTo>
                    <a:pt x="958" y="21"/>
                  </a:lnTo>
                  <a:lnTo>
                    <a:pt x="980" y="25"/>
                  </a:lnTo>
                  <a:lnTo>
                    <a:pt x="1023" y="35"/>
                  </a:lnTo>
                  <a:lnTo>
                    <a:pt x="1053" y="35"/>
                  </a:lnTo>
                  <a:lnTo>
                    <a:pt x="1078" y="39"/>
                  </a:lnTo>
                  <a:lnTo>
                    <a:pt x="1194" y="61"/>
                  </a:lnTo>
                  <a:lnTo>
                    <a:pt x="1199" y="61"/>
                  </a:lnTo>
                  <a:lnTo>
                    <a:pt x="1207" y="64"/>
                  </a:lnTo>
                  <a:lnTo>
                    <a:pt x="1242" y="68"/>
                  </a:lnTo>
                  <a:lnTo>
                    <a:pt x="1285" y="75"/>
                  </a:lnTo>
                  <a:lnTo>
                    <a:pt x="1332" y="82"/>
                  </a:lnTo>
                  <a:lnTo>
                    <a:pt x="1383" y="89"/>
                  </a:lnTo>
                  <a:lnTo>
                    <a:pt x="1426" y="96"/>
                  </a:lnTo>
                  <a:lnTo>
                    <a:pt x="1456" y="100"/>
                  </a:lnTo>
                  <a:lnTo>
                    <a:pt x="1465" y="104"/>
                  </a:lnTo>
                  <a:lnTo>
                    <a:pt x="1469" y="104"/>
                  </a:lnTo>
                  <a:lnTo>
                    <a:pt x="1452" y="89"/>
                  </a:lnTo>
                  <a:close/>
                </a:path>
              </a:pathLst>
            </a:custGeom>
            <a:solidFill>
              <a:srgbClr val="9FC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11" name="Freeform 63"/>
            <p:cNvSpPr>
              <a:spLocks/>
            </p:cNvSpPr>
            <p:nvPr/>
          </p:nvSpPr>
          <p:spPr bwMode="auto">
            <a:xfrm>
              <a:off x="2053" y="3840"/>
              <a:ext cx="894" cy="197"/>
            </a:xfrm>
            <a:custGeom>
              <a:avLst/>
              <a:gdLst>
                <a:gd name="T0" fmla="*/ 30 w 894"/>
                <a:gd name="T1" fmla="*/ 190 h 197"/>
                <a:gd name="T2" fmla="*/ 43 w 894"/>
                <a:gd name="T3" fmla="*/ 186 h 197"/>
                <a:gd name="T4" fmla="*/ 82 w 894"/>
                <a:gd name="T5" fmla="*/ 186 h 197"/>
                <a:gd name="T6" fmla="*/ 116 w 894"/>
                <a:gd name="T7" fmla="*/ 179 h 197"/>
                <a:gd name="T8" fmla="*/ 159 w 894"/>
                <a:gd name="T9" fmla="*/ 165 h 197"/>
                <a:gd name="T10" fmla="*/ 211 w 894"/>
                <a:gd name="T11" fmla="*/ 136 h 197"/>
                <a:gd name="T12" fmla="*/ 241 w 894"/>
                <a:gd name="T13" fmla="*/ 111 h 197"/>
                <a:gd name="T14" fmla="*/ 318 w 894"/>
                <a:gd name="T15" fmla="*/ 61 h 197"/>
                <a:gd name="T16" fmla="*/ 408 w 894"/>
                <a:gd name="T17" fmla="*/ 40 h 197"/>
                <a:gd name="T18" fmla="*/ 434 w 894"/>
                <a:gd name="T19" fmla="*/ 36 h 197"/>
                <a:gd name="T20" fmla="*/ 460 w 894"/>
                <a:gd name="T21" fmla="*/ 29 h 197"/>
                <a:gd name="T22" fmla="*/ 498 w 894"/>
                <a:gd name="T23" fmla="*/ 22 h 197"/>
                <a:gd name="T24" fmla="*/ 567 w 894"/>
                <a:gd name="T25" fmla="*/ 4 h 197"/>
                <a:gd name="T26" fmla="*/ 601 w 894"/>
                <a:gd name="T27" fmla="*/ 0 h 197"/>
                <a:gd name="T28" fmla="*/ 653 w 894"/>
                <a:gd name="T29" fmla="*/ 0 h 197"/>
                <a:gd name="T30" fmla="*/ 726 w 894"/>
                <a:gd name="T31" fmla="*/ 4 h 197"/>
                <a:gd name="T32" fmla="*/ 752 w 894"/>
                <a:gd name="T33" fmla="*/ 7 h 197"/>
                <a:gd name="T34" fmla="*/ 889 w 894"/>
                <a:gd name="T35" fmla="*/ 4 h 197"/>
                <a:gd name="T36" fmla="*/ 846 w 894"/>
                <a:gd name="T37" fmla="*/ 14 h 197"/>
                <a:gd name="T38" fmla="*/ 778 w 894"/>
                <a:gd name="T39" fmla="*/ 14 h 197"/>
                <a:gd name="T40" fmla="*/ 735 w 894"/>
                <a:gd name="T41" fmla="*/ 11 h 197"/>
                <a:gd name="T42" fmla="*/ 649 w 894"/>
                <a:gd name="T43" fmla="*/ 7 h 197"/>
                <a:gd name="T44" fmla="*/ 619 w 894"/>
                <a:gd name="T45" fmla="*/ 7 h 197"/>
                <a:gd name="T46" fmla="*/ 559 w 894"/>
                <a:gd name="T47" fmla="*/ 29 h 197"/>
                <a:gd name="T48" fmla="*/ 473 w 894"/>
                <a:gd name="T49" fmla="*/ 61 h 197"/>
                <a:gd name="T50" fmla="*/ 425 w 894"/>
                <a:gd name="T51" fmla="*/ 72 h 197"/>
                <a:gd name="T52" fmla="*/ 348 w 894"/>
                <a:gd name="T53" fmla="*/ 90 h 197"/>
                <a:gd name="T54" fmla="*/ 292 w 894"/>
                <a:gd name="T55" fmla="*/ 108 h 197"/>
                <a:gd name="T56" fmla="*/ 254 w 894"/>
                <a:gd name="T57" fmla="*/ 140 h 197"/>
                <a:gd name="T58" fmla="*/ 193 w 894"/>
                <a:gd name="T59" fmla="*/ 179 h 197"/>
                <a:gd name="T60" fmla="*/ 108 w 894"/>
                <a:gd name="T61" fmla="*/ 193 h 197"/>
                <a:gd name="T62" fmla="*/ 17 w 894"/>
                <a:gd name="T63" fmla="*/ 193 h 197"/>
                <a:gd name="T64" fmla="*/ 0 w 894"/>
                <a:gd name="T65" fmla="*/ 197 h 19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894" h="197">
                  <a:moveTo>
                    <a:pt x="4" y="197"/>
                  </a:moveTo>
                  <a:lnTo>
                    <a:pt x="30" y="190"/>
                  </a:lnTo>
                  <a:lnTo>
                    <a:pt x="39" y="190"/>
                  </a:lnTo>
                  <a:lnTo>
                    <a:pt x="43" y="186"/>
                  </a:lnTo>
                  <a:lnTo>
                    <a:pt x="69" y="186"/>
                  </a:lnTo>
                  <a:lnTo>
                    <a:pt x="82" y="186"/>
                  </a:lnTo>
                  <a:lnTo>
                    <a:pt x="99" y="183"/>
                  </a:lnTo>
                  <a:lnTo>
                    <a:pt x="116" y="179"/>
                  </a:lnTo>
                  <a:lnTo>
                    <a:pt x="129" y="176"/>
                  </a:lnTo>
                  <a:lnTo>
                    <a:pt x="159" y="165"/>
                  </a:lnTo>
                  <a:lnTo>
                    <a:pt x="176" y="158"/>
                  </a:lnTo>
                  <a:lnTo>
                    <a:pt x="211" y="136"/>
                  </a:lnTo>
                  <a:lnTo>
                    <a:pt x="228" y="122"/>
                  </a:lnTo>
                  <a:lnTo>
                    <a:pt x="241" y="111"/>
                  </a:lnTo>
                  <a:lnTo>
                    <a:pt x="262" y="97"/>
                  </a:lnTo>
                  <a:lnTo>
                    <a:pt x="318" y="61"/>
                  </a:lnTo>
                  <a:lnTo>
                    <a:pt x="387" y="43"/>
                  </a:lnTo>
                  <a:lnTo>
                    <a:pt x="408" y="40"/>
                  </a:lnTo>
                  <a:lnTo>
                    <a:pt x="421" y="40"/>
                  </a:lnTo>
                  <a:lnTo>
                    <a:pt x="434" y="36"/>
                  </a:lnTo>
                  <a:lnTo>
                    <a:pt x="451" y="32"/>
                  </a:lnTo>
                  <a:lnTo>
                    <a:pt x="460" y="29"/>
                  </a:lnTo>
                  <a:lnTo>
                    <a:pt x="477" y="25"/>
                  </a:lnTo>
                  <a:lnTo>
                    <a:pt x="498" y="22"/>
                  </a:lnTo>
                  <a:lnTo>
                    <a:pt x="528" y="11"/>
                  </a:lnTo>
                  <a:lnTo>
                    <a:pt x="567" y="4"/>
                  </a:lnTo>
                  <a:lnTo>
                    <a:pt x="589" y="0"/>
                  </a:lnTo>
                  <a:lnTo>
                    <a:pt x="601" y="0"/>
                  </a:lnTo>
                  <a:lnTo>
                    <a:pt x="614" y="0"/>
                  </a:lnTo>
                  <a:lnTo>
                    <a:pt x="653" y="0"/>
                  </a:lnTo>
                  <a:lnTo>
                    <a:pt x="692" y="0"/>
                  </a:lnTo>
                  <a:lnTo>
                    <a:pt x="726" y="4"/>
                  </a:lnTo>
                  <a:lnTo>
                    <a:pt x="735" y="7"/>
                  </a:lnTo>
                  <a:lnTo>
                    <a:pt x="752" y="7"/>
                  </a:lnTo>
                  <a:lnTo>
                    <a:pt x="855" y="4"/>
                  </a:lnTo>
                  <a:lnTo>
                    <a:pt x="889" y="4"/>
                  </a:lnTo>
                  <a:lnTo>
                    <a:pt x="894" y="7"/>
                  </a:lnTo>
                  <a:lnTo>
                    <a:pt x="846" y="14"/>
                  </a:lnTo>
                  <a:lnTo>
                    <a:pt x="808" y="14"/>
                  </a:lnTo>
                  <a:lnTo>
                    <a:pt x="778" y="14"/>
                  </a:lnTo>
                  <a:lnTo>
                    <a:pt x="765" y="11"/>
                  </a:lnTo>
                  <a:lnTo>
                    <a:pt x="735" y="11"/>
                  </a:lnTo>
                  <a:lnTo>
                    <a:pt x="662" y="4"/>
                  </a:lnTo>
                  <a:lnTo>
                    <a:pt x="649" y="7"/>
                  </a:lnTo>
                  <a:lnTo>
                    <a:pt x="640" y="7"/>
                  </a:lnTo>
                  <a:lnTo>
                    <a:pt x="619" y="7"/>
                  </a:lnTo>
                  <a:lnTo>
                    <a:pt x="589" y="18"/>
                  </a:lnTo>
                  <a:lnTo>
                    <a:pt x="559" y="29"/>
                  </a:lnTo>
                  <a:lnTo>
                    <a:pt x="533" y="40"/>
                  </a:lnTo>
                  <a:lnTo>
                    <a:pt x="473" y="61"/>
                  </a:lnTo>
                  <a:lnTo>
                    <a:pt x="455" y="65"/>
                  </a:lnTo>
                  <a:lnTo>
                    <a:pt x="425" y="72"/>
                  </a:lnTo>
                  <a:lnTo>
                    <a:pt x="370" y="86"/>
                  </a:lnTo>
                  <a:lnTo>
                    <a:pt x="348" y="90"/>
                  </a:lnTo>
                  <a:lnTo>
                    <a:pt x="318" y="97"/>
                  </a:lnTo>
                  <a:lnTo>
                    <a:pt x="292" y="108"/>
                  </a:lnTo>
                  <a:lnTo>
                    <a:pt x="275" y="122"/>
                  </a:lnTo>
                  <a:lnTo>
                    <a:pt x="254" y="140"/>
                  </a:lnTo>
                  <a:lnTo>
                    <a:pt x="224" y="165"/>
                  </a:lnTo>
                  <a:lnTo>
                    <a:pt x="193" y="179"/>
                  </a:lnTo>
                  <a:lnTo>
                    <a:pt x="146" y="193"/>
                  </a:lnTo>
                  <a:lnTo>
                    <a:pt x="108" y="193"/>
                  </a:lnTo>
                  <a:lnTo>
                    <a:pt x="35" y="193"/>
                  </a:lnTo>
                  <a:lnTo>
                    <a:pt x="17" y="193"/>
                  </a:lnTo>
                  <a:lnTo>
                    <a:pt x="4" y="197"/>
                  </a:lnTo>
                  <a:lnTo>
                    <a:pt x="0" y="197"/>
                  </a:lnTo>
                  <a:lnTo>
                    <a:pt x="4" y="197"/>
                  </a:lnTo>
                  <a:close/>
                </a:path>
              </a:pathLst>
            </a:custGeom>
            <a:solidFill>
              <a:srgbClr val="40A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12" name="Freeform 64"/>
            <p:cNvSpPr>
              <a:spLocks/>
            </p:cNvSpPr>
            <p:nvPr/>
          </p:nvSpPr>
          <p:spPr bwMode="auto">
            <a:xfrm>
              <a:off x="1057" y="3400"/>
              <a:ext cx="657" cy="451"/>
            </a:xfrm>
            <a:custGeom>
              <a:avLst/>
              <a:gdLst>
                <a:gd name="T0" fmla="*/ 4 w 657"/>
                <a:gd name="T1" fmla="*/ 0 h 451"/>
                <a:gd name="T2" fmla="*/ 171 w 657"/>
                <a:gd name="T3" fmla="*/ 136 h 451"/>
                <a:gd name="T4" fmla="*/ 348 w 657"/>
                <a:gd name="T5" fmla="*/ 265 h 451"/>
                <a:gd name="T6" fmla="*/ 433 w 657"/>
                <a:gd name="T7" fmla="*/ 322 h 451"/>
                <a:gd name="T8" fmla="*/ 511 w 657"/>
                <a:gd name="T9" fmla="*/ 376 h 451"/>
                <a:gd name="T10" fmla="*/ 588 w 657"/>
                <a:gd name="T11" fmla="*/ 415 h 451"/>
                <a:gd name="T12" fmla="*/ 657 w 657"/>
                <a:gd name="T13" fmla="*/ 444 h 451"/>
                <a:gd name="T14" fmla="*/ 657 w 657"/>
                <a:gd name="T15" fmla="*/ 451 h 451"/>
                <a:gd name="T16" fmla="*/ 614 w 657"/>
                <a:gd name="T17" fmla="*/ 433 h 451"/>
                <a:gd name="T18" fmla="*/ 584 w 657"/>
                <a:gd name="T19" fmla="*/ 415 h 451"/>
                <a:gd name="T20" fmla="*/ 558 w 657"/>
                <a:gd name="T21" fmla="*/ 404 h 451"/>
                <a:gd name="T22" fmla="*/ 537 w 657"/>
                <a:gd name="T23" fmla="*/ 394 h 451"/>
                <a:gd name="T24" fmla="*/ 506 w 657"/>
                <a:gd name="T25" fmla="*/ 379 h 451"/>
                <a:gd name="T26" fmla="*/ 485 w 657"/>
                <a:gd name="T27" fmla="*/ 365 h 451"/>
                <a:gd name="T28" fmla="*/ 391 w 657"/>
                <a:gd name="T29" fmla="*/ 304 h 451"/>
                <a:gd name="T30" fmla="*/ 300 w 657"/>
                <a:gd name="T31" fmla="*/ 240 h 451"/>
                <a:gd name="T32" fmla="*/ 219 w 657"/>
                <a:gd name="T33" fmla="*/ 179 h 451"/>
                <a:gd name="T34" fmla="*/ 150 w 657"/>
                <a:gd name="T35" fmla="*/ 125 h 451"/>
                <a:gd name="T36" fmla="*/ 90 w 657"/>
                <a:gd name="T37" fmla="*/ 75 h 451"/>
                <a:gd name="T38" fmla="*/ 43 w 657"/>
                <a:gd name="T39" fmla="*/ 39 h 451"/>
                <a:gd name="T40" fmla="*/ 25 w 657"/>
                <a:gd name="T41" fmla="*/ 25 h 451"/>
                <a:gd name="T42" fmla="*/ 13 w 657"/>
                <a:gd name="T43" fmla="*/ 11 h 451"/>
                <a:gd name="T44" fmla="*/ 4 w 657"/>
                <a:gd name="T45" fmla="*/ 7 h 451"/>
                <a:gd name="T46" fmla="*/ 0 w 657"/>
                <a:gd name="T47" fmla="*/ 3 h 451"/>
                <a:gd name="T48" fmla="*/ 4 w 657"/>
                <a:gd name="T49" fmla="*/ 0 h 45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657" h="451">
                  <a:moveTo>
                    <a:pt x="4" y="0"/>
                  </a:moveTo>
                  <a:lnTo>
                    <a:pt x="171" y="136"/>
                  </a:lnTo>
                  <a:lnTo>
                    <a:pt x="348" y="265"/>
                  </a:lnTo>
                  <a:lnTo>
                    <a:pt x="433" y="322"/>
                  </a:lnTo>
                  <a:lnTo>
                    <a:pt x="511" y="376"/>
                  </a:lnTo>
                  <a:lnTo>
                    <a:pt x="588" y="415"/>
                  </a:lnTo>
                  <a:lnTo>
                    <a:pt x="657" y="444"/>
                  </a:lnTo>
                  <a:lnTo>
                    <a:pt x="657" y="451"/>
                  </a:lnTo>
                  <a:lnTo>
                    <a:pt x="614" y="433"/>
                  </a:lnTo>
                  <a:lnTo>
                    <a:pt x="584" y="415"/>
                  </a:lnTo>
                  <a:lnTo>
                    <a:pt x="558" y="404"/>
                  </a:lnTo>
                  <a:lnTo>
                    <a:pt x="537" y="394"/>
                  </a:lnTo>
                  <a:lnTo>
                    <a:pt x="506" y="379"/>
                  </a:lnTo>
                  <a:lnTo>
                    <a:pt x="485" y="365"/>
                  </a:lnTo>
                  <a:lnTo>
                    <a:pt x="391" y="304"/>
                  </a:lnTo>
                  <a:lnTo>
                    <a:pt x="300" y="240"/>
                  </a:lnTo>
                  <a:lnTo>
                    <a:pt x="219" y="179"/>
                  </a:lnTo>
                  <a:lnTo>
                    <a:pt x="150" y="125"/>
                  </a:lnTo>
                  <a:lnTo>
                    <a:pt x="90" y="75"/>
                  </a:lnTo>
                  <a:lnTo>
                    <a:pt x="43" y="39"/>
                  </a:lnTo>
                  <a:lnTo>
                    <a:pt x="25" y="25"/>
                  </a:lnTo>
                  <a:lnTo>
                    <a:pt x="13" y="11"/>
                  </a:lnTo>
                  <a:lnTo>
                    <a:pt x="4" y="7"/>
                  </a:lnTo>
                  <a:lnTo>
                    <a:pt x="0" y="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40A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13" name="Freeform 65"/>
            <p:cNvSpPr>
              <a:spLocks/>
            </p:cNvSpPr>
            <p:nvPr/>
          </p:nvSpPr>
          <p:spPr bwMode="auto">
            <a:xfrm>
              <a:off x="1018" y="3360"/>
              <a:ext cx="73" cy="61"/>
            </a:xfrm>
            <a:custGeom>
              <a:avLst/>
              <a:gdLst>
                <a:gd name="T0" fmla="*/ 30 w 73"/>
                <a:gd name="T1" fmla="*/ 40 h 61"/>
                <a:gd name="T2" fmla="*/ 39 w 73"/>
                <a:gd name="T3" fmla="*/ 18 h 61"/>
                <a:gd name="T4" fmla="*/ 43 w 73"/>
                <a:gd name="T5" fmla="*/ 8 h 61"/>
                <a:gd name="T6" fmla="*/ 56 w 73"/>
                <a:gd name="T7" fmla="*/ 0 h 61"/>
                <a:gd name="T8" fmla="*/ 56 w 73"/>
                <a:gd name="T9" fmla="*/ 18 h 61"/>
                <a:gd name="T10" fmla="*/ 47 w 73"/>
                <a:gd name="T11" fmla="*/ 29 h 61"/>
                <a:gd name="T12" fmla="*/ 30 w 73"/>
                <a:gd name="T13" fmla="*/ 40 h 61"/>
                <a:gd name="T14" fmla="*/ 43 w 73"/>
                <a:gd name="T15" fmla="*/ 36 h 61"/>
                <a:gd name="T16" fmla="*/ 60 w 73"/>
                <a:gd name="T17" fmla="*/ 40 h 61"/>
                <a:gd name="T18" fmla="*/ 73 w 73"/>
                <a:gd name="T19" fmla="*/ 51 h 61"/>
                <a:gd name="T20" fmla="*/ 60 w 73"/>
                <a:gd name="T21" fmla="*/ 54 h 61"/>
                <a:gd name="T22" fmla="*/ 47 w 73"/>
                <a:gd name="T23" fmla="*/ 51 h 61"/>
                <a:gd name="T24" fmla="*/ 30 w 73"/>
                <a:gd name="T25" fmla="*/ 40 h 61"/>
                <a:gd name="T26" fmla="*/ 30 w 73"/>
                <a:gd name="T27" fmla="*/ 51 h 61"/>
                <a:gd name="T28" fmla="*/ 21 w 73"/>
                <a:gd name="T29" fmla="*/ 61 h 61"/>
                <a:gd name="T30" fmla="*/ 17 w 73"/>
                <a:gd name="T31" fmla="*/ 54 h 61"/>
                <a:gd name="T32" fmla="*/ 17 w 73"/>
                <a:gd name="T33" fmla="*/ 51 h 61"/>
                <a:gd name="T34" fmla="*/ 30 w 73"/>
                <a:gd name="T35" fmla="*/ 43 h 61"/>
                <a:gd name="T36" fmla="*/ 13 w 73"/>
                <a:gd name="T37" fmla="*/ 40 h 61"/>
                <a:gd name="T38" fmla="*/ 0 w 73"/>
                <a:gd name="T39" fmla="*/ 29 h 61"/>
                <a:gd name="T40" fmla="*/ 9 w 73"/>
                <a:gd name="T41" fmla="*/ 25 h 61"/>
                <a:gd name="T42" fmla="*/ 17 w 73"/>
                <a:gd name="T43" fmla="*/ 29 h 61"/>
                <a:gd name="T44" fmla="*/ 30 w 73"/>
                <a:gd name="T45" fmla="*/ 43 h 61"/>
                <a:gd name="T46" fmla="*/ 17 w 73"/>
                <a:gd name="T47" fmla="*/ 11 h 61"/>
                <a:gd name="T48" fmla="*/ 21 w 73"/>
                <a:gd name="T49" fmla="*/ 4 h 61"/>
                <a:gd name="T50" fmla="*/ 26 w 73"/>
                <a:gd name="T51" fmla="*/ 4 h 61"/>
                <a:gd name="T52" fmla="*/ 30 w 73"/>
                <a:gd name="T53" fmla="*/ 15 h 61"/>
                <a:gd name="T54" fmla="*/ 30 w 73"/>
                <a:gd name="T55" fmla="*/ 25 h 61"/>
                <a:gd name="T56" fmla="*/ 30 w 73"/>
                <a:gd name="T57" fmla="*/ 40 h 6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3" h="61">
                  <a:moveTo>
                    <a:pt x="30" y="40"/>
                  </a:moveTo>
                  <a:lnTo>
                    <a:pt x="39" y="18"/>
                  </a:lnTo>
                  <a:lnTo>
                    <a:pt x="43" y="8"/>
                  </a:lnTo>
                  <a:lnTo>
                    <a:pt x="56" y="0"/>
                  </a:lnTo>
                  <a:lnTo>
                    <a:pt x="56" y="18"/>
                  </a:lnTo>
                  <a:lnTo>
                    <a:pt x="47" y="29"/>
                  </a:lnTo>
                  <a:lnTo>
                    <a:pt x="30" y="40"/>
                  </a:lnTo>
                  <a:lnTo>
                    <a:pt x="43" y="36"/>
                  </a:lnTo>
                  <a:lnTo>
                    <a:pt x="60" y="40"/>
                  </a:lnTo>
                  <a:lnTo>
                    <a:pt x="73" y="51"/>
                  </a:lnTo>
                  <a:lnTo>
                    <a:pt x="60" y="54"/>
                  </a:lnTo>
                  <a:lnTo>
                    <a:pt x="47" y="51"/>
                  </a:lnTo>
                  <a:lnTo>
                    <a:pt x="30" y="40"/>
                  </a:lnTo>
                  <a:lnTo>
                    <a:pt x="30" y="51"/>
                  </a:lnTo>
                  <a:lnTo>
                    <a:pt x="21" y="61"/>
                  </a:lnTo>
                  <a:lnTo>
                    <a:pt x="17" y="54"/>
                  </a:lnTo>
                  <a:lnTo>
                    <a:pt x="17" y="51"/>
                  </a:lnTo>
                  <a:lnTo>
                    <a:pt x="30" y="43"/>
                  </a:lnTo>
                  <a:lnTo>
                    <a:pt x="13" y="40"/>
                  </a:lnTo>
                  <a:lnTo>
                    <a:pt x="0" y="29"/>
                  </a:lnTo>
                  <a:lnTo>
                    <a:pt x="9" y="25"/>
                  </a:lnTo>
                  <a:lnTo>
                    <a:pt x="17" y="29"/>
                  </a:lnTo>
                  <a:lnTo>
                    <a:pt x="30" y="43"/>
                  </a:lnTo>
                  <a:lnTo>
                    <a:pt x="17" y="11"/>
                  </a:lnTo>
                  <a:lnTo>
                    <a:pt x="21" y="4"/>
                  </a:lnTo>
                  <a:lnTo>
                    <a:pt x="26" y="4"/>
                  </a:lnTo>
                  <a:lnTo>
                    <a:pt x="30" y="15"/>
                  </a:lnTo>
                  <a:lnTo>
                    <a:pt x="30" y="25"/>
                  </a:lnTo>
                  <a:lnTo>
                    <a:pt x="30" y="40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14" name="Freeform 66"/>
            <p:cNvSpPr>
              <a:spLocks/>
            </p:cNvSpPr>
            <p:nvPr/>
          </p:nvSpPr>
          <p:spPr bwMode="auto">
            <a:xfrm>
              <a:off x="1082" y="3389"/>
              <a:ext cx="73" cy="61"/>
            </a:xfrm>
            <a:custGeom>
              <a:avLst/>
              <a:gdLst>
                <a:gd name="T0" fmla="*/ 35 w 73"/>
                <a:gd name="T1" fmla="*/ 39 h 61"/>
                <a:gd name="T2" fmla="*/ 39 w 73"/>
                <a:gd name="T3" fmla="*/ 18 h 61"/>
                <a:gd name="T4" fmla="*/ 43 w 73"/>
                <a:gd name="T5" fmla="*/ 7 h 61"/>
                <a:gd name="T6" fmla="*/ 56 w 73"/>
                <a:gd name="T7" fmla="*/ 0 h 61"/>
                <a:gd name="T8" fmla="*/ 56 w 73"/>
                <a:gd name="T9" fmla="*/ 18 h 61"/>
                <a:gd name="T10" fmla="*/ 48 w 73"/>
                <a:gd name="T11" fmla="*/ 32 h 61"/>
                <a:gd name="T12" fmla="*/ 35 w 73"/>
                <a:gd name="T13" fmla="*/ 39 h 61"/>
                <a:gd name="T14" fmla="*/ 43 w 73"/>
                <a:gd name="T15" fmla="*/ 36 h 61"/>
                <a:gd name="T16" fmla="*/ 73 w 73"/>
                <a:gd name="T17" fmla="*/ 50 h 61"/>
                <a:gd name="T18" fmla="*/ 61 w 73"/>
                <a:gd name="T19" fmla="*/ 54 h 61"/>
                <a:gd name="T20" fmla="*/ 48 w 73"/>
                <a:gd name="T21" fmla="*/ 54 h 61"/>
                <a:gd name="T22" fmla="*/ 35 w 73"/>
                <a:gd name="T23" fmla="*/ 39 h 61"/>
                <a:gd name="T24" fmla="*/ 30 w 73"/>
                <a:gd name="T25" fmla="*/ 50 h 61"/>
                <a:gd name="T26" fmla="*/ 22 w 73"/>
                <a:gd name="T27" fmla="*/ 61 h 61"/>
                <a:gd name="T28" fmla="*/ 18 w 73"/>
                <a:gd name="T29" fmla="*/ 54 h 61"/>
                <a:gd name="T30" fmla="*/ 22 w 73"/>
                <a:gd name="T31" fmla="*/ 50 h 61"/>
                <a:gd name="T32" fmla="*/ 35 w 73"/>
                <a:gd name="T33" fmla="*/ 43 h 61"/>
                <a:gd name="T34" fmla="*/ 13 w 73"/>
                <a:gd name="T35" fmla="*/ 39 h 61"/>
                <a:gd name="T36" fmla="*/ 0 w 73"/>
                <a:gd name="T37" fmla="*/ 29 h 61"/>
                <a:gd name="T38" fmla="*/ 9 w 73"/>
                <a:gd name="T39" fmla="*/ 25 h 61"/>
                <a:gd name="T40" fmla="*/ 22 w 73"/>
                <a:gd name="T41" fmla="*/ 32 h 61"/>
                <a:gd name="T42" fmla="*/ 35 w 73"/>
                <a:gd name="T43" fmla="*/ 43 h 61"/>
                <a:gd name="T44" fmla="*/ 18 w 73"/>
                <a:gd name="T45" fmla="*/ 11 h 61"/>
                <a:gd name="T46" fmla="*/ 22 w 73"/>
                <a:gd name="T47" fmla="*/ 4 h 61"/>
                <a:gd name="T48" fmla="*/ 26 w 73"/>
                <a:gd name="T49" fmla="*/ 4 h 61"/>
                <a:gd name="T50" fmla="*/ 30 w 73"/>
                <a:gd name="T51" fmla="*/ 14 h 61"/>
                <a:gd name="T52" fmla="*/ 30 w 73"/>
                <a:gd name="T53" fmla="*/ 25 h 61"/>
                <a:gd name="T54" fmla="*/ 35 w 73"/>
                <a:gd name="T55" fmla="*/ 39 h 6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73" h="61">
                  <a:moveTo>
                    <a:pt x="35" y="39"/>
                  </a:moveTo>
                  <a:lnTo>
                    <a:pt x="39" y="18"/>
                  </a:lnTo>
                  <a:lnTo>
                    <a:pt x="43" y="7"/>
                  </a:lnTo>
                  <a:lnTo>
                    <a:pt x="56" y="0"/>
                  </a:lnTo>
                  <a:lnTo>
                    <a:pt x="56" y="18"/>
                  </a:lnTo>
                  <a:lnTo>
                    <a:pt x="48" y="32"/>
                  </a:lnTo>
                  <a:lnTo>
                    <a:pt x="35" y="39"/>
                  </a:lnTo>
                  <a:lnTo>
                    <a:pt x="43" y="36"/>
                  </a:lnTo>
                  <a:lnTo>
                    <a:pt x="73" y="50"/>
                  </a:lnTo>
                  <a:lnTo>
                    <a:pt x="61" y="54"/>
                  </a:lnTo>
                  <a:lnTo>
                    <a:pt x="48" y="54"/>
                  </a:lnTo>
                  <a:lnTo>
                    <a:pt x="35" y="39"/>
                  </a:lnTo>
                  <a:lnTo>
                    <a:pt x="30" y="50"/>
                  </a:lnTo>
                  <a:lnTo>
                    <a:pt x="22" y="61"/>
                  </a:lnTo>
                  <a:lnTo>
                    <a:pt x="18" y="54"/>
                  </a:lnTo>
                  <a:lnTo>
                    <a:pt x="22" y="50"/>
                  </a:lnTo>
                  <a:lnTo>
                    <a:pt x="35" y="43"/>
                  </a:lnTo>
                  <a:lnTo>
                    <a:pt x="13" y="39"/>
                  </a:lnTo>
                  <a:lnTo>
                    <a:pt x="0" y="29"/>
                  </a:lnTo>
                  <a:lnTo>
                    <a:pt x="9" y="25"/>
                  </a:lnTo>
                  <a:lnTo>
                    <a:pt x="22" y="32"/>
                  </a:lnTo>
                  <a:lnTo>
                    <a:pt x="35" y="43"/>
                  </a:lnTo>
                  <a:lnTo>
                    <a:pt x="18" y="11"/>
                  </a:lnTo>
                  <a:lnTo>
                    <a:pt x="22" y="4"/>
                  </a:lnTo>
                  <a:lnTo>
                    <a:pt x="26" y="4"/>
                  </a:lnTo>
                  <a:lnTo>
                    <a:pt x="30" y="14"/>
                  </a:lnTo>
                  <a:lnTo>
                    <a:pt x="30" y="25"/>
                  </a:lnTo>
                  <a:lnTo>
                    <a:pt x="35" y="39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15" name="Freeform 67"/>
            <p:cNvSpPr>
              <a:spLocks/>
            </p:cNvSpPr>
            <p:nvPr/>
          </p:nvSpPr>
          <p:spPr bwMode="auto">
            <a:xfrm>
              <a:off x="1035" y="3436"/>
              <a:ext cx="69" cy="53"/>
            </a:xfrm>
            <a:custGeom>
              <a:avLst/>
              <a:gdLst>
                <a:gd name="T0" fmla="*/ 43 w 69"/>
                <a:gd name="T1" fmla="*/ 35 h 53"/>
                <a:gd name="T2" fmla="*/ 22 w 69"/>
                <a:gd name="T3" fmla="*/ 21 h 53"/>
                <a:gd name="T4" fmla="*/ 13 w 69"/>
                <a:gd name="T5" fmla="*/ 10 h 53"/>
                <a:gd name="T6" fmla="*/ 13 w 69"/>
                <a:gd name="T7" fmla="*/ 0 h 53"/>
                <a:gd name="T8" fmla="*/ 30 w 69"/>
                <a:gd name="T9" fmla="*/ 7 h 53"/>
                <a:gd name="T10" fmla="*/ 39 w 69"/>
                <a:gd name="T11" fmla="*/ 18 h 53"/>
                <a:gd name="T12" fmla="*/ 43 w 69"/>
                <a:gd name="T13" fmla="*/ 32 h 53"/>
                <a:gd name="T14" fmla="*/ 43 w 69"/>
                <a:gd name="T15" fmla="*/ 25 h 53"/>
                <a:gd name="T16" fmla="*/ 56 w 69"/>
                <a:gd name="T17" fmla="*/ 14 h 53"/>
                <a:gd name="T18" fmla="*/ 69 w 69"/>
                <a:gd name="T19" fmla="*/ 7 h 53"/>
                <a:gd name="T20" fmla="*/ 69 w 69"/>
                <a:gd name="T21" fmla="*/ 18 h 53"/>
                <a:gd name="T22" fmla="*/ 65 w 69"/>
                <a:gd name="T23" fmla="*/ 25 h 53"/>
                <a:gd name="T24" fmla="*/ 43 w 69"/>
                <a:gd name="T25" fmla="*/ 35 h 53"/>
                <a:gd name="T26" fmla="*/ 56 w 69"/>
                <a:gd name="T27" fmla="*/ 39 h 53"/>
                <a:gd name="T28" fmla="*/ 65 w 69"/>
                <a:gd name="T29" fmla="*/ 53 h 53"/>
                <a:gd name="T30" fmla="*/ 52 w 69"/>
                <a:gd name="T31" fmla="*/ 46 h 53"/>
                <a:gd name="T32" fmla="*/ 47 w 69"/>
                <a:gd name="T33" fmla="*/ 35 h 53"/>
                <a:gd name="T34" fmla="*/ 35 w 69"/>
                <a:gd name="T35" fmla="*/ 46 h 53"/>
                <a:gd name="T36" fmla="*/ 22 w 69"/>
                <a:gd name="T37" fmla="*/ 53 h 53"/>
                <a:gd name="T38" fmla="*/ 22 w 69"/>
                <a:gd name="T39" fmla="*/ 43 h 53"/>
                <a:gd name="T40" fmla="*/ 30 w 69"/>
                <a:gd name="T41" fmla="*/ 39 h 53"/>
                <a:gd name="T42" fmla="*/ 47 w 69"/>
                <a:gd name="T43" fmla="*/ 35 h 53"/>
                <a:gd name="T44" fmla="*/ 26 w 69"/>
                <a:gd name="T45" fmla="*/ 35 h 53"/>
                <a:gd name="T46" fmla="*/ 4 w 69"/>
                <a:gd name="T47" fmla="*/ 32 h 53"/>
                <a:gd name="T48" fmla="*/ 0 w 69"/>
                <a:gd name="T49" fmla="*/ 28 h 53"/>
                <a:gd name="T50" fmla="*/ 4 w 69"/>
                <a:gd name="T51" fmla="*/ 25 h 53"/>
                <a:gd name="T52" fmla="*/ 17 w 69"/>
                <a:gd name="T53" fmla="*/ 25 h 53"/>
                <a:gd name="T54" fmla="*/ 30 w 69"/>
                <a:gd name="T55" fmla="*/ 28 h 53"/>
                <a:gd name="T56" fmla="*/ 43 w 69"/>
                <a:gd name="T57" fmla="*/ 35 h 5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9" h="53">
                  <a:moveTo>
                    <a:pt x="43" y="35"/>
                  </a:moveTo>
                  <a:lnTo>
                    <a:pt x="22" y="21"/>
                  </a:lnTo>
                  <a:lnTo>
                    <a:pt x="13" y="10"/>
                  </a:lnTo>
                  <a:lnTo>
                    <a:pt x="13" y="0"/>
                  </a:lnTo>
                  <a:lnTo>
                    <a:pt x="30" y="7"/>
                  </a:lnTo>
                  <a:lnTo>
                    <a:pt x="39" y="18"/>
                  </a:lnTo>
                  <a:lnTo>
                    <a:pt x="43" y="32"/>
                  </a:lnTo>
                  <a:lnTo>
                    <a:pt x="43" y="25"/>
                  </a:lnTo>
                  <a:lnTo>
                    <a:pt x="56" y="14"/>
                  </a:lnTo>
                  <a:lnTo>
                    <a:pt x="69" y="7"/>
                  </a:lnTo>
                  <a:lnTo>
                    <a:pt x="69" y="18"/>
                  </a:lnTo>
                  <a:lnTo>
                    <a:pt x="65" y="25"/>
                  </a:lnTo>
                  <a:lnTo>
                    <a:pt x="43" y="35"/>
                  </a:lnTo>
                  <a:lnTo>
                    <a:pt x="56" y="39"/>
                  </a:lnTo>
                  <a:lnTo>
                    <a:pt x="65" y="53"/>
                  </a:lnTo>
                  <a:lnTo>
                    <a:pt x="52" y="46"/>
                  </a:lnTo>
                  <a:lnTo>
                    <a:pt x="47" y="35"/>
                  </a:lnTo>
                  <a:lnTo>
                    <a:pt x="35" y="46"/>
                  </a:lnTo>
                  <a:lnTo>
                    <a:pt x="22" y="53"/>
                  </a:lnTo>
                  <a:lnTo>
                    <a:pt x="22" y="43"/>
                  </a:lnTo>
                  <a:lnTo>
                    <a:pt x="30" y="39"/>
                  </a:lnTo>
                  <a:lnTo>
                    <a:pt x="47" y="35"/>
                  </a:lnTo>
                  <a:lnTo>
                    <a:pt x="26" y="35"/>
                  </a:lnTo>
                  <a:lnTo>
                    <a:pt x="4" y="32"/>
                  </a:lnTo>
                  <a:lnTo>
                    <a:pt x="0" y="28"/>
                  </a:lnTo>
                  <a:lnTo>
                    <a:pt x="4" y="25"/>
                  </a:lnTo>
                  <a:lnTo>
                    <a:pt x="17" y="25"/>
                  </a:lnTo>
                  <a:lnTo>
                    <a:pt x="30" y="28"/>
                  </a:lnTo>
                  <a:lnTo>
                    <a:pt x="43" y="35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16" name="Freeform 68"/>
            <p:cNvSpPr>
              <a:spLocks/>
            </p:cNvSpPr>
            <p:nvPr/>
          </p:nvSpPr>
          <p:spPr bwMode="auto">
            <a:xfrm>
              <a:off x="1125" y="3439"/>
              <a:ext cx="82" cy="65"/>
            </a:xfrm>
            <a:custGeom>
              <a:avLst/>
              <a:gdLst>
                <a:gd name="T0" fmla="*/ 30 w 82"/>
                <a:gd name="T1" fmla="*/ 29 h 65"/>
                <a:gd name="T2" fmla="*/ 56 w 82"/>
                <a:gd name="T3" fmla="*/ 22 h 65"/>
                <a:gd name="T4" fmla="*/ 69 w 82"/>
                <a:gd name="T5" fmla="*/ 22 h 65"/>
                <a:gd name="T6" fmla="*/ 82 w 82"/>
                <a:gd name="T7" fmla="*/ 29 h 65"/>
                <a:gd name="T8" fmla="*/ 65 w 82"/>
                <a:gd name="T9" fmla="*/ 36 h 65"/>
                <a:gd name="T10" fmla="*/ 48 w 82"/>
                <a:gd name="T11" fmla="*/ 36 h 65"/>
                <a:gd name="T12" fmla="*/ 30 w 82"/>
                <a:gd name="T13" fmla="*/ 29 h 65"/>
                <a:gd name="T14" fmla="*/ 39 w 82"/>
                <a:gd name="T15" fmla="*/ 36 h 65"/>
                <a:gd name="T16" fmla="*/ 43 w 82"/>
                <a:gd name="T17" fmla="*/ 50 h 65"/>
                <a:gd name="T18" fmla="*/ 39 w 82"/>
                <a:gd name="T19" fmla="*/ 65 h 65"/>
                <a:gd name="T20" fmla="*/ 26 w 82"/>
                <a:gd name="T21" fmla="*/ 57 h 65"/>
                <a:gd name="T22" fmla="*/ 26 w 82"/>
                <a:gd name="T23" fmla="*/ 47 h 65"/>
                <a:gd name="T24" fmla="*/ 30 w 82"/>
                <a:gd name="T25" fmla="*/ 29 h 65"/>
                <a:gd name="T26" fmla="*/ 18 w 82"/>
                <a:gd name="T27" fmla="*/ 32 h 65"/>
                <a:gd name="T28" fmla="*/ 0 w 82"/>
                <a:gd name="T29" fmla="*/ 32 h 65"/>
                <a:gd name="T30" fmla="*/ 5 w 82"/>
                <a:gd name="T31" fmla="*/ 25 h 65"/>
                <a:gd name="T32" fmla="*/ 13 w 82"/>
                <a:gd name="T33" fmla="*/ 25 h 65"/>
                <a:gd name="T34" fmla="*/ 26 w 82"/>
                <a:gd name="T35" fmla="*/ 32 h 65"/>
                <a:gd name="T36" fmla="*/ 22 w 82"/>
                <a:gd name="T37" fmla="*/ 15 h 65"/>
                <a:gd name="T38" fmla="*/ 26 w 82"/>
                <a:gd name="T39" fmla="*/ 0 h 65"/>
                <a:gd name="T40" fmla="*/ 35 w 82"/>
                <a:gd name="T41" fmla="*/ 7 h 65"/>
                <a:gd name="T42" fmla="*/ 30 w 82"/>
                <a:gd name="T43" fmla="*/ 15 h 65"/>
                <a:gd name="T44" fmla="*/ 26 w 82"/>
                <a:gd name="T45" fmla="*/ 32 h 65"/>
                <a:gd name="T46" fmla="*/ 52 w 82"/>
                <a:gd name="T47" fmla="*/ 4 h 65"/>
                <a:gd name="T48" fmla="*/ 61 w 82"/>
                <a:gd name="T49" fmla="*/ 4 h 65"/>
                <a:gd name="T50" fmla="*/ 65 w 82"/>
                <a:gd name="T51" fmla="*/ 7 h 65"/>
                <a:gd name="T52" fmla="*/ 56 w 82"/>
                <a:gd name="T53" fmla="*/ 18 h 65"/>
                <a:gd name="T54" fmla="*/ 43 w 82"/>
                <a:gd name="T55" fmla="*/ 22 h 65"/>
                <a:gd name="T56" fmla="*/ 30 w 82"/>
                <a:gd name="T57" fmla="*/ 29 h 6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2" h="65">
                  <a:moveTo>
                    <a:pt x="30" y="29"/>
                  </a:moveTo>
                  <a:lnTo>
                    <a:pt x="56" y="22"/>
                  </a:lnTo>
                  <a:lnTo>
                    <a:pt x="69" y="22"/>
                  </a:lnTo>
                  <a:lnTo>
                    <a:pt x="82" y="29"/>
                  </a:lnTo>
                  <a:lnTo>
                    <a:pt x="65" y="36"/>
                  </a:lnTo>
                  <a:lnTo>
                    <a:pt x="48" y="36"/>
                  </a:lnTo>
                  <a:lnTo>
                    <a:pt x="30" y="29"/>
                  </a:lnTo>
                  <a:lnTo>
                    <a:pt x="39" y="36"/>
                  </a:lnTo>
                  <a:lnTo>
                    <a:pt x="43" y="50"/>
                  </a:lnTo>
                  <a:lnTo>
                    <a:pt x="39" y="65"/>
                  </a:lnTo>
                  <a:lnTo>
                    <a:pt x="26" y="57"/>
                  </a:lnTo>
                  <a:lnTo>
                    <a:pt x="26" y="47"/>
                  </a:lnTo>
                  <a:lnTo>
                    <a:pt x="30" y="29"/>
                  </a:lnTo>
                  <a:lnTo>
                    <a:pt x="18" y="32"/>
                  </a:lnTo>
                  <a:lnTo>
                    <a:pt x="0" y="32"/>
                  </a:lnTo>
                  <a:lnTo>
                    <a:pt x="5" y="25"/>
                  </a:lnTo>
                  <a:lnTo>
                    <a:pt x="13" y="25"/>
                  </a:lnTo>
                  <a:lnTo>
                    <a:pt x="26" y="32"/>
                  </a:lnTo>
                  <a:lnTo>
                    <a:pt x="22" y="15"/>
                  </a:lnTo>
                  <a:lnTo>
                    <a:pt x="26" y="0"/>
                  </a:lnTo>
                  <a:lnTo>
                    <a:pt x="35" y="7"/>
                  </a:lnTo>
                  <a:lnTo>
                    <a:pt x="30" y="15"/>
                  </a:lnTo>
                  <a:lnTo>
                    <a:pt x="26" y="32"/>
                  </a:lnTo>
                  <a:lnTo>
                    <a:pt x="52" y="4"/>
                  </a:lnTo>
                  <a:lnTo>
                    <a:pt x="61" y="4"/>
                  </a:lnTo>
                  <a:lnTo>
                    <a:pt x="65" y="7"/>
                  </a:lnTo>
                  <a:lnTo>
                    <a:pt x="56" y="18"/>
                  </a:lnTo>
                  <a:lnTo>
                    <a:pt x="43" y="22"/>
                  </a:lnTo>
                  <a:lnTo>
                    <a:pt x="30" y="29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17" name="Freeform 69"/>
            <p:cNvSpPr>
              <a:spLocks/>
            </p:cNvSpPr>
            <p:nvPr/>
          </p:nvSpPr>
          <p:spPr bwMode="auto">
            <a:xfrm>
              <a:off x="1181" y="3482"/>
              <a:ext cx="69" cy="72"/>
            </a:xfrm>
            <a:custGeom>
              <a:avLst/>
              <a:gdLst>
                <a:gd name="T0" fmla="*/ 22 w 69"/>
                <a:gd name="T1" fmla="*/ 32 h 72"/>
                <a:gd name="T2" fmla="*/ 43 w 69"/>
                <a:gd name="T3" fmla="*/ 22 h 72"/>
                <a:gd name="T4" fmla="*/ 56 w 69"/>
                <a:gd name="T5" fmla="*/ 22 h 72"/>
                <a:gd name="T6" fmla="*/ 69 w 69"/>
                <a:gd name="T7" fmla="*/ 25 h 72"/>
                <a:gd name="T8" fmla="*/ 56 w 69"/>
                <a:gd name="T9" fmla="*/ 36 h 72"/>
                <a:gd name="T10" fmla="*/ 39 w 69"/>
                <a:gd name="T11" fmla="*/ 40 h 72"/>
                <a:gd name="T12" fmla="*/ 22 w 69"/>
                <a:gd name="T13" fmla="*/ 32 h 72"/>
                <a:gd name="T14" fmla="*/ 35 w 69"/>
                <a:gd name="T15" fmla="*/ 40 h 72"/>
                <a:gd name="T16" fmla="*/ 39 w 69"/>
                <a:gd name="T17" fmla="*/ 57 h 72"/>
                <a:gd name="T18" fmla="*/ 43 w 69"/>
                <a:gd name="T19" fmla="*/ 72 h 72"/>
                <a:gd name="T20" fmla="*/ 30 w 69"/>
                <a:gd name="T21" fmla="*/ 65 h 72"/>
                <a:gd name="T22" fmla="*/ 26 w 69"/>
                <a:gd name="T23" fmla="*/ 54 h 72"/>
                <a:gd name="T24" fmla="*/ 22 w 69"/>
                <a:gd name="T25" fmla="*/ 32 h 72"/>
                <a:gd name="T26" fmla="*/ 13 w 69"/>
                <a:gd name="T27" fmla="*/ 40 h 72"/>
                <a:gd name="T28" fmla="*/ 9 w 69"/>
                <a:gd name="T29" fmla="*/ 40 h 72"/>
                <a:gd name="T30" fmla="*/ 0 w 69"/>
                <a:gd name="T31" fmla="*/ 36 h 72"/>
                <a:gd name="T32" fmla="*/ 5 w 69"/>
                <a:gd name="T33" fmla="*/ 32 h 72"/>
                <a:gd name="T34" fmla="*/ 9 w 69"/>
                <a:gd name="T35" fmla="*/ 32 h 72"/>
                <a:gd name="T36" fmla="*/ 22 w 69"/>
                <a:gd name="T37" fmla="*/ 36 h 72"/>
                <a:gd name="T38" fmla="*/ 13 w 69"/>
                <a:gd name="T39" fmla="*/ 18 h 72"/>
                <a:gd name="T40" fmla="*/ 13 w 69"/>
                <a:gd name="T41" fmla="*/ 0 h 72"/>
                <a:gd name="T42" fmla="*/ 17 w 69"/>
                <a:gd name="T43" fmla="*/ 7 h 72"/>
                <a:gd name="T44" fmla="*/ 22 w 69"/>
                <a:gd name="T45" fmla="*/ 18 h 72"/>
                <a:gd name="T46" fmla="*/ 22 w 69"/>
                <a:gd name="T47" fmla="*/ 36 h 72"/>
                <a:gd name="T48" fmla="*/ 35 w 69"/>
                <a:gd name="T49" fmla="*/ 4 h 72"/>
                <a:gd name="T50" fmla="*/ 43 w 69"/>
                <a:gd name="T51" fmla="*/ 0 h 72"/>
                <a:gd name="T52" fmla="*/ 43 w 69"/>
                <a:gd name="T53" fmla="*/ 4 h 72"/>
                <a:gd name="T54" fmla="*/ 43 w 69"/>
                <a:gd name="T55" fmla="*/ 14 h 72"/>
                <a:gd name="T56" fmla="*/ 30 w 69"/>
                <a:gd name="T57" fmla="*/ 22 h 72"/>
                <a:gd name="T58" fmla="*/ 22 w 69"/>
                <a:gd name="T59" fmla="*/ 32 h 7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69" h="72">
                  <a:moveTo>
                    <a:pt x="22" y="32"/>
                  </a:moveTo>
                  <a:lnTo>
                    <a:pt x="43" y="22"/>
                  </a:lnTo>
                  <a:lnTo>
                    <a:pt x="56" y="22"/>
                  </a:lnTo>
                  <a:lnTo>
                    <a:pt x="69" y="25"/>
                  </a:lnTo>
                  <a:lnTo>
                    <a:pt x="56" y="36"/>
                  </a:lnTo>
                  <a:lnTo>
                    <a:pt x="39" y="40"/>
                  </a:lnTo>
                  <a:lnTo>
                    <a:pt x="22" y="32"/>
                  </a:lnTo>
                  <a:lnTo>
                    <a:pt x="35" y="40"/>
                  </a:lnTo>
                  <a:lnTo>
                    <a:pt x="39" y="57"/>
                  </a:lnTo>
                  <a:lnTo>
                    <a:pt x="43" y="72"/>
                  </a:lnTo>
                  <a:lnTo>
                    <a:pt x="30" y="65"/>
                  </a:lnTo>
                  <a:lnTo>
                    <a:pt x="26" y="54"/>
                  </a:lnTo>
                  <a:lnTo>
                    <a:pt x="22" y="32"/>
                  </a:lnTo>
                  <a:lnTo>
                    <a:pt x="13" y="40"/>
                  </a:lnTo>
                  <a:lnTo>
                    <a:pt x="9" y="40"/>
                  </a:lnTo>
                  <a:lnTo>
                    <a:pt x="0" y="36"/>
                  </a:lnTo>
                  <a:lnTo>
                    <a:pt x="5" y="32"/>
                  </a:lnTo>
                  <a:lnTo>
                    <a:pt x="9" y="32"/>
                  </a:lnTo>
                  <a:lnTo>
                    <a:pt x="22" y="36"/>
                  </a:lnTo>
                  <a:lnTo>
                    <a:pt x="13" y="18"/>
                  </a:lnTo>
                  <a:lnTo>
                    <a:pt x="13" y="0"/>
                  </a:lnTo>
                  <a:lnTo>
                    <a:pt x="17" y="7"/>
                  </a:lnTo>
                  <a:lnTo>
                    <a:pt x="22" y="18"/>
                  </a:lnTo>
                  <a:lnTo>
                    <a:pt x="22" y="36"/>
                  </a:lnTo>
                  <a:lnTo>
                    <a:pt x="35" y="4"/>
                  </a:lnTo>
                  <a:lnTo>
                    <a:pt x="43" y="0"/>
                  </a:lnTo>
                  <a:lnTo>
                    <a:pt x="43" y="4"/>
                  </a:lnTo>
                  <a:lnTo>
                    <a:pt x="43" y="14"/>
                  </a:lnTo>
                  <a:lnTo>
                    <a:pt x="30" y="22"/>
                  </a:lnTo>
                  <a:lnTo>
                    <a:pt x="22" y="32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18" name="Freeform 70"/>
            <p:cNvSpPr>
              <a:spLocks/>
            </p:cNvSpPr>
            <p:nvPr/>
          </p:nvSpPr>
          <p:spPr bwMode="auto">
            <a:xfrm>
              <a:off x="1164" y="3557"/>
              <a:ext cx="90" cy="54"/>
            </a:xfrm>
            <a:custGeom>
              <a:avLst/>
              <a:gdLst>
                <a:gd name="T0" fmla="*/ 52 w 90"/>
                <a:gd name="T1" fmla="*/ 18 h 54"/>
                <a:gd name="T2" fmla="*/ 56 w 90"/>
                <a:gd name="T3" fmla="*/ 40 h 54"/>
                <a:gd name="T4" fmla="*/ 52 w 90"/>
                <a:gd name="T5" fmla="*/ 47 h 54"/>
                <a:gd name="T6" fmla="*/ 43 w 90"/>
                <a:gd name="T7" fmla="*/ 54 h 54"/>
                <a:gd name="T8" fmla="*/ 34 w 90"/>
                <a:gd name="T9" fmla="*/ 40 h 54"/>
                <a:gd name="T10" fmla="*/ 39 w 90"/>
                <a:gd name="T11" fmla="*/ 29 h 54"/>
                <a:gd name="T12" fmla="*/ 52 w 90"/>
                <a:gd name="T13" fmla="*/ 18 h 54"/>
                <a:gd name="T14" fmla="*/ 39 w 90"/>
                <a:gd name="T15" fmla="*/ 25 h 54"/>
                <a:gd name="T16" fmla="*/ 17 w 90"/>
                <a:gd name="T17" fmla="*/ 25 h 54"/>
                <a:gd name="T18" fmla="*/ 0 w 90"/>
                <a:gd name="T19" fmla="*/ 22 h 54"/>
                <a:gd name="T20" fmla="*/ 13 w 90"/>
                <a:gd name="T21" fmla="*/ 15 h 54"/>
                <a:gd name="T22" fmla="*/ 26 w 90"/>
                <a:gd name="T23" fmla="*/ 11 h 54"/>
                <a:gd name="T24" fmla="*/ 52 w 90"/>
                <a:gd name="T25" fmla="*/ 18 h 54"/>
                <a:gd name="T26" fmla="*/ 47 w 90"/>
                <a:gd name="T27" fmla="*/ 7 h 54"/>
                <a:gd name="T28" fmla="*/ 47 w 90"/>
                <a:gd name="T29" fmla="*/ 4 h 54"/>
                <a:gd name="T30" fmla="*/ 52 w 90"/>
                <a:gd name="T31" fmla="*/ 0 h 54"/>
                <a:gd name="T32" fmla="*/ 60 w 90"/>
                <a:gd name="T33" fmla="*/ 4 h 54"/>
                <a:gd name="T34" fmla="*/ 60 w 90"/>
                <a:gd name="T35" fmla="*/ 7 h 54"/>
                <a:gd name="T36" fmla="*/ 47 w 90"/>
                <a:gd name="T37" fmla="*/ 18 h 54"/>
                <a:gd name="T38" fmla="*/ 73 w 90"/>
                <a:gd name="T39" fmla="*/ 15 h 54"/>
                <a:gd name="T40" fmla="*/ 90 w 90"/>
                <a:gd name="T41" fmla="*/ 22 h 54"/>
                <a:gd name="T42" fmla="*/ 82 w 90"/>
                <a:gd name="T43" fmla="*/ 25 h 54"/>
                <a:gd name="T44" fmla="*/ 69 w 90"/>
                <a:gd name="T45" fmla="*/ 22 h 54"/>
                <a:gd name="T46" fmla="*/ 47 w 90"/>
                <a:gd name="T47" fmla="*/ 18 h 54"/>
                <a:gd name="T48" fmla="*/ 82 w 90"/>
                <a:gd name="T49" fmla="*/ 40 h 54"/>
                <a:gd name="T50" fmla="*/ 82 w 90"/>
                <a:gd name="T51" fmla="*/ 47 h 54"/>
                <a:gd name="T52" fmla="*/ 77 w 90"/>
                <a:gd name="T53" fmla="*/ 47 h 54"/>
                <a:gd name="T54" fmla="*/ 64 w 90"/>
                <a:gd name="T55" fmla="*/ 40 h 54"/>
                <a:gd name="T56" fmla="*/ 60 w 90"/>
                <a:gd name="T57" fmla="*/ 29 h 54"/>
                <a:gd name="T58" fmla="*/ 52 w 90"/>
                <a:gd name="T59" fmla="*/ 18 h 5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90" h="54">
                  <a:moveTo>
                    <a:pt x="52" y="18"/>
                  </a:moveTo>
                  <a:lnTo>
                    <a:pt x="56" y="40"/>
                  </a:lnTo>
                  <a:lnTo>
                    <a:pt x="52" y="47"/>
                  </a:lnTo>
                  <a:lnTo>
                    <a:pt x="43" y="54"/>
                  </a:lnTo>
                  <a:lnTo>
                    <a:pt x="34" y="40"/>
                  </a:lnTo>
                  <a:lnTo>
                    <a:pt x="39" y="29"/>
                  </a:lnTo>
                  <a:lnTo>
                    <a:pt x="52" y="18"/>
                  </a:lnTo>
                  <a:lnTo>
                    <a:pt x="39" y="25"/>
                  </a:lnTo>
                  <a:lnTo>
                    <a:pt x="17" y="25"/>
                  </a:lnTo>
                  <a:lnTo>
                    <a:pt x="0" y="22"/>
                  </a:lnTo>
                  <a:lnTo>
                    <a:pt x="13" y="15"/>
                  </a:lnTo>
                  <a:lnTo>
                    <a:pt x="26" y="11"/>
                  </a:lnTo>
                  <a:lnTo>
                    <a:pt x="52" y="18"/>
                  </a:lnTo>
                  <a:lnTo>
                    <a:pt x="47" y="7"/>
                  </a:lnTo>
                  <a:lnTo>
                    <a:pt x="47" y="4"/>
                  </a:lnTo>
                  <a:lnTo>
                    <a:pt x="52" y="0"/>
                  </a:lnTo>
                  <a:lnTo>
                    <a:pt x="60" y="4"/>
                  </a:lnTo>
                  <a:lnTo>
                    <a:pt x="60" y="7"/>
                  </a:lnTo>
                  <a:lnTo>
                    <a:pt x="47" y="18"/>
                  </a:lnTo>
                  <a:lnTo>
                    <a:pt x="73" y="15"/>
                  </a:lnTo>
                  <a:lnTo>
                    <a:pt x="90" y="22"/>
                  </a:lnTo>
                  <a:lnTo>
                    <a:pt x="82" y="25"/>
                  </a:lnTo>
                  <a:lnTo>
                    <a:pt x="69" y="22"/>
                  </a:lnTo>
                  <a:lnTo>
                    <a:pt x="47" y="18"/>
                  </a:lnTo>
                  <a:lnTo>
                    <a:pt x="82" y="40"/>
                  </a:lnTo>
                  <a:lnTo>
                    <a:pt x="82" y="47"/>
                  </a:lnTo>
                  <a:lnTo>
                    <a:pt x="77" y="47"/>
                  </a:lnTo>
                  <a:lnTo>
                    <a:pt x="64" y="40"/>
                  </a:lnTo>
                  <a:lnTo>
                    <a:pt x="60" y="29"/>
                  </a:lnTo>
                  <a:lnTo>
                    <a:pt x="52" y="18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19" name="Freeform 71"/>
            <p:cNvSpPr>
              <a:spLocks/>
            </p:cNvSpPr>
            <p:nvPr/>
          </p:nvSpPr>
          <p:spPr bwMode="auto">
            <a:xfrm>
              <a:off x="1241" y="3471"/>
              <a:ext cx="65" cy="58"/>
            </a:xfrm>
            <a:custGeom>
              <a:avLst/>
              <a:gdLst>
                <a:gd name="T0" fmla="*/ 65 w 65"/>
                <a:gd name="T1" fmla="*/ 40 h 58"/>
                <a:gd name="T2" fmla="*/ 52 w 65"/>
                <a:gd name="T3" fmla="*/ 51 h 58"/>
                <a:gd name="T4" fmla="*/ 43 w 65"/>
                <a:gd name="T5" fmla="*/ 51 h 58"/>
                <a:gd name="T6" fmla="*/ 39 w 65"/>
                <a:gd name="T7" fmla="*/ 47 h 58"/>
                <a:gd name="T8" fmla="*/ 30 w 65"/>
                <a:gd name="T9" fmla="*/ 36 h 58"/>
                <a:gd name="T10" fmla="*/ 26 w 65"/>
                <a:gd name="T11" fmla="*/ 47 h 58"/>
                <a:gd name="T12" fmla="*/ 13 w 65"/>
                <a:gd name="T13" fmla="*/ 58 h 58"/>
                <a:gd name="T14" fmla="*/ 13 w 65"/>
                <a:gd name="T15" fmla="*/ 51 h 58"/>
                <a:gd name="T16" fmla="*/ 13 w 65"/>
                <a:gd name="T17" fmla="*/ 47 h 58"/>
                <a:gd name="T18" fmla="*/ 26 w 65"/>
                <a:gd name="T19" fmla="*/ 36 h 58"/>
                <a:gd name="T20" fmla="*/ 9 w 65"/>
                <a:gd name="T21" fmla="*/ 33 h 58"/>
                <a:gd name="T22" fmla="*/ 0 w 65"/>
                <a:gd name="T23" fmla="*/ 22 h 58"/>
                <a:gd name="T24" fmla="*/ 9 w 65"/>
                <a:gd name="T25" fmla="*/ 22 h 58"/>
                <a:gd name="T26" fmla="*/ 13 w 65"/>
                <a:gd name="T27" fmla="*/ 25 h 58"/>
                <a:gd name="T28" fmla="*/ 26 w 65"/>
                <a:gd name="T29" fmla="*/ 36 h 58"/>
                <a:gd name="T30" fmla="*/ 18 w 65"/>
                <a:gd name="T31" fmla="*/ 22 h 58"/>
                <a:gd name="T32" fmla="*/ 13 w 65"/>
                <a:gd name="T33" fmla="*/ 4 h 58"/>
                <a:gd name="T34" fmla="*/ 18 w 65"/>
                <a:gd name="T35" fmla="*/ 0 h 58"/>
                <a:gd name="T36" fmla="*/ 22 w 65"/>
                <a:gd name="T37" fmla="*/ 0 h 58"/>
                <a:gd name="T38" fmla="*/ 30 w 65"/>
                <a:gd name="T39" fmla="*/ 11 h 58"/>
                <a:gd name="T40" fmla="*/ 26 w 65"/>
                <a:gd name="T41" fmla="*/ 22 h 58"/>
                <a:gd name="T42" fmla="*/ 26 w 65"/>
                <a:gd name="T43" fmla="*/ 33 h 58"/>
                <a:gd name="T44" fmla="*/ 35 w 65"/>
                <a:gd name="T45" fmla="*/ 18 h 58"/>
                <a:gd name="T46" fmla="*/ 39 w 65"/>
                <a:gd name="T47" fmla="*/ 11 h 58"/>
                <a:gd name="T48" fmla="*/ 52 w 65"/>
                <a:gd name="T49" fmla="*/ 4 h 58"/>
                <a:gd name="T50" fmla="*/ 52 w 65"/>
                <a:gd name="T51" fmla="*/ 4 h 58"/>
                <a:gd name="T52" fmla="*/ 52 w 65"/>
                <a:gd name="T53" fmla="*/ 11 h 58"/>
                <a:gd name="T54" fmla="*/ 52 w 65"/>
                <a:gd name="T55" fmla="*/ 22 h 58"/>
                <a:gd name="T56" fmla="*/ 43 w 65"/>
                <a:gd name="T57" fmla="*/ 29 h 58"/>
                <a:gd name="T58" fmla="*/ 35 w 65"/>
                <a:gd name="T59" fmla="*/ 33 h 58"/>
                <a:gd name="T60" fmla="*/ 30 w 65"/>
                <a:gd name="T61" fmla="*/ 36 h 58"/>
                <a:gd name="T62" fmla="*/ 48 w 65"/>
                <a:gd name="T63" fmla="*/ 36 h 58"/>
                <a:gd name="T64" fmla="*/ 65 w 65"/>
                <a:gd name="T65" fmla="*/ 40 h 5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65" h="58">
                  <a:moveTo>
                    <a:pt x="65" y="40"/>
                  </a:moveTo>
                  <a:lnTo>
                    <a:pt x="52" y="51"/>
                  </a:lnTo>
                  <a:lnTo>
                    <a:pt x="43" y="51"/>
                  </a:lnTo>
                  <a:lnTo>
                    <a:pt x="39" y="47"/>
                  </a:lnTo>
                  <a:lnTo>
                    <a:pt x="30" y="36"/>
                  </a:lnTo>
                  <a:lnTo>
                    <a:pt x="26" y="47"/>
                  </a:lnTo>
                  <a:lnTo>
                    <a:pt x="13" y="58"/>
                  </a:lnTo>
                  <a:lnTo>
                    <a:pt x="13" y="51"/>
                  </a:lnTo>
                  <a:lnTo>
                    <a:pt x="13" y="47"/>
                  </a:lnTo>
                  <a:lnTo>
                    <a:pt x="26" y="36"/>
                  </a:lnTo>
                  <a:lnTo>
                    <a:pt x="9" y="33"/>
                  </a:lnTo>
                  <a:lnTo>
                    <a:pt x="0" y="22"/>
                  </a:lnTo>
                  <a:lnTo>
                    <a:pt x="9" y="22"/>
                  </a:lnTo>
                  <a:lnTo>
                    <a:pt x="13" y="25"/>
                  </a:lnTo>
                  <a:lnTo>
                    <a:pt x="26" y="36"/>
                  </a:lnTo>
                  <a:lnTo>
                    <a:pt x="18" y="22"/>
                  </a:lnTo>
                  <a:lnTo>
                    <a:pt x="13" y="4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30" y="11"/>
                  </a:lnTo>
                  <a:lnTo>
                    <a:pt x="26" y="22"/>
                  </a:lnTo>
                  <a:lnTo>
                    <a:pt x="26" y="33"/>
                  </a:lnTo>
                  <a:lnTo>
                    <a:pt x="35" y="18"/>
                  </a:lnTo>
                  <a:lnTo>
                    <a:pt x="39" y="11"/>
                  </a:lnTo>
                  <a:lnTo>
                    <a:pt x="52" y="4"/>
                  </a:lnTo>
                  <a:lnTo>
                    <a:pt x="52" y="11"/>
                  </a:lnTo>
                  <a:lnTo>
                    <a:pt x="52" y="22"/>
                  </a:lnTo>
                  <a:lnTo>
                    <a:pt x="43" y="29"/>
                  </a:lnTo>
                  <a:lnTo>
                    <a:pt x="35" y="33"/>
                  </a:lnTo>
                  <a:lnTo>
                    <a:pt x="30" y="36"/>
                  </a:lnTo>
                  <a:lnTo>
                    <a:pt x="48" y="36"/>
                  </a:lnTo>
                  <a:lnTo>
                    <a:pt x="65" y="40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20" name="Freeform 72"/>
            <p:cNvSpPr>
              <a:spLocks/>
            </p:cNvSpPr>
            <p:nvPr/>
          </p:nvSpPr>
          <p:spPr bwMode="auto">
            <a:xfrm>
              <a:off x="1233" y="3522"/>
              <a:ext cx="68" cy="57"/>
            </a:xfrm>
            <a:custGeom>
              <a:avLst/>
              <a:gdLst>
                <a:gd name="T0" fmla="*/ 51 w 68"/>
                <a:gd name="T1" fmla="*/ 3 h 57"/>
                <a:gd name="T2" fmla="*/ 38 w 68"/>
                <a:gd name="T3" fmla="*/ 7 h 57"/>
                <a:gd name="T4" fmla="*/ 34 w 68"/>
                <a:gd name="T5" fmla="*/ 17 h 57"/>
                <a:gd name="T6" fmla="*/ 26 w 68"/>
                <a:gd name="T7" fmla="*/ 39 h 57"/>
                <a:gd name="T8" fmla="*/ 26 w 68"/>
                <a:gd name="T9" fmla="*/ 25 h 57"/>
                <a:gd name="T10" fmla="*/ 30 w 68"/>
                <a:gd name="T11" fmla="*/ 14 h 57"/>
                <a:gd name="T12" fmla="*/ 21 w 68"/>
                <a:gd name="T13" fmla="*/ 3 h 57"/>
                <a:gd name="T14" fmla="*/ 17 w 68"/>
                <a:gd name="T15" fmla="*/ 0 h 57"/>
                <a:gd name="T16" fmla="*/ 17 w 68"/>
                <a:gd name="T17" fmla="*/ 7 h 57"/>
                <a:gd name="T18" fmla="*/ 21 w 68"/>
                <a:gd name="T19" fmla="*/ 25 h 57"/>
                <a:gd name="T20" fmla="*/ 30 w 68"/>
                <a:gd name="T21" fmla="*/ 42 h 57"/>
                <a:gd name="T22" fmla="*/ 17 w 68"/>
                <a:gd name="T23" fmla="*/ 28 h 57"/>
                <a:gd name="T24" fmla="*/ 8 w 68"/>
                <a:gd name="T25" fmla="*/ 25 h 57"/>
                <a:gd name="T26" fmla="*/ 0 w 68"/>
                <a:gd name="T27" fmla="*/ 25 h 57"/>
                <a:gd name="T28" fmla="*/ 8 w 68"/>
                <a:gd name="T29" fmla="*/ 35 h 57"/>
                <a:gd name="T30" fmla="*/ 30 w 68"/>
                <a:gd name="T31" fmla="*/ 39 h 57"/>
                <a:gd name="T32" fmla="*/ 17 w 68"/>
                <a:gd name="T33" fmla="*/ 46 h 57"/>
                <a:gd name="T34" fmla="*/ 13 w 68"/>
                <a:gd name="T35" fmla="*/ 53 h 57"/>
                <a:gd name="T36" fmla="*/ 17 w 68"/>
                <a:gd name="T37" fmla="*/ 57 h 57"/>
                <a:gd name="T38" fmla="*/ 26 w 68"/>
                <a:gd name="T39" fmla="*/ 50 h 57"/>
                <a:gd name="T40" fmla="*/ 26 w 68"/>
                <a:gd name="T41" fmla="*/ 35 h 57"/>
                <a:gd name="T42" fmla="*/ 43 w 68"/>
                <a:gd name="T43" fmla="*/ 50 h 57"/>
                <a:gd name="T44" fmla="*/ 56 w 68"/>
                <a:gd name="T45" fmla="*/ 50 h 57"/>
                <a:gd name="T46" fmla="*/ 68 w 68"/>
                <a:gd name="T47" fmla="*/ 46 h 57"/>
                <a:gd name="T48" fmla="*/ 68 w 68"/>
                <a:gd name="T49" fmla="*/ 46 h 57"/>
                <a:gd name="T50" fmla="*/ 60 w 68"/>
                <a:gd name="T51" fmla="*/ 39 h 57"/>
                <a:gd name="T52" fmla="*/ 43 w 68"/>
                <a:gd name="T53" fmla="*/ 35 h 57"/>
                <a:gd name="T54" fmla="*/ 30 w 68"/>
                <a:gd name="T55" fmla="*/ 35 h 57"/>
                <a:gd name="T56" fmla="*/ 43 w 68"/>
                <a:gd name="T57" fmla="*/ 28 h 57"/>
                <a:gd name="T58" fmla="*/ 51 w 68"/>
                <a:gd name="T59" fmla="*/ 14 h 57"/>
                <a:gd name="T60" fmla="*/ 56 w 68"/>
                <a:gd name="T61" fmla="*/ 3 h 57"/>
                <a:gd name="T62" fmla="*/ 51 w 68"/>
                <a:gd name="T63" fmla="*/ 3 h 5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68" h="57">
                  <a:moveTo>
                    <a:pt x="51" y="3"/>
                  </a:moveTo>
                  <a:lnTo>
                    <a:pt x="38" y="7"/>
                  </a:lnTo>
                  <a:lnTo>
                    <a:pt x="34" y="17"/>
                  </a:lnTo>
                  <a:lnTo>
                    <a:pt x="26" y="39"/>
                  </a:lnTo>
                  <a:lnTo>
                    <a:pt x="26" y="25"/>
                  </a:lnTo>
                  <a:lnTo>
                    <a:pt x="30" y="14"/>
                  </a:lnTo>
                  <a:lnTo>
                    <a:pt x="21" y="3"/>
                  </a:lnTo>
                  <a:lnTo>
                    <a:pt x="17" y="0"/>
                  </a:lnTo>
                  <a:lnTo>
                    <a:pt x="17" y="7"/>
                  </a:lnTo>
                  <a:lnTo>
                    <a:pt x="21" y="25"/>
                  </a:lnTo>
                  <a:lnTo>
                    <a:pt x="30" y="42"/>
                  </a:lnTo>
                  <a:lnTo>
                    <a:pt x="17" y="28"/>
                  </a:lnTo>
                  <a:lnTo>
                    <a:pt x="8" y="25"/>
                  </a:lnTo>
                  <a:lnTo>
                    <a:pt x="0" y="25"/>
                  </a:lnTo>
                  <a:lnTo>
                    <a:pt x="8" y="35"/>
                  </a:lnTo>
                  <a:lnTo>
                    <a:pt x="30" y="39"/>
                  </a:lnTo>
                  <a:lnTo>
                    <a:pt x="17" y="46"/>
                  </a:lnTo>
                  <a:lnTo>
                    <a:pt x="13" y="53"/>
                  </a:lnTo>
                  <a:lnTo>
                    <a:pt x="17" y="57"/>
                  </a:lnTo>
                  <a:lnTo>
                    <a:pt x="26" y="50"/>
                  </a:lnTo>
                  <a:lnTo>
                    <a:pt x="26" y="35"/>
                  </a:lnTo>
                  <a:lnTo>
                    <a:pt x="43" y="50"/>
                  </a:lnTo>
                  <a:lnTo>
                    <a:pt x="56" y="50"/>
                  </a:lnTo>
                  <a:lnTo>
                    <a:pt x="68" y="46"/>
                  </a:lnTo>
                  <a:lnTo>
                    <a:pt x="60" y="39"/>
                  </a:lnTo>
                  <a:lnTo>
                    <a:pt x="43" y="35"/>
                  </a:lnTo>
                  <a:lnTo>
                    <a:pt x="30" y="35"/>
                  </a:lnTo>
                  <a:lnTo>
                    <a:pt x="43" y="28"/>
                  </a:lnTo>
                  <a:lnTo>
                    <a:pt x="51" y="14"/>
                  </a:lnTo>
                  <a:lnTo>
                    <a:pt x="56" y="3"/>
                  </a:lnTo>
                  <a:lnTo>
                    <a:pt x="51" y="3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21" name="Freeform 73"/>
            <p:cNvSpPr>
              <a:spLocks/>
            </p:cNvSpPr>
            <p:nvPr/>
          </p:nvSpPr>
          <p:spPr bwMode="auto">
            <a:xfrm>
              <a:off x="1254" y="3572"/>
              <a:ext cx="30" cy="75"/>
            </a:xfrm>
            <a:custGeom>
              <a:avLst/>
              <a:gdLst>
                <a:gd name="T0" fmla="*/ 30 w 30"/>
                <a:gd name="T1" fmla="*/ 0 h 75"/>
                <a:gd name="T2" fmla="*/ 22 w 30"/>
                <a:gd name="T3" fmla="*/ 14 h 75"/>
                <a:gd name="T4" fmla="*/ 17 w 30"/>
                <a:gd name="T5" fmla="*/ 35 h 75"/>
                <a:gd name="T6" fmla="*/ 9 w 30"/>
                <a:gd name="T7" fmla="*/ 25 h 75"/>
                <a:gd name="T8" fmla="*/ 5 w 30"/>
                <a:gd name="T9" fmla="*/ 25 h 75"/>
                <a:gd name="T10" fmla="*/ 0 w 30"/>
                <a:gd name="T11" fmla="*/ 28 h 75"/>
                <a:gd name="T12" fmla="*/ 0 w 30"/>
                <a:gd name="T13" fmla="*/ 28 h 75"/>
                <a:gd name="T14" fmla="*/ 9 w 30"/>
                <a:gd name="T15" fmla="*/ 35 h 75"/>
                <a:gd name="T16" fmla="*/ 22 w 30"/>
                <a:gd name="T17" fmla="*/ 28 h 75"/>
                <a:gd name="T18" fmla="*/ 13 w 30"/>
                <a:gd name="T19" fmla="*/ 53 h 75"/>
                <a:gd name="T20" fmla="*/ 9 w 30"/>
                <a:gd name="T21" fmla="*/ 64 h 75"/>
                <a:gd name="T22" fmla="*/ 17 w 30"/>
                <a:gd name="T23" fmla="*/ 75 h 75"/>
                <a:gd name="T24" fmla="*/ 30 w 30"/>
                <a:gd name="T25" fmla="*/ 0 h 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0" h="75">
                  <a:moveTo>
                    <a:pt x="30" y="0"/>
                  </a:moveTo>
                  <a:lnTo>
                    <a:pt x="22" y="14"/>
                  </a:lnTo>
                  <a:lnTo>
                    <a:pt x="17" y="35"/>
                  </a:lnTo>
                  <a:lnTo>
                    <a:pt x="9" y="25"/>
                  </a:lnTo>
                  <a:lnTo>
                    <a:pt x="5" y="25"/>
                  </a:lnTo>
                  <a:lnTo>
                    <a:pt x="0" y="28"/>
                  </a:lnTo>
                  <a:lnTo>
                    <a:pt x="9" y="35"/>
                  </a:lnTo>
                  <a:lnTo>
                    <a:pt x="22" y="28"/>
                  </a:lnTo>
                  <a:lnTo>
                    <a:pt x="13" y="53"/>
                  </a:lnTo>
                  <a:lnTo>
                    <a:pt x="9" y="64"/>
                  </a:lnTo>
                  <a:lnTo>
                    <a:pt x="17" y="75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22" name="Freeform 74"/>
            <p:cNvSpPr>
              <a:spLocks/>
            </p:cNvSpPr>
            <p:nvPr/>
          </p:nvSpPr>
          <p:spPr bwMode="auto">
            <a:xfrm>
              <a:off x="1254" y="3572"/>
              <a:ext cx="30" cy="75"/>
            </a:xfrm>
            <a:custGeom>
              <a:avLst/>
              <a:gdLst>
                <a:gd name="T0" fmla="*/ 30 w 30"/>
                <a:gd name="T1" fmla="*/ 0 h 75"/>
                <a:gd name="T2" fmla="*/ 22 w 30"/>
                <a:gd name="T3" fmla="*/ 14 h 75"/>
                <a:gd name="T4" fmla="*/ 17 w 30"/>
                <a:gd name="T5" fmla="*/ 35 h 75"/>
                <a:gd name="T6" fmla="*/ 9 w 30"/>
                <a:gd name="T7" fmla="*/ 25 h 75"/>
                <a:gd name="T8" fmla="*/ 5 w 30"/>
                <a:gd name="T9" fmla="*/ 25 h 75"/>
                <a:gd name="T10" fmla="*/ 0 w 30"/>
                <a:gd name="T11" fmla="*/ 28 h 75"/>
                <a:gd name="T12" fmla="*/ 0 w 30"/>
                <a:gd name="T13" fmla="*/ 28 h 75"/>
                <a:gd name="T14" fmla="*/ 9 w 30"/>
                <a:gd name="T15" fmla="*/ 35 h 75"/>
                <a:gd name="T16" fmla="*/ 22 w 30"/>
                <a:gd name="T17" fmla="*/ 28 h 75"/>
                <a:gd name="T18" fmla="*/ 13 w 30"/>
                <a:gd name="T19" fmla="*/ 53 h 75"/>
                <a:gd name="T20" fmla="*/ 9 w 30"/>
                <a:gd name="T21" fmla="*/ 64 h 75"/>
                <a:gd name="T22" fmla="*/ 17 w 30"/>
                <a:gd name="T23" fmla="*/ 75 h 7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0" h="75">
                  <a:moveTo>
                    <a:pt x="30" y="0"/>
                  </a:moveTo>
                  <a:lnTo>
                    <a:pt x="22" y="14"/>
                  </a:lnTo>
                  <a:lnTo>
                    <a:pt x="17" y="35"/>
                  </a:lnTo>
                  <a:lnTo>
                    <a:pt x="9" y="25"/>
                  </a:lnTo>
                  <a:lnTo>
                    <a:pt x="5" y="25"/>
                  </a:lnTo>
                  <a:lnTo>
                    <a:pt x="0" y="28"/>
                  </a:lnTo>
                  <a:lnTo>
                    <a:pt x="9" y="35"/>
                  </a:lnTo>
                  <a:lnTo>
                    <a:pt x="22" y="28"/>
                  </a:lnTo>
                  <a:lnTo>
                    <a:pt x="13" y="53"/>
                  </a:lnTo>
                  <a:lnTo>
                    <a:pt x="9" y="64"/>
                  </a:lnTo>
                  <a:lnTo>
                    <a:pt x="17" y="75"/>
                  </a:lnTo>
                </a:path>
              </a:pathLst>
            </a:custGeom>
            <a:noFill/>
            <a:ln w="0">
              <a:solidFill>
                <a:srgbClr val="8091C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23" name="Freeform 75"/>
            <p:cNvSpPr>
              <a:spLocks/>
            </p:cNvSpPr>
            <p:nvPr/>
          </p:nvSpPr>
          <p:spPr bwMode="auto">
            <a:xfrm>
              <a:off x="1271" y="3572"/>
              <a:ext cx="39" cy="75"/>
            </a:xfrm>
            <a:custGeom>
              <a:avLst/>
              <a:gdLst>
                <a:gd name="T0" fmla="*/ 0 w 39"/>
                <a:gd name="T1" fmla="*/ 75 h 75"/>
                <a:gd name="T2" fmla="*/ 9 w 39"/>
                <a:gd name="T3" fmla="*/ 57 h 75"/>
                <a:gd name="T4" fmla="*/ 9 w 39"/>
                <a:gd name="T5" fmla="*/ 43 h 75"/>
                <a:gd name="T6" fmla="*/ 5 w 39"/>
                <a:gd name="T7" fmla="*/ 32 h 75"/>
                <a:gd name="T8" fmla="*/ 13 w 39"/>
                <a:gd name="T9" fmla="*/ 43 h 75"/>
                <a:gd name="T10" fmla="*/ 30 w 39"/>
                <a:gd name="T11" fmla="*/ 46 h 75"/>
                <a:gd name="T12" fmla="*/ 35 w 39"/>
                <a:gd name="T13" fmla="*/ 46 h 75"/>
                <a:gd name="T14" fmla="*/ 26 w 39"/>
                <a:gd name="T15" fmla="*/ 35 h 75"/>
                <a:gd name="T16" fmla="*/ 22 w 39"/>
                <a:gd name="T17" fmla="*/ 32 h 75"/>
                <a:gd name="T18" fmla="*/ 5 w 39"/>
                <a:gd name="T19" fmla="*/ 32 h 75"/>
                <a:gd name="T20" fmla="*/ 18 w 39"/>
                <a:gd name="T21" fmla="*/ 25 h 75"/>
                <a:gd name="T22" fmla="*/ 30 w 39"/>
                <a:gd name="T23" fmla="*/ 21 h 75"/>
                <a:gd name="T24" fmla="*/ 39 w 39"/>
                <a:gd name="T25" fmla="*/ 14 h 75"/>
                <a:gd name="T26" fmla="*/ 35 w 39"/>
                <a:gd name="T27" fmla="*/ 14 h 75"/>
                <a:gd name="T28" fmla="*/ 18 w 39"/>
                <a:gd name="T29" fmla="*/ 21 h 75"/>
                <a:gd name="T30" fmla="*/ 0 w 39"/>
                <a:gd name="T31" fmla="*/ 35 h 75"/>
                <a:gd name="T32" fmla="*/ 13 w 39"/>
                <a:gd name="T33" fmla="*/ 14 h 75"/>
                <a:gd name="T34" fmla="*/ 13 w 39"/>
                <a:gd name="T35" fmla="*/ 7 h 75"/>
                <a:gd name="T36" fmla="*/ 13 w 39"/>
                <a:gd name="T37" fmla="*/ 0 h 75"/>
                <a:gd name="T38" fmla="*/ 0 w 39"/>
                <a:gd name="T39" fmla="*/ 75 h 7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9" h="75">
                  <a:moveTo>
                    <a:pt x="0" y="75"/>
                  </a:moveTo>
                  <a:lnTo>
                    <a:pt x="9" y="57"/>
                  </a:lnTo>
                  <a:lnTo>
                    <a:pt x="9" y="43"/>
                  </a:lnTo>
                  <a:lnTo>
                    <a:pt x="5" y="32"/>
                  </a:lnTo>
                  <a:lnTo>
                    <a:pt x="13" y="43"/>
                  </a:lnTo>
                  <a:lnTo>
                    <a:pt x="30" y="46"/>
                  </a:lnTo>
                  <a:lnTo>
                    <a:pt x="35" y="46"/>
                  </a:lnTo>
                  <a:lnTo>
                    <a:pt x="26" y="35"/>
                  </a:lnTo>
                  <a:lnTo>
                    <a:pt x="22" y="32"/>
                  </a:lnTo>
                  <a:lnTo>
                    <a:pt x="5" y="32"/>
                  </a:lnTo>
                  <a:lnTo>
                    <a:pt x="18" y="25"/>
                  </a:lnTo>
                  <a:lnTo>
                    <a:pt x="30" y="21"/>
                  </a:lnTo>
                  <a:lnTo>
                    <a:pt x="39" y="14"/>
                  </a:lnTo>
                  <a:lnTo>
                    <a:pt x="35" y="14"/>
                  </a:lnTo>
                  <a:lnTo>
                    <a:pt x="18" y="21"/>
                  </a:lnTo>
                  <a:lnTo>
                    <a:pt x="0" y="35"/>
                  </a:lnTo>
                  <a:lnTo>
                    <a:pt x="13" y="14"/>
                  </a:lnTo>
                  <a:lnTo>
                    <a:pt x="13" y="7"/>
                  </a:lnTo>
                  <a:lnTo>
                    <a:pt x="13" y="0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24" name="Freeform 76"/>
            <p:cNvSpPr>
              <a:spLocks/>
            </p:cNvSpPr>
            <p:nvPr/>
          </p:nvSpPr>
          <p:spPr bwMode="auto">
            <a:xfrm>
              <a:off x="1271" y="3572"/>
              <a:ext cx="39" cy="75"/>
            </a:xfrm>
            <a:custGeom>
              <a:avLst/>
              <a:gdLst>
                <a:gd name="T0" fmla="*/ 0 w 39"/>
                <a:gd name="T1" fmla="*/ 75 h 75"/>
                <a:gd name="T2" fmla="*/ 9 w 39"/>
                <a:gd name="T3" fmla="*/ 57 h 75"/>
                <a:gd name="T4" fmla="*/ 9 w 39"/>
                <a:gd name="T5" fmla="*/ 43 h 75"/>
                <a:gd name="T6" fmla="*/ 5 w 39"/>
                <a:gd name="T7" fmla="*/ 32 h 75"/>
                <a:gd name="T8" fmla="*/ 13 w 39"/>
                <a:gd name="T9" fmla="*/ 43 h 75"/>
                <a:gd name="T10" fmla="*/ 30 w 39"/>
                <a:gd name="T11" fmla="*/ 46 h 75"/>
                <a:gd name="T12" fmla="*/ 35 w 39"/>
                <a:gd name="T13" fmla="*/ 46 h 75"/>
                <a:gd name="T14" fmla="*/ 26 w 39"/>
                <a:gd name="T15" fmla="*/ 35 h 75"/>
                <a:gd name="T16" fmla="*/ 22 w 39"/>
                <a:gd name="T17" fmla="*/ 32 h 75"/>
                <a:gd name="T18" fmla="*/ 5 w 39"/>
                <a:gd name="T19" fmla="*/ 32 h 75"/>
                <a:gd name="T20" fmla="*/ 18 w 39"/>
                <a:gd name="T21" fmla="*/ 25 h 75"/>
                <a:gd name="T22" fmla="*/ 30 w 39"/>
                <a:gd name="T23" fmla="*/ 21 h 75"/>
                <a:gd name="T24" fmla="*/ 39 w 39"/>
                <a:gd name="T25" fmla="*/ 14 h 75"/>
                <a:gd name="T26" fmla="*/ 35 w 39"/>
                <a:gd name="T27" fmla="*/ 14 h 75"/>
                <a:gd name="T28" fmla="*/ 18 w 39"/>
                <a:gd name="T29" fmla="*/ 21 h 75"/>
                <a:gd name="T30" fmla="*/ 0 w 39"/>
                <a:gd name="T31" fmla="*/ 35 h 75"/>
                <a:gd name="T32" fmla="*/ 13 w 39"/>
                <a:gd name="T33" fmla="*/ 14 h 75"/>
                <a:gd name="T34" fmla="*/ 13 w 39"/>
                <a:gd name="T35" fmla="*/ 7 h 75"/>
                <a:gd name="T36" fmla="*/ 13 w 39"/>
                <a:gd name="T37" fmla="*/ 0 h 7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9" h="75">
                  <a:moveTo>
                    <a:pt x="0" y="75"/>
                  </a:moveTo>
                  <a:lnTo>
                    <a:pt x="9" y="57"/>
                  </a:lnTo>
                  <a:lnTo>
                    <a:pt x="9" y="43"/>
                  </a:lnTo>
                  <a:lnTo>
                    <a:pt x="5" y="32"/>
                  </a:lnTo>
                  <a:lnTo>
                    <a:pt x="13" y="43"/>
                  </a:lnTo>
                  <a:lnTo>
                    <a:pt x="30" y="46"/>
                  </a:lnTo>
                  <a:lnTo>
                    <a:pt x="35" y="46"/>
                  </a:lnTo>
                  <a:lnTo>
                    <a:pt x="26" y="35"/>
                  </a:lnTo>
                  <a:lnTo>
                    <a:pt x="22" y="32"/>
                  </a:lnTo>
                  <a:lnTo>
                    <a:pt x="5" y="32"/>
                  </a:lnTo>
                  <a:lnTo>
                    <a:pt x="18" y="25"/>
                  </a:lnTo>
                  <a:lnTo>
                    <a:pt x="30" y="21"/>
                  </a:lnTo>
                  <a:lnTo>
                    <a:pt x="39" y="14"/>
                  </a:lnTo>
                  <a:lnTo>
                    <a:pt x="35" y="14"/>
                  </a:lnTo>
                  <a:lnTo>
                    <a:pt x="18" y="21"/>
                  </a:lnTo>
                  <a:lnTo>
                    <a:pt x="0" y="35"/>
                  </a:lnTo>
                  <a:lnTo>
                    <a:pt x="13" y="14"/>
                  </a:lnTo>
                  <a:lnTo>
                    <a:pt x="13" y="7"/>
                  </a:lnTo>
                  <a:lnTo>
                    <a:pt x="13" y="0"/>
                  </a:lnTo>
                </a:path>
              </a:pathLst>
            </a:custGeom>
            <a:noFill/>
            <a:ln w="0">
              <a:solidFill>
                <a:srgbClr val="8091C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25" name="Freeform 77"/>
            <p:cNvSpPr>
              <a:spLocks/>
            </p:cNvSpPr>
            <p:nvPr/>
          </p:nvSpPr>
          <p:spPr bwMode="auto">
            <a:xfrm>
              <a:off x="1301" y="3486"/>
              <a:ext cx="82" cy="61"/>
            </a:xfrm>
            <a:custGeom>
              <a:avLst/>
              <a:gdLst>
                <a:gd name="T0" fmla="*/ 26 w 82"/>
                <a:gd name="T1" fmla="*/ 25 h 61"/>
                <a:gd name="T2" fmla="*/ 56 w 82"/>
                <a:gd name="T3" fmla="*/ 21 h 61"/>
                <a:gd name="T4" fmla="*/ 69 w 82"/>
                <a:gd name="T5" fmla="*/ 21 h 61"/>
                <a:gd name="T6" fmla="*/ 82 w 82"/>
                <a:gd name="T7" fmla="*/ 28 h 61"/>
                <a:gd name="T8" fmla="*/ 65 w 82"/>
                <a:gd name="T9" fmla="*/ 32 h 61"/>
                <a:gd name="T10" fmla="*/ 43 w 82"/>
                <a:gd name="T11" fmla="*/ 36 h 61"/>
                <a:gd name="T12" fmla="*/ 31 w 82"/>
                <a:gd name="T13" fmla="*/ 28 h 61"/>
                <a:gd name="T14" fmla="*/ 39 w 82"/>
                <a:gd name="T15" fmla="*/ 32 h 61"/>
                <a:gd name="T16" fmla="*/ 43 w 82"/>
                <a:gd name="T17" fmla="*/ 46 h 61"/>
                <a:gd name="T18" fmla="*/ 39 w 82"/>
                <a:gd name="T19" fmla="*/ 61 h 61"/>
                <a:gd name="T20" fmla="*/ 26 w 82"/>
                <a:gd name="T21" fmla="*/ 53 h 61"/>
                <a:gd name="T22" fmla="*/ 22 w 82"/>
                <a:gd name="T23" fmla="*/ 46 h 61"/>
                <a:gd name="T24" fmla="*/ 31 w 82"/>
                <a:gd name="T25" fmla="*/ 25 h 61"/>
                <a:gd name="T26" fmla="*/ 13 w 82"/>
                <a:gd name="T27" fmla="*/ 32 h 61"/>
                <a:gd name="T28" fmla="*/ 0 w 82"/>
                <a:gd name="T29" fmla="*/ 28 h 61"/>
                <a:gd name="T30" fmla="*/ 5 w 82"/>
                <a:gd name="T31" fmla="*/ 25 h 61"/>
                <a:gd name="T32" fmla="*/ 13 w 82"/>
                <a:gd name="T33" fmla="*/ 25 h 61"/>
                <a:gd name="T34" fmla="*/ 26 w 82"/>
                <a:gd name="T35" fmla="*/ 28 h 61"/>
                <a:gd name="T36" fmla="*/ 22 w 82"/>
                <a:gd name="T37" fmla="*/ 14 h 61"/>
                <a:gd name="T38" fmla="*/ 22 w 82"/>
                <a:gd name="T39" fmla="*/ 7 h 61"/>
                <a:gd name="T40" fmla="*/ 26 w 82"/>
                <a:gd name="T41" fmla="*/ 0 h 61"/>
                <a:gd name="T42" fmla="*/ 31 w 82"/>
                <a:gd name="T43" fmla="*/ 7 h 61"/>
                <a:gd name="T44" fmla="*/ 31 w 82"/>
                <a:gd name="T45" fmla="*/ 14 h 61"/>
                <a:gd name="T46" fmla="*/ 26 w 82"/>
                <a:gd name="T47" fmla="*/ 28 h 61"/>
                <a:gd name="T48" fmla="*/ 52 w 82"/>
                <a:gd name="T49" fmla="*/ 3 h 61"/>
                <a:gd name="T50" fmla="*/ 61 w 82"/>
                <a:gd name="T51" fmla="*/ 0 h 61"/>
                <a:gd name="T52" fmla="*/ 65 w 82"/>
                <a:gd name="T53" fmla="*/ 3 h 61"/>
                <a:gd name="T54" fmla="*/ 56 w 82"/>
                <a:gd name="T55" fmla="*/ 14 h 61"/>
                <a:gd name="T56" fmla="*/ 43 w 82"/>
                <a:gd name="T57" fmla="*/ 21 h 61"/>
                <a:gd name="T58" fmla="*/ 26 w 82"/>
                <a:gd name="T59" fmla="*/ 25 h 6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2" h="61">
                  <a:moveTo>
                    <a:pt x="26" y="25"/>
                  </a:moveTo>
                  <a:lnTo>
                    <a:pt x="56" y="21"/>
                  </a:lnTo>
                  <a:lnTo>
                    <a:pt x="69" y="21"/>
                  </a:lnTo>
                  <a:lnTo>
                    <a:pt x="82" y="28"/>
                  </a:lnTo>
                  <a:lnTo>
                    <a:pt x="65" y="32"/>
                  </a:lnTo>
                  <a:lnTo>
                    <a:pt x="43" y="36"/>
                  </a:lnTo>
                  <a:lnTo>
                    <a:pt x="31" y="28"/>
                  </a:lnTo>
                  <a:lnTo>
                    <a:pt x="39" y="32"/>
                  </a:lnTo>
                  <a:lnTo>
                    <a:pt x="43" y="46"/>
                  </a:lnTo>
                  <a:lnTo>
                    <a:pt x="39" y="61"/>
                  </a:lnTo>
                  <a:lnTo>
                    <a:pt x="26" y="53"/>
                  </a:lnTo>
                  <a:lnTo>
                    <a:pt x="22" y="46"/>
                  </a:lnTo>
                  <a:lnTo>
                    <a:pt x="31" y="25"/>
                  </a:lnTo>
                  <a:lnTo>
                    <a:pt x="13" y="32"/>
                  </a:lnTo>
                  <a:lnTo>
                    <a:pt x="0" y="28"/>
                  </a:lnTo>
                  <a:lnTo>
                    <a:pt x="5" y="25"/>
                  </a:lnTo>
                  <a:lnTo>
                    <a:pt x="13" y="25"/>
                  </a:lnTo>
                  <a:lnTo>
                    <a:pt x="26" y="28"/>
                  </a:lnTo>
                  <a:lnTo>
                    <a:pt x="22" y="14"/>
                  </a:lnTo>
                  <a:lnTo>
                    <a:pt x="22" y="7"/>
                  </a:lnTo>
                  <a:lnTo>
                    <a:pt x="26" y="0"/>
                  </a:lnTo>
                  <a:lnTo>
                    <a:pt x="31" y="7"/>
                  </a:lnTo>
                  <a:lnTo>
                    <a:pt x="31" y="14"/>
                  </a:lnTo>
                  <a:lnTo>
                    <a:pt x="26" y="28"/>
                  </a:lnTo>
                  <a:lnTo>
                    <a:pt x="52" y="3"/>
                  </a:lnTo>
                  <a:lnTo>
                    <a:pt x="61" y="0"/>
                  </a:lnTo>
                  <a:lnTo>
                    <a:pt x="65" y="3"/>
                  </a:lnTo>
                  <a:lnTo>
                    <a:pt x="56" y="14"/>
                  </a:lnTo>
                  <a:lnTo>
                    <a:pt x="43" y="21"/>
                  </a:lnTo>
                  <a:lnTo>
                    <a:pt x="26" y="25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26" name="Freeform 78"/>
            <p:cNvSpPr>
              <a:spLocks/>
            </p:cNvSpPr>
            <p:nvPr/>
          </p:nvSpPr>
          <p:spPr bwMode="auto">
            <a:xfrm>
              <a:off x="1310" y="3539"/>
              <a:ext cx="73" cy="68"/>
            </a:xfrm>
            <a:custGeom>
              <a:avLst/>
              <a:gdLst>
                <a:gd name="T0" fmla="*/ 26 w 73"/>
                <a:gd name="T1" fmla="*/ 40 h 68"/>
                <a:gd name="T2" fmla="*/ 43 w 73"/>
                <a:gd name="T3" fmla="*/ 22 h 68"/>
                <a:gd name="T4" fmla="*/ 56 w 73"/>
                <a:gd name="T5" fmla="*/ 15 h 68"/>
                <a:gd name="T6" fmla="*/ 73 w 73"/>
                <a:gd name="T7" fmla="*/ 15 h 68"/>
                <a:gd name="T8" fmla="*/ 64 w 73"/>
                <a:gd name="T9" fmla="*/ 29 h 68"/>
                <a:gd name="T10" fmla="*/ 47 w 73"/>
                <a:gd name="T11" fmla="*/ 40 h 68"/>
                <a:gd name="T12" fmla="*/ 26 w 73"/>
                <a:gd name="T13" fmla="*/ 40 h 68"/>
                <a:gd name="T14" fmla="*/ 39 w 73"/>
                <a:gd name="T15" fmla="*/ 43 h 68"/>
                <a:gd name="T16" fmla="*/ 52 w 73"/>
                <a:gd name="T17" fmla="*/ 54 h 68"/>
                <a:gd name="T18" fmla="*/ 60 w 73"/>
                <a:gd name="T19" fmla="*/ 68 h 68"/>
                <a:gd name="T20" fmla="*/ 43 w 73"/>
                <a:gd name="T21" fmla="*/ 65 h 68"/>
                <a:gd name="T22" fmla="*/ 34 w 73"/>
                <a:gd name="T23" fmla="*/ 61 h 68"/>
                <a:gd name="T24" fmla="*/ 26 w 73"/>
                <a:gd name="T25" fmla="*/ 40 h 68"/>
                <a:gd name="T26" fmla="*/ 17 w 73"/>
                <a:gd name="T27" fmla="*/ 54 h 68"/>
                <a:gd name="T28" fmla="*/ 0 w 73"/>
                <a:gd name="T29" fmla="*/ 58 h 68"/>
                <a:gd name="T30" fmla="*/ 0 w 73"/>
                <a:gd name="T31" fmla="*/ 51 h 68"/>
                <a:gd name="T32" fmla="*/ 9 w 73"/>
                <a:gd name="T33" fmla="*/ 47 h 68"/>
                <a:gd name="T34" fmla="*/ 26 w 73"/>
                <a:gd name="T35" fmla="*/ 43 h 68"/>
                <a:gd name="T36" fmla="*/ 9 w 73"/>
                <a:gd name="T37" fmla="*/ 33 h 68"/>
                <a:gd name="T38" fmla="*/ 0 w 73"/>
                <a:gd name="T39" fmla="*/ 25 h 68"/>
                <a:gd name="T40" fmla="*/ 0 w 73"/>
                <a:gd name="T41" fmla="*/ 18 h 68"/>
                <a:gd name="T42" fmla="*/ 13 w 73"/>
                <a:gd name="T43" fmla="*/ 22 h 68"/>
                <a:gd name="T44" fmla="*/ 17 w 73"/>
                <a:gd name="T45" fmla="*/ 29 h 68"/>
                <a:gd name="T46" fmla="*/ 26 w 73"/>
                <a:gd name="T47" fmla="*/ 47 h 68"/>
                <a:gd name="T48" fmla="*/ 26 w 73"/>
                <a:gd name="T49" fmla="*/ 25 h 68"/>
                <a:gd name="T50" fmla="*/ 30 w 73"/>
                <a:gd name="T51" fmla="*/ 8 h 68"/>
                <a:gd name="T52" fmla="*/ 34 w 73"/>
                <a:gd name="T53" fmla="*/ 0 h 68"/>
                <a:gd name="T54" fmla="*/ 39 w 73"/>
                <a:gd name="T55" fmla="*/ 4 h 68"/>
                <a:gd name="T56" fmla="*/ 39 w 73"/>
                <a:gd name="T57" fmla="*/ 18 h 68"/>
                <a:gd name="T58" fmla="*/ 30 w 73"/>
                <a:gd name="T59" fmla="*/ 29 h 68"/>
                <a:gd name="T60" fmla="*/ 26 w 73"/>
                <a:gd name="T61" fmla="*/ 40 h 6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73" h="68">
                  <a:moveTo>
                    <a:pt x="26" y="40"/>
                  </a:moveTo>
                  <a:lnTo>
                    <a:pt x="43" y="22"/>
                  </a:lnTo>
                  <a:lnTo>
                    <a:pt x="56" y="15"/>
                  </a:lnTo>
                  <a:lnTo>
                    <a:pt x="73" y="15"/>
                  </a:lnTo>
                  <a:lnTo>
                    <a:pt x="64" y="29"/>
                  </a:lnTo>
                  <a:lnTo>
                    <a:pt x="47" y="40"/>
                  </a:lnTo>
                  <a:lnTo>
                    <a:pt x="26" y="40"/>
                  </a:lnTo>
                  <a:lnTo>
                    <a:pt x="39" y="43"/>
                  </a:lnTo>
                  <a:lnTo>
                    <a:pt x="52" y="54"/>
                  </a:lnTo>
                  <a:lnTo>
                    <a:pt x="60" y="68"/>
                  </a:lnTo>
                  <a:lnTo>
                    <a:pt x="43" y="65"/>
                  </a:lnTo>
                  <a:lnTo>
                    <a:pt x="34" y="61"/>
                  </a:lnTo>
                  <a:lnTo>
                    <a:pt x="26" y="40"/>
                  </a:lnTo>
                  <a:lnTo>
                    <a:pt x="17" y="54"/>
                  </a:lnTo>
                  <a:lnTo>
                    <a:pt x="0" y="58"/>
                  </a:lnTo>
                  <a:lnTo>
                    <a:pt x="0" y="51"/>
                  </a:lnTo>
                  <a:lnTo>
                    <a:pt x="9" y="47"/>
                  </a:lnTo>
                  <a:lnTo>
                    <a:pt x="26" y="43"/>
                  </a:lnTo>
                  <a:lnTo>
                    <a:pt x="9" y="33"/>
                  </a:lnTo>
                  <a:lnTo>
                    <a:pt x="0" y="25"/>
                  </a:lnTo>
                  <a:lnTo>
                    <a:pt x="0" y="18"/>
                  </a:lnTo>
                  <a:lnTo>
                    <a:pt x="13" y="22"/>
                  </a:lnTo>
                  <a:lnTo>
                    <a:pt x="17" y="29"/>
                  </a:lnTo>
                  <a:lnTo>
                    <a:pt x="26" y="47"/>
                  </a:lnTo>
                  <a:lnTo>
                    <a:pt x="26" y="25"/>
                  </a:lnTo>
                  <a:lnTo>
                    <a:pt x="30" y="8"/>
                  </a:lnTo>
                  <a:lnTo>
                    <a:pt x="34" y="0"/>
                  </a:lnTo>
                  <a:lnTo>
                    <a:pt x="39" y="4"/>
                  </a:lnTo>
                  <a:lnTo>
                    <a:pt x="39" y="18"/>
                  </a:lnTo>
                  <a:lnTo>
                    <a:pt x="30" y="29"/>
                  </a:lnTo>
                  <a:lnTo>
                    <a:pt x="26" y="40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27" name="Freeform 79"/>
            <p:cNvSpPr>
              <a:spLocks/>
            </p:cNvSpPr>
            <p:nvPr/>
          </p:nvSpPr>
          <p:spPr bwMode="auto">
            <a:xfrm>
              <a:off x="3239" y="3579"/>
              <a:ext cx="794" cy="247"/>
            </a:xfrm>
            <a:custGeom>
              <a:avLst/>
              <a:gdLst>
                <a:gd name="T0" fmla="*/ 0 w 794"/>
                <a:gd name="T1" fmla="*/ 0 h 247"/>
                <a:gd name="T2" fmla="*/ 210 w 794"/>
                <a:gd name="T3" fmla="*/ 79 h 247"/>
                <a:gd name="T4" fmla="*/ 429 w 794"/>
                <a:gd name="T5" fmla="*/ 157 h 247"/>
                <a:gd name="T6" fmla="*/ 528 w 794"/>
                <a:gd name="T7" fmla="*/ 190 h 247"/>
                <a:gd name="T8" fmla="*/ 627 w 794"/>
                <a:gd name="T9" fmla="*/ 211 h 247"/>
                <a:gd name="T10" fmla="*/ 717 w 794"/>
                <a:gd name="T11" fmla="*/ 233 h 247"/>
                <a:gd name="T12" fmla="*/ 794 w 794"/>
                <a:gd name="T13" fmla="*/ 240 h 247"/>
                <a:gd name="T14" fmla="*/ 790 w 794"/>
                <a:gd name="T15" fmla="*/ 247 h 247"/>
                <a:gd name="T16" fmla="*/ 747 w 794"/>
                <a:gd name="T17" fmla="*/ 240 h 247"/>
                <a:gd name="T18" fmla="*/ 708 w 794"/>
                <a:gd name="T19" fmla="*/ 233 h 247"/>
                <a:gd name="T20" fmla="*/ 683 w 794"/>
                <a:gd name="T21" fmla="*/ 229 h 247"/>
                <a:gd name="T22" fmla="*/ 657 w 794"/>
                <a:gd name="T23" fmla="*/ 225 h 247"/>
                <a:gd name="T24" fmla="*/ 622 w 794"/>
                <a:gd name="T25" fmla="*/ 218 h 247"/>
                <a:gd name="T26" fmla="*/ 597 w 794"/>
                <a:gd name="T27" fmla="*/ 211 h 247"/>
                <a:gd name="T28" fmla="*/ 378 w 794"/>
                <a:gd name="T29" fmla="*/ 147 h 247"/>
                <a:gd name="T30" fmla="*/ 275 w 794"/>
                <a:gd name="T31" fmla="*/ 111 h 247"/>
                <a:gd name="T32" fmla="*/ 184 w 794"/>
                <a:gd name="T33" fmla="*/ 79 h 247"/>
                <a:gd name="T34" fmla="*/ 107 w 794"/>
                <a:gd name="T35" fmla="*/ 50 h 247"/>
                <a:gd name="T36" fmla="*/ 77 w 794"/>
                <a:gd name="T37" fmla="*/ 36 h 247"/>
                <a:gd name="T38" fmla="*/ 47 w 794"/>
                <a:gd name="T39" fmla="*/ 25 h 247"/>
                <a:gd name="T40" fmla="*/ 25 w 794"/>
                <a:gd name="T41" fmla="*/ 14 h 247"/>
                <a:gd name="T42" fmla="*/ 13 w 794"/>
                <a:gd name="T43" fmla="*/ 7 h 247"/>
                <a:gd name="T44" fmla="*/ 0 w 794"/>
                <a:gd name="T45" fmla="*/ 3 h 247"/>
                <a:gd name="T46" fmla="*/ 0 w 794"/>
                <a:gd name="T47" fmla="*/ 3 h 247"/>
                <a:gd name="T48" fmla="*/ 0 w 794"/>
                <a:gd name="T49" fmla="*/ 0 h 24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794" h="247">
                  <a:moveTo>
                    <a:pt x="0" y="0"/>
                  </a:moveTo>
                  <a:lnTo>
                    <a:pt x="210" y="79"/>
                  </a:lnTo>
                  <a:lnTo>
                    <a:pt x="429" y="157"/>
                  </a:lnTo>
                  <a:lnTo>
                    <a:pt x="528" y="190"/>
                  </a:lnTo>
                  <a:lnTo>
                    <a:pt x="627" y="211"/>
                  </a:lnTo>
                  <a:lnTo>
                    <a:pt x="717" y="233"/>
                  </a:lnTo>
                  <a:lnTo>
                    <a:pt x="794" y="240"/>
                  </a:lnTo>
                  <a:lnTo>
                    <a:pt x="790" y="247"/>
                  </a:lnTo>
                  <a:lnTo>
                    <a:pt x="747" y="240"/>
                  </a:lnTo>
                  <a:lnTo>
                    <a:pt x="708" y="233"/>
                  </a:lnTo>
                  <a:lnTo>
                    <a:pt x="683" y="229"/>
                  </a:lnTo>
                  <a:lnTo>
                    <a:pt x="657" y="225"/>
                  </a:lnTo>
                  <a:lnTo>
                    <a:pt x="622" y="218"/>
                  </a:lnTo>
                  <a:lnTo>
                    <a:pt x="597" y="211"/>
                  </a:lnTo>
                  <a:lnTo>
                    <a:pt x="378" y="147"/>
                  </a:lnTo>
                  <a:lnTo>
                    <a:pt x="275" y="111"/>
                  </a:lnTo>
                  <a:lnTo>
                    <a:pt x="184" y="79"/>
                  </a:lnTo>
                  <a:lnTo>
                    <a:pt x="107" y="50"/>
                  </a:lnTo>
                  <a:lnTo>
                    <a:pt x="77" y="36"/>
                  </a:lnTo>
                  <a:lnTo>
                    <a:pt x="47" y="25"/>
                  </a:lnTo>
                  <a:lnTo>
                    <a:pt x="25" y="14"/>
                  </a:lnTo>
                  <a:lnTo>
                    <a:pt x="13" y="7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0A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28" name="Freeform 80"/>
            <p:cNvSpPr>
              <a:spLocks/>
            </p:cNvSpPr>
            <p:nvPr/>
          </p:nvSpPr>
          <p:spPr bwMode="auto">
            <a:xfrm>
              <a:off x="3191" y="3536"/>
              <a:ext cx="78" cy="68"/>
            </a:xfrm>
            <a:custGeom>
              <a:avLst/>
              <a:gdLst>
                <a:gd name="T0" fmla="*/ 35 w 78"/>
                <a:gd name="T1" fmla="*/ 43 h 68"/>
                <a:gd name="T2" fmla="*/ 30 w 78"/>
                <a:gd name="T3" fmla="*/ 21 h 68"/>
                <a:gd name="T4" fmla="*/ 35 w 78"/>
                <a:gd name="T5" fmla="*/ 11 h 68"/>
                <a:gd name="T6" fmla="*/ 43 w 78"/>
                <a:gd name="T7" fmla="*/ 0 h 68"/>
                <a:gd name="T8" fmla="*/ 48 w 78"/>
                <a:gd name="T9" fmla="*/ 18 h 68"/>
                <a:gd name="T10" fmla="*/ 48 w 78"/>
                <a:gd name="T11" fmla="*/ 32 h 68"/>
                <a:gd name="T12" fmla="*/ 35 w 78"/>
                <a:gd name="T13" fmla="*/ 43 h 68"/>
                <a:gd name="T14" fmla="*/ 43 w 78"/>
                <a:gd name="T15" fmla="*/ 39 h 68"/>
                <a:gd name="T16" fmla="*/ 65 w 78"/>
                <a:gd name="T17" fmla="*/ 39 h 68"/>
                <a:gd name="T18" fmla="*/ 78 w 78"/>
                <a:gd name="T19" fmla="*/ 43 h 68"/>
                <a:gd name="T20" fmla="*/ 65 w 78"/>
                <a:gd name="T21" fmla="*/ 50 h 68"/>
                <a:gd name="T22" fmla="*/ 56 w 78"/>
                <a:gd name="T23" fmla="*/ 54 h 68"/>
                <a:gd name="T24" fmla="*/ 35 w 78"/>
                <a:gd name="T25" fmla="*/ 43 h 68"/>
                <a:gd name="T26" fmla="*/ 39 w 78"/>
                <a:gd name="T27" fmla="*/ 57 h 68"/>
                <a:gd name="T28" fmla="*/ 30 w 78"/>
                <a:gd name="T29" fmla="*/ 68 h 68"/>
                <a:gd name="T30" fmla="*/ 26 w 78"/>
                <a:gd name="T31" fmla="*/ 64 h 68"/>
                <a:gd name="T32" fmla="*/ 26 w 78"/>
                <a:gd name="T33" fmla="*/ 57 h 68"/>
                <a:gd name="T34" fmla="*/ 35 w 78"/>
                <a:gd name="T35" fmla="*/ 46 h 68"/>
                <a:gd name="T36" fmla="*/ 18 w 78"/>
                <a:gd name="T37" fmla="*/ 50 h 68"/>
                <a:gd name="T38" fmla="*/ 0 w 78"/>
                <a:gd name="T39" fmla="*/ 43 h 68"/>
                <a:gd name="T40" fmla="*/ 9 w 78"/>
                <a:gd name="T41" fmla="*/ 39 h 68"/>
                <a:gd name="T42" fmla="*/ 18 w 78"/>
                <a:gd name="T43" fmla="*/ 39 h 68"/>
                <a:gd name="T44" fmla="*/ 39 w 78"/>
                <a:gd name="T45" fmla="*/ 46 h 68"/>
                <a:gd name="T46" fmla="*/ 9 w 78"/>
                <a:gd name="T47" fmla="*/ 21 h 68"/>
                <a:gd name="T48" fmla="*/ 13 w 78"/>
                <a:gd name="T49" fmla="*/ 14 h 68"/>
                <a:gd name="T50" fmla="*/ 18 w 78"/>
                <a:gd name="T51" fmla="*/ 14 h 68"/>
                <a:gd name="T52" fmla="*/ 26 w 78"/>
                <a:gd name="T53" fmla="*/ 21 h 68"/>
                <a:gd name="T54" fmla="*/ 30 w 78"/>
                <a:gd name="T55" fmla="*/ 32 h 68"/>
                <a:gd name="T56" fmla="*/ 35 w 78"/>
                <a:gd name="T57" fmla="*/ 43 h 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8" h="68">
                  <a:moveTo>
                    <a:pt x="35" y="43"/>
                  </a:moveTo>
                  <a:lnTo>
                    <a:pt x="30" y="21"/>
                  </a:lnTo>
                  <a:lnTo>
                    <a:pt x="35" y="11"/>
                  </a:lnTo>
                  <a:lnTo>
                    <a:pt x="43" y="0"/>
                  </a:lnTo>
                  <a:lnTo>
                    <a:pt x="48" y="18"/>
                  </a:lnTo>
                  <a:lnTo>
                    <a:pt x="48" y="32"/>
                  </a:lnTo>
                  <a:lnTo>
                    <a:pt x="35" y="43"/>
                  </a:lnTo>
                  <a:lnTo>
                    <a:pt x="43" y="39"/>
                  </a:lnTo>
                  <a:lnTo>
                    <a:pt x="65" y="39"/>
                  </a:lnTo>
                  <a:lnTo>
                    <a:pt x="78" y="43"/>
                  </a:lnTo>
                  <a:lnTo>
                    <a:pt x="65" y="50"/>
                  </a:lnTo>
                  <a:lnTo>
                    <a:pt x="56" y="54"/>
                  </a:lnTo>
                  <a:lnTo>
                    <a:pt x="35" y="43"/>
                  </a:lnTo>
                  <a:lnTo>
                    <a:pt x="39" y="57"/>
                  </a:lnTo>
                  <a:lnTo>
                    <a:pt x="30" y="68"/>
                  </a:lnTo>
                  <a:lnTo>
                    <a:pt x="26" y="64"/>
                  </a:lnTo>
                  <a:lnTo>
                    <a:pt x="26" y="57"/>
                  </a:lnTo>
                  <a:lnTo>
                    <a:pt x="35" y="46"/>
                  </a:lnTo>
                  <a:lnTo>
                    <a:pt x="18" y="50"/>
                  </a:lnTo>
                  <a:lnTo>
                    <a:pt x="0" y="43"/>
                  </a:lnTo>
                  <a:lnTo>
                    <a:pt x="9" y="39"/>
                  </a:lnTo>
                  <a:lnTo>
                    <a:pt x="18" y="39"/>
                  </a:lnTo>
                  <a:lnTo>
                    <a:pt x="39" y="46"/>
                  </a:lnTo>
                  <a:lnTo>
                    <a:pt x="9" y="21"/>
                  </a:lnTo>
                  <a:lnTo>
                    <a:pt x="13" y="14"/>
                  </a:lnTo>
                  <a:lnTo>
                    <a:pt x="18" y="14"/>
                  </a:lnTo>
                  <a:lnTo>
                    <a:pt x="26" y="21"/>
                  </a:lnTo>
                  <a:lnTo>
                    <a:pt x="30" y="32"/>
                  </a:lnTo>
                  <a:lnTo>
                    <a:pt x="35" y="43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29" name="Freeform 81"/>
            <p:cNvSpPr>
              <a:spLocks/>
            </p:cNvSpPr>
            <p:nvPr/>
          </p:nvSpPr>
          <p:spPr bwMode="auto">
            <a:xfrm>
              <a:off x="3264" y="3547"/>
              <a:ext cx="78" cy="68"/>
            </a:xfrm>
            <a:custGeom>
              <a:avLst/>
              <a:gdLst>
                <a:gd name="T0" fmla="*/ 35 w 78"/>
                <a:gd name="T1" fmla="*/ 43 h 68"/>
                <a:gd name="T2" fmla="*/ 30 w 78"/>
                <a:gd name="T3" fmla="*/ 21 h 68"/>
                <a:gd name="T4" fmla="*/ 35 w 78"/>
                <a:gd name="T5" fmla="*/ 10 h 68"/>
                <a:gd name="T6" fmla="*/ 43 w 78"/>
                <a:gd name="T7" fmla="*/ 0 h 68"/>
                <a:gd name="T8" fmla="*/ 48 w 78"/>
                <a:gd name="T9" fmla="*/ 17 h 68"/>
                <a:gd name="T10" fmla="*/ 48 w 78"/>
                <a:gd name="T11" fmla="*/ 32 h 68"/>
                <a:gd name="T12" fmla="*/ 35 w 78"/>
                <a:gd name="T13" fmla="*/ 43 h 68"/>
                <a:gd name="T14" fmla="*/ 43 w 78"/>
                <a:gd name="T15" fmla="*/ 39 h 68"/>
                <a:gd name="T16" fmla="*/ 61 w 78"/>
                <a:gd name="T17" fmla="*/ 35 h 68"/>
                <a:gd name="T18" fmla="*/ 78 w 78"/>
                <a:gd name="T19" fmla="*/ 39 h 68"/>
                <a:gd name="T20" fmla="*/ 65 w 78"/>
                <a:gd name="T21" fmla="*/ 50 h 68"/>
                <a:gd name="T22" fmla="*/ 56 w 78"/>
                <a:gd name="T23" fmla="*/ 50 h 68"/>
                <a:gd name="T24" fmla="*/ 35 w 78"/>
                <a:gd name="T25" fmla="*/ 43 h 68"/>
                <a:gd name="T26" fmla="*/ 39 w 78"/>
                <a:gd name="T27" fmla="*/ 57 h 68"/>
                <a:gd name="T28" fmla="*/ 30 w 78"/>
                <a:gd name="T29" fmla="*/ 68 h 68"/>
                <a:gd name="T30" fmla="*/ 26 w 78"/>
                <a:gd name="T31" fmla="*/ 60 h 68"/>
                <a:gd name="T32" fmla="*/ 26 w 78"/>
                <a:gd name="T33" fmla="*/ 57 h 68"/>
                <a:gd name="T34" fmla="*/ 35 w 78"/>
                <a:gd name="T35" fmla="*/ 46 h 68"/>
                <a:gd name="T36" fmla="*/ 18 w 78"/>
                <a:gd name="T37" fmla="*/ 46 h 68"/>
                <a:gd name="T38" fmla="*/ 0 w 78"/>
                <a:gd name="T39" fmla="*/ 43 h 68"/>
                <a:gd name="T40" fmla="*/ 9 w 78"/>
                <a:gd name="T41" fmla="*/ 39 h 68"/>
                <a:gd name="T42" fmla="*/ 18 w 78"/>
                <a:gd name="T43" fmla="*/ 39 h 68"/>
                <a:gd name="T44" fmla="*/ 39 w 78"/>
                <a:gd name="T45" fmla="*/ 46 h 68"/>
                <a:gd name="T46" fmla="*/ 9 w 78"/>
                <a:gd name="T47" fmla="*/ 21 h 68"/>
                <a:gd name="T48" fmla="*/ 9 w 78"/>
                <a:gd name="T49" fmla="*/ 14 h 68"/>
                <a:gd name="T50" fmla="*/ 13 w 78"/>
                <a:gd name="T51" fmla="*/ 14 h 68"/>
                <a:gd name="T52" fmla="*/ 26 w 78"/>
                <a:gd name="T53" fmla="*/ 21 h 68"/>
                <a:gd name="T54" fmla="*/ 26 w 78"/>
                <a:gd name="T55" fmla="*/ 32 h 68"/>
                <a:gd name="T56" fmla="*/ 35 w 78"/>
                <a:gd name="T57" fmla="*/ 43 h 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8" h="68">
                  <a:moveTo>
                    <a:pt x="35" y="43"/>
                  </a:moveTo>
                  <a:lnTo>
                    <a:pt x="30" y="21"/>
                  </a:lnTo>
                  <a:lnTo>
                    <a:pt x="35" y="10"/>
                  </a:lnTo>
                  <a:lnTo>
                    <a:pt x="43" y="0"/>
                  </a:lnTo>
                  <a:lnTo>
                    <a:pt x="48" y="17"/>
                  </a:lnTo>
                  <a:lnTo>
                    <a:pt x="48" y="32"/>
                  </a:lnTo>
                  <a:lnTo>
                    <a:pt x="35" y="43"/>
                  </a:lnTo>
                  <a:lnTo>
                    <a:pt x="43" y="39"/>
                  </a:lnTo>
                  <a:lnTo>
                    <a:pt x="61" y="35"/>
                  </a:lnTo>
                  <a:lnTo>
                    <a:pt x="78" y="39"/>
                  </a:lnTo>
                  <a:lnTo>
                    <a:pt x="65" y="50"/>
                  </a:lnTo>
                  <a:lnTo>
                    <a:pt x="56" y="50"/>
                  </a:lnTo>
                  <a:lnTo>
                    <a:pt x="35" y="43"/>
                  </a:lnTo>
                  <a:lnTo>
                    <a:pt x="39" y="57"/>
                  </a:lnTo>
                  <a:lnTo>
                    <a:pt x="30" y="68"/>
                  </a:lnTo>
                  <a:lnTo>
                    <a:pt x="26" y="60"/>
                  </a:lnTo>
                  <a:lnTo>
                    <a:pt x="26" y="57"/>
                  </a:lnTo>
                  <a:lnTo>
                    <a:pt x="35" y="46"/>
                  </a:lnTo>
                  <a:lnTo>
                    <a:pt x="18" y="46"/>
                  </a:lnTo>
                  <a:lnTo>
                    <a:pt x="0" y="43"/>
                  </a:lnTo>
                  <a:lnTo>
                    <a:pt x="9" y="39"/>
                  </a:lnTo>
                  <a:lnTo>
                    <a:pt x="18" y="39"/>
                  </a:lnTo>
                  <a:lnTo>
                    <a:pt x="39" y="46"/>
                  </a:lnTo>
                  <a:lnTo>
                    <a:pt x="9" y="21"/>
                  </a:lnTo>
                  <a:lnTo>
                    <a:pt x="9" y="14"/>
                  </a:lnTo>
                  <a:lnTo>
                    <a:pt x="13" y="14"/>
                  </a:lnTo>
                  <a:lnTo>
                    <a:pt x="26" y="21"/>
                  </a:lnTo>
                  <a:lnTo>
                    <a:pt x="26" y="32"/>
                  </a:lnTo>
                  <a:lnTo>
                    <a:pt x="35" y="43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30" name="Freeform 82"/>
            <p:cNvSpPr>
              <a:spLocks/>
            </p:cNvSpPr>
            <p:nvPr/>
          </p:nvSpPr>
          <p:spPr bwMode="auto">
            <a:xfrm>
              <a:off x="3234" y="3607"/>
              <a:ext cx="69" cy="58"/>
            </a:xfrm>
            <a:custGeom>
              <a:avLst/>
              <a:gdLst>
                <a:gd name="T0" fmla="*/ 43 w 69"/>
                <a:gd name="T1" fmla="*/ 33 h 58"/>
                <a:gd name="T2" fmla="*/ 18 w 69"/>
                <a:gd name="T3" fmla="*/ 26 h 58"/>
                <a:gd name="T4" fmla="*/ 9 w 69"/>
                <a:gd name="T5" fmla="*/ 18 h 58"/>
                <a:gd name="T6" fmla="*/ 5 w 69"/>
                <a:gd name="T7" fmla="*/ 8 h 58"/>
                <a:gd name="T8" fmla="*/ 22 w 69"/>
                <a:gd name="T9" fmla="*/ 11 h 58"/>
                <a:gd name="T10" fmla="*/ 39 w 69"/>
                <a:gd name="T11" fmla="*/ 18 h 58"/>
                <a:gd name="T12" fmla="*/ 43 w 69"/>
                <a:gd name="T13" fmla="*/ 33 h 58"/>
                <a:gd name="T14" fmla="*/ 43 w 69"/>
                <a:gd name="T15" fmla="*/ 22 h 58"/>
                <a:gd name="T16" fmla="*/ 48 w 69"/>
                <a:gd name="T17" fmla="*/ 8 h 58"/>
                <a:gd name="T18" fmla="*/ 60 w 69"/>
                <a:gd name="T19" fmla="*/ 0 h 58"/>
                <a:gd name="T20" fmla="*/ 65 w 69"/>
                <a:gd name="T21" fmla="*/ 11 h 58"/>
                <a:gd name="T22" fmla="*/ 65 w 69"/>
                <a:gd name="T23" fmla="*/ 18 h 58"/>
                <a:gd name="T24" fmla="*/ 43 w 69"/>
                <a:gd name="T25" fmla="*/ 33 h 58"/>
                <a:gd name="T26" fmla="*/ 60 w 69"/>
                <a:gd name="T27" fmla="*/ 36 h 58"/>
                <a:gd name="T28" fmla="*/ 69 w 69"/>
                <a:gd name="T29" fmla="*/ 43 h 58"/>
                <a:gd name="T30" fmla="*/ 65 w 69"/>
                <a:gd name="T31" fmla="*/ 47 h 58"/>
                <a:gd name="T32" fmla="*/ 56 w 69"/>
                <a:gd name="T33" fmla="*/ 43 h 58"/>
                <a:gd name="T34" fmla="*/ 48 w 69"/>
                <a:gd name="T35" fmla="*/ 33 h 58"/>
                <a:gd name="T36" fmla="*/ 43 w 69"/>
                <a:gd name="T37" fmla="*/ 47 h 58"/>
                <a:gd name="T38" fmla="*/ 30 w 69"/>
                <a:gd name="T39" fmla="*/ 58 h 58"/>
                <a:gd name="T40" fmla="*/ 30 w 69"/>
                <a:gd name="T41" fmla="*/ 47 h 58"/>
                <a:gd name="T42" fmla="*/ 35 w 69"/>
                <a:gd name="T43" fmla="*/ 43 h 58"/>
                <a:gd name="T44" fmla="*/ 52 w 69"/>
                <a:gd name="T45" fmla="*/ 33 h 58"/>
                <a:gd name="T46" fmla="*/ 9 w 69"/>
                <a:gd name="T47" fmla="*/ 43 h 58"/>
                <a:gd name="T48" fmla="*/ 0 w 69"/>
                <a:gd name="T49" fmla="*/ 36 h 58"/>
                <a:gd name="T50" fmla="*/ 5 w 69"/>
                <a:gd name="T51" fmla="*/ 36 h 58"/>
                <a:gd name="T52" fmla="*/ 18 w 69"/>
                <a:gd name="T53" fmla="*/ 29 h 58"/>
                <a:gd name="T54" fmla="*/ 30 w 69"/>
                <a:gd name="T55" fmla="*/ 33 h 58"/>
                <a:gd name="T56" fmla="*/ 43 w 69"/>
                <a:gd name="T57" fmla="*/ 33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9" h="58">
                  <a:moveTo>
                    <a:pt x="43" y="33"/>
                  </a:moveTo>
                  <a:lnTo>
                    <a:pt x="18" y="26"/>
                  </a:lnTo>
                  <a:lnTo>
                    <a:pt x="9" y="18"/>
                  </a:lnTo>
                  <a:lnTo>
                    <a:pt x="5" y="8"/>
                  </a:lnTo>
                  <a:lnTo>
                    <a:pt x="22" y="11"/>
                  </a:lnTo>
                  <a:lnTo>
                    <a:pt x="39" y="18"/>
                  </a:lnTo>
                  <a:lnTo>
                    <a:pt x="43" y="33"/>
                  </a:lnTo>
                  <a:lnTo>
                    <a:pt x="43" y="22"/>
                  </a:lnTo>
                  <a:lnTo>
                    <a:pt x="48" y="8"/>
                  </a:lnTo>
                  <a:lnTo>
                    <a:pt x="60" y="0"/>
                  </a:lnTo>
                  <a:lnTo>
                    <a:pt x="65" y="11"/>
                  </a:lnTo>
                  <a:lnTo>
                    <a:pt x="65" y="18"/>
                  </a:lnTo>
                  <a:lnTo>
                    <a:pt x="43" y="33"/>
                  </a:lnTo>
                  <a:lnTo>
                    <a:pt x="60" y="36"/>
                  </a:lnTo>
                  <a:lnTo>
                    <a:pt x="69" y="43"/>
                  </a:lnTo>
                  <a:lnTo>
                    <a:pt x="65" y="47"/>
                  </a:lnTo>
                  <a:lnTo>
                    <a:pt x="56" y="43"/>
                  </a:lnTo>
                  <a:lnTo>
                    <a:pt x="48" y="33"/>
                  </a:lnTo>
                  <a:lnTo>
                    <a:pt x="43" y="47"/>
                  </a:lnTo>
                  <a:lnTo>
                    <a:pt x="30" y="58"/>
                  </a:lnTo>
                  <a:lnTo>
                    <a:pt x="30" y="47"/>
                  </a:lnTo>
                  <a:lnTo>
                    <a:pt x="35" y="43"/>
                  </a:lnTo>
                  <a:lnTo>
                    <a:pt x="52" y="33"/>
                  </a:lnTo>
                  <a:lnTo>
                    <a:pt x="9" y="43"/>
                  </a:lnTo>
                  <a:lnTo>
                    <a:pt x="0" y="36"/>
                  </a:lnTo>
                  <a:lnTo>
                    <a:pt x="5" y="36"/>
                  </a:lnTo>
                  <a:lnTo>
                    <a:pt x="18" y="29"/>
                  </a:lnTo>
                  <a:lnTo>
                    <a:pt x="30" y="33"/>
                  </a:lnTo>
                  <a:lnTo>
                    <a:pt x="43" y="33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31" name="Freeform 83"/>
            <p:cNvSpPr>
              <a:spLocks/>
            </p:cNvSpPr>
            <p:nvPr/>
          </p:nvSpPr>
          <p:spPr bwMode="auto">
            <a:xfrm>
              <a:off x="3325" y="3582"/>
              <a:ext cx="73" cy="65"/>
            </a:xfrm>
            <a:custGeom>
              <a:avLst/>
              <a:gdLst>
                <a:gd name="T0" fmla="*/ 25 w 73"/>
                <a:gd name="T1" fmla="*/ 33 h 65"/>
                <a:gd name="T2" fmla="*/ 47 w 73"/>
                <a:gd name="T3" fmla="*/ 22 h 65"/>
                <a:gd name="T4" fmla="*/ 60 w 73"/>
                <a:gd name="T5" fmla="*/ 18 h 65"/>
                <a:gd name="T6" fmla="*/ 73 w 73"/>
                <a:gd name="T7" fmla="*/ 18 h 65"/>
                <a:gd name="T8" fmla="*/ 60 w 73"/>
                <a:gd name="T9" fmla="*/ 33 h 65"/>
                <a:gd name="T10" fmla="*/ 43 w 73"/>
                <a:gd name="T11" fmla="*/ 36 h 65"/>
                <a:gd name="T12" fmla="*/ 25 w 73"/>
                <a:gd name="T13" fmla="*/ 36 h 65"/>
                <a:gd name="T14" fmla="*/ 38 w 73"/>
                <a:gd name="T15" fmla="*/ 40 h 65"/>
                <a:gd name="T16" fmla="*/ 47 w 73"/>
                <a:gd name="T17" fmla="*/ 51 h 65"/>
                <a:gd name="T18" fmla="*/ 51 w 73"/>
                <a:gd name="T19" fmla="*/ 65 h 65"/>
                <a:gd name="T20" fmla="*/ 34 w 73"/>
                <a:gd name="T21" fmla="*/ 61 h 65"/>
                <a:gd name="T22" fmla="*/ 30 w 73"/>
                <a:gd name="T23" fmla="*/ 54 h 65"/>
                <a:gd name="T24" fmla="*/ 25 w 73"/>
                <a:gd name="T25" fmla="*/ 33 h 65"/>
                <a:gd name="T26" fmla="*/ 12 w 73"/>
                <a:gd name="T27" fmla="*/ 43 h 65"/>
                <a:gd name="T28" fmla="*/ 0 w 73"/>
                <a:gd name="T29" fmla="*/ 43 h 65"/>
                <a:gd name="T30" fmla="*/ 4 w 73"/>
                <a:gd name="T31" fmla="*/ 40 h 65"/>
                <a:gd name="T32" fmla="*/ 8 w 73"/>
                <a:gd name="T33" fmla="*/ 36 h 65"/>
                <a:gd name="T34" fmla="*/ 25 w 73"/>
                <a:gd name="T35" fmla="*/ 36 h 65"/>
                <a:gd name="T36" fmla="*/ 12 w 73"/>
                <a:gd name="T37" fmla="*/ 25 h 65"/>
                <a:gd name="T38" fmla="*/ 8 w 73"/>
                <a:gd name="T39" fmla="*/ 18 h 65"/>
                <a:gd name="T40" fmla="*/ 12 w 73"/>
                <a:gd name="T41" fmla="*/ 11 h 65"/>
                <a:gd name="T42" fmla="*/ 21 w 73"/>
                <a:gd name="T43" fmla="*/ 15 h 65"/>
                <a:gd name="T44" fmla="*/ 21 w 73"/>
                <a:gd name="T45" fmla="*/ 22 h 65"/>
                <a:gd name="T46" fmla="*/ 25 w 73"/>
                <a:gd name="T47" fmla="*/ 40 h 65"/>
                <a:gd name="T48" fmla="*/ 30 w 73"/>
                <a:gd name="T49" fmla="*/ 22 h 65"/>
                <a:gd name="T50" fmla="*/ 38 w 73"/>
                <a:gd name="T51" fmla="*/ 4 h 65"/>
                <a:gd name="T52" fmla="*/ 47 w 73"/>
                <a:gd name="T53" fmla="*/ 0 h 65"/>
                <a:gd name="T54" fmla="*/ 51 w 73"/>
                <a:gd name="T55" fmla="*/ 4 h 65"/>
                <a:gd name="T56" fmla="*/ 47 w 73"/>
                <a:gd name="T57" fmla="*/ 15 h 65"/>
                <a:gd name="T58" fmla="*/ 34 w 73"/>
                <a:gd name="T59" fmla="*/ 25 h 65"/>
                <a:gd name="T60" fmla="*/ 25 w 73"/>
                <a:gd name="T61" fmla="*/ 33 h 6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73" h="65">
                  <a:moveTo>
                    <a:pt x="25" y="33"/>
                  </a:moveTo>
                  <a:lnTo>
                    <a:pt x="47" y="22"/>
                  </a:lnTo>
                  <a:lnTo>
                    <a:pt x="60" y="18"/>
                  </a:lnTo>
                  <a:lnTo>
                    <a:pt x="73" y="18"/>
                  </a:lnTo>
                  <a:lnTo>
                    <a:pt x="60" y="33"/>
                  </a:lnTo>
                  <a:lnTo>
                    <a:pt x="43" y="36"/>
                  </a:lnTo>
                  <a:lnTo>
                    <a:pt x="25" y="36"/>
                  </a:lnTo>
                  <a:lnTo>
                    <a:pt x="38" y="40"/>
                  </a:lnTo>
                  <a:lnTo>
                    <a:pt x="47" y="51"/>
                  </a:lnTo>
                  <a:lnTo>
                    <a:pt x="51" y="65"/>
                  </a:lnTo>
                  <a:lnTo>
                    <a:pt x="34" y="61"/>
                  </a:lnTo>
                  <a:lnTo>
                    <a:pt x="30" y="54"/>
                  </a:lnTo>
                  <a:lnTo>
                    <a:pt x="25" y="33"/>
                  </a:lnTo>
                  <a:lnTo>
                    <a:pt x="12" y="43"/>
                  </a:lnTo>
                  <a:lnTo>
                    <a:pt x="0" y="43"/>
                  </a:lnTo>
                  <a:lnTo>
                    <a:pt x="4" y="40"/>
                  </a:lnTo>
                  <a:lnTo>
                    <a:pt x="8" y="36"/>
                  </a:lnTo>
                  <a:lnTo>
                    <a:pt x="25" y="36"/>
                  </a:lnTo>
                  <a:lnTo>
                    <a:pt x="12" y="25"/>
                  </a:lnTo>
                  <a:lnTo>
                    <a:pt x="8" y="18"/>
                  </a:lnTo>
                  <a:lnTo>
                    <a:pt x="12" y="11"/>
                  </a:lnTo>
                  <a:lnTo>
                    <a:pt x="21" y="15"/>
                  </a:lnTo>
                  <a:lnTo>
                    <a:pt x="21" y="22"/>
                  </a:lnTo>
                  <a:lnTo>
                    <a:pt x="25" y="40"/>
                  </a:lnTo>
                  <a:lnTo>
                    <a:pt x="30" y="22"/>
                  </a:lnTo>
                  <a:lnTo>
                    <a:pt x="38" y="4"/>
                  </a:lnTo>
                  <a:lnTo>
                    <a:pt x="47" y="0"/>
                  </a:lnTo>
                  <a:lnTo>
                    <a:pt x="51" y="4"/>
                  </a:lnTo>
                  <a:lnTo>
                    <a:pt x="47" y="15"/>
                  </a:lnTo>
                  <a:lnTo>
                    <a:pt x="34" y="25"/>
                  </a:lnTo>
                  <a:lnTo>
                    <a:pt x="25" y="33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32" name="Freeform 84"/>
            <p:cNvSpPr>
              <a:spLocks/>
            </p:cNvSpPr>
            <p:nvPr/>
          </p:nvSpPr>
          <p:spPr bwMode="auto">
            <a:xfrm>
              <a:off x="3393" y="3611"/>
              <a:ext cx="60" cy="68"/>
            </a:xfrm>
            <a:custGeom>
              <a:avLst/>
              <a:gdLst>
                <a:gd name="T0" fmla="*/ 22 w 60"/>
                <a:gd name="T1" fmla="*/ 36 h 68"/>
                <a:gd name="T2" fmla="*/ 39 w 60"/>
                <a:gd name="T3" fmla="*/ 18 h 68"/>
                <a:gd name="T4" fmla="*/ 48 w 60"/>
                <a:gd name="T5" fmla="*/ 14 h 68"/>
                <a:gd name="T6" fmla="*/ 60 w 60"/>
                <a:gd name="T7" fmla="*/ 18 h 68"/>
                <a:gd name="T8" fmla="*/ 56 w 60"/>
                <a:gd name="T9" fmla="*/ 32 h 68"/>
                <a:gd name="T10" fmla="*/ 43 w 60"/>
                <a:gd name="T11" fmla="*/ 36 h 68"/>
                <a:gd name="T12" fmla="*/ 22 w 60"/>
                <a:gd name="T13" fmla="*/ 36 h 68"/>
                <a:gd name="T14" fmla="*/ 35 w 60"/>
                <a:gd name="T15" fmla="*/ 39 h 68"/>
                <a:gd name="T16" fmla="*/ 60 w 60"/>
                <a:gd name="T17" fmla="*/ 68 h 68"/>
                <a:gd name="T18" fmla="*/ 43 w 60"/>
                <a:gd name="T19" fmla="*/ 64 h 68"/>
                <a:gd name="T20" fmla="*/ 35 w 60"/>
                <a:gd name="T21" fmla="*/ 54 h 68"/>
                <a:gd name="T22" fmla="*/ 22 w 60"/>
                <a:gd name="T23" fmla="*/ 36 h 68"/>
                <a:gd name="T24" fmla="*/ 17 w 60"/>
                <a:gd name="T25" fmla="*/ 47 h 68"/>
                <a:gd name="T26" fmla="*/ 5 w 60"/>
                <a:gd name="T27" fmla="*/ 47 h 68"/>
                <a:gd name="T28" fmla="*/ 5 w 60"/>
                <a:gd name="T29" fmla="*/ 39 h 68"/>
                <a:gd name="T30" fmla="*/ 9 w 60"/>
                <a:gd name="T31" fmla="*/ 39 h 68"/>
                <a:gd name="T32" fmla="*/ 22 w 60"/>
                <a:gd name="T33" fmla="*/ 39 h 68"/>
                <a:gd name="T34" fmla="*/ 9 w 60"/>
                <a:gd name="T35" fmla="*/ 25 h 68"/>
                <a:gd name="T36" fmla="*/ 0 w 60"/>
                <a:gd name="T37" fmla="*/ 11 h 68"/>
                <a:gd name="T38" fmla="*/ 9 w 60"/>
                <a:gd name="T39" fmla="*/ 14 h 68"/>
                <a:gd name="T40" fmla="*/ 13 w 60"/>
                <a:gd name="T41" fmla="*/ 22 h 68"/>
                <a:gd name="T42" fmla="*/ 22 w 60"/>
                <a:gd name="T43" fmla="*/ 39 h 68"/>
                <a:gd name="T44" fmla="*/ 22 w 60"/>
                <a:gd name="T45" fmla="*/ 4 h 68"/>
                <a:gd name="T46" fmla="*/ 26 w 60"/>
                <a:gd name="T47" fmla="*/ 0 h 68"/>
                <a:gd name="T48" fmla="*/ 30 w 60"/>
                <a:gd name="T49" fmla="*/ 0 h 68"/>
                <a:gd name="T50" fmla="*/ 35 w 60"/>
                <a:gd name="T51" fmla="*/ 14 h 68"/>
                <a:gd name="T52" fmla="*/ 26 w 60"/>
                <a:gd name="T53" fmla="*/ 25 h 68"/>
                <a:gd name="T54" fmla="*/ 22 w 60"/>
                <a:gd name="T55" fmla="*/ 36 h 6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60" h="68">
                  <a:moveTo>
                    <a:pt x="22" y="36"/>
                  </a:moveTo>
                  <a:lnTo>
                    <a:pt x="39" y="18"/>
                  </a:lnTo>
                  <a:lnTo>
                    <a:pt x="48" y="14"/>
                  </a:lnTo>
                  <a:lnTo>
                    <a:pt x="60" y="18"/>
                  </a:lnTo>
                  <a:lnTo>
                    <a:pt x="56" y="32"/>
                  </a:lnTo>
                  <a:lnTo>
                    <a:pt x="43" y="36"/>
                  </a:lnTo>
                  <a:lnTo>
                    <a:pt x="22" y="36"/>
                  </a:lnTo>
                  <a:lnTo>
                    <a:pt x="35" y="39"/>
                  </a:lnTo>
                  <a:lnTo>
                    <a:pt x="60" y="68"/>
                  </a:lnTo>
                  <a:lnTo>
                    <a:pt x="43" y="64"/>
                  </a:lnTo>
                  <a:lnTo>
                    <a:pt x="35" y="54"/>
                  </a:lnTo>
                  <a:lnTo>
                    <a:pt x="22" y="36"/>
                  </a:lnTo>
                  <a:lnTo>
                    <a:pt x="17" y="47"/>
                  </a:lnTo>
                  <a:lnTo>
                    <a:pt x="5" y="47"/>
                  </a:lnTo>
                  <a:lnTo>
                    <a:pt x="5" y="39"/>
                  </a:lnTo>
                  <a:lnTo>
                    <a:pt x="9" y="39"/>
                  </a:lnTo>
                  <a:lnTo>
                    <a:pt x="22" y="39"/>
                  </a:lnTo>
                  <a:lnTo>
                    <a:pt x="9" y="25"/>
                  </a:lnTo>
                  <a:lnTo>
                    <a:pt x="0" y="11"/>
                  </a:lnTo>
                  <a:lnTo>
                    <a:pt x="9" y="14"/>
                  </a:lnTo>
                  <a:lnTo>
                    <a:pt x="13" y="22"/>
                  </a:lnTo>
                  <a:lnTo>
                    <a:pt x="22" y="39"/>
                  </a:lnTo>
                  <a:lnTo>
                    <a:pt x="22" y="4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5" y="14"/>
                  </a:lnTo>
                  <a:lnTo>
                    <a:pt x="26" y="25"/>
                  </a:lnTo>
                  <a:lnTo>
                    <a:pt x="22" y="36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33" name="Freeform 85"/>
            <p:cNvSpPr>
              <a:spLocks/>
            </p:cNvSpPr>
            <p:nvPr/>
          </p:nvSpPr>
          <p:spPr bwMode="auto">
            <a:xfrm>
              <a:off x="3406" y="3683"/>
              <a:ext cx="86" cy="53"/>
            </a:xfrm>
            <a:custGeom>
              <a:avLst/>
              <a:gdLst>
                <a:gd name="T0" fmla="*/ 47 w 86"/>
                <a:gd name="T1" fmla="*/ 18 h 53"/>
                <a:gd name="T2" fmla="*/ 60 w 86"/>
                <a:gd name="T3" fmla="*/ 35 h 53"/>
                <a:gd name="T4" fmla="*/ 60 w 86"/>
                <a:gd name="T5" fmla="*/ 43 h 53"/>
                <a:gd name="T6" fmla="*/ 52 w 86"/>
                <a:gd name="T7" fmla="*/ 53 h 53"/>
                <a:gd name="T8" fmla="*/ 39 w 86"/>
                <a:gd name="T9" fmla="*/ 43 h 53"/>
                <a:gd name="T10" fmla="*/ 39 w 86"/>
                <a:gd name="T11" fmla="*/ 32 h 53"/>
                <a:gd name="T12" fmla="*/ 47 w 86"/>
                <a:gd name="T13" fmla="*/ 18 h 53"/>
                <a:gd name="T14" fmla="*/ 39 w 86"/>
                <a:gd name="T15" fmla="*/ 25 h 53"/>
                <a:gd name="T16" fmla="*/ 17 w 86"/>
                <a:gd name="T17" fmla="*/ 32 h 53"/>
                <a:gd name="T18" fmla="*/ 0 w 86"/>
                <a:gd name="T19" fmla="*/ 35 h 53"/>
                <a:gd name="T20" fmla="*/ 9 w 86"/>
                <a:gd name="T21" fmla="*/ 25 h 53"/>
                <a:gd name="T22" fmla="*/ 22 w 86"/>
                <a:gd name="T23" fmla="*/ 18 h 53"/>
                <a:gd name="T24" fmla="*/ 47 w 86"/>
                <a:gd name="T25" fmla="*/ 18 h 53"/>
                <a:gd name="T26" fmla="*/ 39 w 86"/>
                <a:gd name="T27" fmla="*/ 10 h 53"/>
                <a:gd name="T28" fmla="*/ 39 w 86"/>
                <a:gd name="T29" fmla="*/ 0 h 53"/>
                <a:gd name="T30" fmla="*/ 47 w 86"/>
                <a:gd name="T31" fmla="*/ 0 h 53"/>
                <a:gd name="T32" fmla="*/ 52 w 86"/>
                <a:gd name="T33" fmla="*/ 7 h 53"/>
                <a:gd name="T34" fmla="*/ 43 w 86"/>
                <a:gd name="T35" fmla="*/ 18 h 53"/>
                <a:gd name="T36" fmla="*/ 65 w 86"/>
                <a:gd name="T37" fmla="*/ 10 h 53"/>
                <a:gd name="T38" fmla="*/ 86 w 86"/>
                <a:gd name="T39" fmla="*/ 10 h 53"/>
                <a:gd name="T40" fmla="*/ 77 w 86"/>
                <a:gd name="T41" fmla="*/ 14 h 53"/>
                <a:gd name="T42" fmla="*/ 65 w 86"/>
                <a:gd name="T43" fmla="*/ 18 h 53"/>
                <a:gd name="T44" fmla="*/ 43 w 86"/>
                <a:gd name="T45" fmla="*/ 18 h 53"/>
                <a:gd name="T46" fmla="*/ 86 w 86"/>
                <a:gd name="T47" fmla="*/ 28 h 53"/>
                <a:gd name="T48" fmla="*/ 86 w 86"/>
                <a:gd name="T49" fmla="*/ 32 h 53"/>
                <a:gd name="T50" fmla="*/ 82 w 86"/>
                <a:gd name="T51" fmla="*/ 35 h 53"/>
                <a:gd name="T52" fmla="*/ 69 w 86"/>
                <a:gd name="T53" fmla="*/ 32 h 53"/>
                <a:gd name="T54" fmla="*/ 56 w 86"/>
                <a:gd name="T55" fmla="*/ 25 h 53"/>
                <a:gd name="T56" fmla="*/ 47 w 86"/>
                <a:gd name="T57" fmla="*/ 18 h 5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6" h="53">
                  <a:moveTo>
                    <a:pt x="47" y="18"/>
                  </a:moveTo>
                  <a:lnTo>
                    <a:pt x="60" y="35"/>
                  </a:lnTo>
                  <a:lnTo>
                    <a:pt x="60" y="43"/>
                  </a:lnTo>
                  <a:lnTo>
                    <a:pt x="52" y="53"/>
                  </a:lnTo>
                  <a:lnTo>
                    <a:pt x="39" y="43"/>
                  </a:lnTo>
                  <a:lnTo>
                    <a:pt x="39" y="32"/>
                  </a:lnTo>
                  <a:lnTo>
                    <a:pt x="47" y="18"/>
                  </a:lnTo>
                  <a:lnTo>
                    <a:pt x="39" y="25"/>
                  </a:lnTo>
                  <a:lnTo>
                    <a:pt x="17" y="32"/>
                  </a:lnTo>
                  <a:lnTo>
                    <a:pt x="0" y="35"/>
                  </a:lnTo>
                  <a:lnTo>
                    <a:pt x="9" y="25"/>
                  </a:lnTo>
                  <a:lnTo>
                    <a:pt x="22" y="18"/>
                  </a:lnTo>
                  <a:lnTo>
                    <a:pt x="47" y="18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47" y="0"/>
                  </a:lnTo>
                  <a:lnTo>
                    <a:pt x="52" y="7"/>
                  </a:lnTo>
                  <a:lnTo>
                    <a:pt x="43" y="18"/>
                  </a:lnTo>
                  <a:lnTo>
                    <a:pt x="65" y="10"/>
                  </a:lnTo>
                  <a:lnTo>
                    <a:pt x="86" y="10"/>
                  </a:lnTo>
                  <a:lnTo>
                    <a:pt x="77" y="14"/>
                  </a:lnTo>
                  <a:lnTo>
                    <a:pt x="65" y="18"/>
                  </a:lnTo>
                  <a:lnTo>
                    <a:pt x="43" y="18"/>
                  </a:lnTo>
                  <a:lnTo>
                    <a:pt x="86" y="28"/>
                  </a:lnTo>
                  <a:lnTo>
                    <a:pt x="86" y="32"/>
                  </a:lnTo>
                  <a:lnTo>
                    <a:pt x="82" y="35"/>
                  </a:lnTo>
                  <a:lnTo>
                    <a:pt x="69" y="32"/>
                  </a:lnTo>
                  <a:lnTo>
                    <a:pt x="56" y="25"/>
                  </a:lnTo>
                  <a:lnTo>
                    <a:pt x="47" y="18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34" name="Freeform 86"/>
            <p:cNvSpPr>
              <a:spLocks/>
            </p:cNvSpPr>
            <p:nvPr/>
          </p:nvSpPr>
          <p:spPr bwMode="auto">
            <a:xfrm>
              <a:off x="3441" y="3586"/>
              <a:ext cx="68" cy="57"/>
            </a:xfrm>
            <a:custGeom>
              <a:avLst/>
              <a:gdLst>
                <a:gd name="T0" fmla="*/ 68 w 68"/>
                <a:gd name="T1" fmla="*/ 32 h 57"/>
                <a:gd name="T2" fmla="*/ 60 w 68"/>
                <a:gd name="T3" fmla="*/ 43 h 57"/>
                <a:gd name="T4" fmla="*/ 55 w 68"/>
                <a:gd name="T5" fmla="*/ 47 h 57"/>
                <a:gd name="T6" fmla="*/ 47 w 68"/>
                <a:gd name="T7" fmla="*/ 43 h 57"/>
                <a:gd name="T8" fmla="*/ 34 w 68"/>
                <a:gd name="T9" fmla="*/ 36 h 57"/>
                <a:gd name="T10" fmla="*/ 38 w 68"/>
                <a:gd name="T11" fmla="*/ 47 h 57"/>
                <a:gd name="T12" fmla="*/ 30 w 68"/>
                <a:gd name="T13" fmla="*/ 57 h 57"/>
                <a:gd name="T14" fmla="*/ 25 w 68"/>
                <a:gd name="T15" fmla="*/ 54 h 57"/>
                <a:gd name="T16" fmla="*/ 25 w 68"/>
                <a:gd name="T17" fmla="*/ 47 h 57"/>
                <a:gd name="T18" fmla="*/ 34 w 68"/>
                <a:gd name="T19" fmla="*/ 36 h 57"/>
                <a:gd name="T20" fmla="*/ 17 w 68"/>
                <a:gd name="T21" fmla="*/ 39 h 57"/>
                <a:gd name="T22" fmla="*/ 0 w 68"/>
                <a:gd name="T23" fmla="*/ 32 h 57"/>
                <a:gd name="T24" fmla="*/ 8 w 68"/>
                <a:gd name="T25" fmla="*/ 25 h 57"/>
                <a:gd name="T26" fmla="*/ 17 w 68"/>
                <a:gd name="T27" fmla="*/ 29 h 57"/>
                <a:gd name="T28" fmla="*/ 30 w 68"/>
                <a:gd name="T29" fmla="*/ 36 h 57"/>
                <a:gd name="T30" fmla="*/ 8 w 68"/>
                <a:gd name="T31" fmla="*/ 11 h 57"/>
                <a:gd name="T32" fmla="*/ 8 w 68"/>
                <a:gd name="T33" fmla="*/ 4 h 57"/>
                <a:gd name="T34" fmla="*/ 17 w 68"/>
                <a:gd name="T35" fmla="*/ 4 h 57"/>
                <a:gd name="T36" fmla="*/ 25 w 68"/>
                <a:gd name="T37" fmla="*/ 11 h 57"/>
                <a:gd name="T38" fmla="*/ 25 w 68"/>
                <a:gd name="T39" fmla="*/ 21 h 57"/>
                <a:gd name="T40" fmla="*/ 30 w 68"/>
                <a:gd name="T41" fmla="*/ 32 h 57"/>
                <a:gd name="T42" fmla="*/ 30 w 68"/>
                <a:gd name="T43" fmla="*/ 14 h 57"/>
                <a:gd name="T44" fmla="*/ 34 w 68"/>
                <a:gd name="T45" fmla="*/ 7 h 57"/>
                <a:gd name="T46" fmla="*/ 47 w 68"/>
                <a:gd name="T47" fmla="*/ 0 h 57"/>
                <a:gd name="T48" fmla="*/ 47 w 68"/>
                <a:gd name="T49" fmla="*/ 0 h 57"/>
                <a:gd name="T50" fmla="*/ 47 w 68"/>
                <a:gd name="T51" fmla="*/ 7 h 57"/>
                <a:gd name="T52" fmla="*/ 51 w 68"/>
                <a:gd name="T53" fmla="*/ 14 h 57"/>
                <a:gd name="T54" fmla="*/ 47 w 68"/>
                <a:gd name="T55" fmla="*/ 25 h 57"/>
                <a:gd name="T56" fmla="*/ 38 w 68"/>
                <a:gd name="T57" fmla="*/ 32 h 57"/>
                <a:gd name="T58" fmla="*/ 38 w 68"/>
                <a:gd name="T59" fmla="*/ 36 h 57"/>
                <a:gd name="T60" fmla="*/ 55 w 68"/>
                <a:gd name="T61" fmla="*/ 29 h 57"/>
                <a:gd name="T62" fmla="*/ 64 w 68"/>
                <a:gd name="T63" fmla="*/ 29 h 57"/>
                <a:gd name="T64" fmla="*/ 68 w 68"/>
                <a:gd name="T65" fmla="*/ 29 h 57"/>
                <a:gd name="T66" fmla="*/ 68 w 68"/>
                <a:gd name="T67" fmla="*/ 32 h 5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68" h="57">
                  <a:moveTo>
                    <a:pt x="68" y="32"/>
                  </a:moveTo>
                  <a:lnTo>
                    <a:pt x="60" y="43"/>
                  </a:lnTo>
                  <a:lnTo>
                    <a:pt x="55" y="47"/>
                  </a:lnTo>
                  <a:lnTo>
                    <a:pt x="47" y="43"/>
                  </a:lnTo>
                  <a:lnTo>
                    <a:pt x="34" y="36"/>
                  </a:lnTo>
                  <a:lnTo>
                    <a:pt x="38" y="47"/>
                  </a:lnTo>
                  <a:lnTo>
                    <a:pt x="30" y="57"/>
                  </a:lnTo>
                  <a:lnTo>
                    <a:pt x="25" y="54"/>
                  </a:lnTo>
                  <a:lnTo>
                    <a:pt x="25" y="47"/>
                  </a:lnTo>
                  <a:lnTo>
                    <a:pt x="34" y="36"/>
                  </a:lnTo>
                  <a:lnTo>
                    <a:pt x="17" y="39"/>
                  </a:lnTo>
                  <a:lnTo>
                    <a:pt x="0" y="32"/>
                  </a:lnTo>
                  <a:lnTo>
                    <a:pt x="8" y="25"/>
                  </a:lnTo>
                  <a:lnTo>
                    <a:pt x="17" y="29"/>
                  </a:lnTo>
                  <a:lnTo>
                    <a:pt x="30" y="36"/>
                  </a:lnTo>
                  <a:lnTo>
                    <a:pt x="8" y="11"/>
                  </a:lnTo>
                  <a:lnTo>
                    <a:pt x="8" y="4"/>
                  </a:lnTo>
                  <a:lnTo>
                    <a:pt x="17" y="4"/>
                  </a:lnTo>
                  <a:lnTo>
                    <a:pt x="25" y="11"/>
                  </a:lnTo>
                  <a:lnTo>
                    <a:pt x="25" y="21"/>
                  </a:lnTo>
                  <a:lnTo>
                    <a:pt x="30" y="32"/>
                  </a:lnTo>
                  <a:lnTo>
                    <a:pt x="30" y="14"/>
                  </a:lnTo>
                  <a:lnTo>
                    <a:pt x="34" y="7"/>
                  </a:lnTo>
                  <a:lnTo>
                    <a:pt x="47" y="0"/>
                  </a:lnTo>
                  <a:lnTo>
                    <a:pt x="47" y="7"/>
                  </a:lnTo>
                  <a:lnTo>
                    <a:pt x="51" y="14"/>
                  </a:lnTo>
                  <a:lnTo>
                    <a:pt x="47" y="25"/>
                  </a:lnTo>
                  <a:lnTo>
                    <a:pt x="38" y="32"/>
                  </a:lnTo>
                  <a:lnTo>
                    <a:pt x="38" y="36"/>
                  </a:lnTo>
                  <a:lnTo>
                    <a:pt x="55" y="29"/>
                  </a:lnTo>
                  <a:lnTo>
                    <a:pt x="64" y="29"/>
                  </a:lnTo>
                  <a:lnTo>
                    <a:pt x="68" y="29"/>
                  </a:lnTo>
                  <a:lnTo>
                    <a:pt x="68" y="32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35" name="Freeform 87"/>
            <p:cNvSpPr>
              <a:spLocks/>
            </p:cNvSpPr>
            <p:nvPr/>
          </p:nvSpPr>
          <p:spPr bwMode="auto">
            <a:xfrm>
              <a:off x="3453" y="3633"/>
              <a:ext cx="78" cy="64"/>
            </a:xfrm>
            <a:custGeom>
              <a:avLst/>
              <a:gdLst>
                <a:gd name="T0" fmla="*/ 43 w 78"/>
                <a:gd name="T1" fmla="*/ 0 h 64"/>
                <a:gd name="T2" fmla="*/ 35 w 78"/>
                <a:gd name="T3" fmla="*/ 10 h 64"/>
                <a:gd name="T4" fmla="*/ 30 w 78"/>
                <a:gd name="T5" fmla="*/ 17 h 64"/>
                <a:gd name="T6" fmla="*/ 35 w 78"/>
                <a:gd name="T7" fmla="*/ 39 h 64"/>
                <a:gd name="T8" fmla="*/ 30 w 78"/>
                <a:gd name="T9" fmla="*/ 28 h 64"/>
                <a:gd name="T10" fmla="*/ 26 w 78"/>
                <a:gd name="T11" fmla="*/ 14 h 64"/>
                <a:gd name="T12" fmla="*/ 13 w 78"/>
                <a:gd name="T13" fmla="*/ 7 h 64"/>
                <a:gd name="T14" fmla="*/ 9 w 78"/>
                <a:gd name="T15" fmla="*/ 7 h 64"/>
                <a:gd name="T16" fmla="*/ 9 w 78"/>
                <a:gd name="T17" fmla="*/ 14 h 64"/>
                <a:gd name="T18" fmla="*/ 39 w 78"/>
                <a:gd name="T19" fmla="*/ 42 h 64"/>
                <a:gd name="T20" fmla="*/ 18 w 78"/>
                <a:gd name="T21" fmla="*/ 35 h 64"/>
                <a:gd name="T22" fmla="*/ 9 w 78"/>
                <a:gd name="T23" fmla="*/ 32 h 64"/>
                <a:gd name="T24" fmla="*/ 0 w 78"/>
                <a:gd name="T25" fmla="*/ 35 h 64"/>
                <a:gd name="T26" fmla="*/ 18 w 78"/>
                <a:gd name="T27" fmla="*/ 42 h 64"/>
                <a:gd name="T28" fmla="*/ 35 w 78"/>
                <a:gd name="T29" fmla="*/ 42 h 64"/>
                <a:gd name="T30" fmla="*/ 30 w 78"/>
                <a:gd name="T31" fmla="*/ 53 h 64"/>
                <a:gd name="T32" fmla="*/ 30 w 78"/>
                <a:gd name="T33" fmla="*/ 57 h 64"/>
                <a:gd name="T34" fmla="*/ 35 w 78"/>
                <a:gd name="T35" fmla="*/ 64 h 64"/>
                <a:gd name="T36" fmla="*/ 39 w 78"/>
                <a:gd name="T37" fmla="*/ 50 h 64"/>
                <a:gd name="T38" fmla="*/ 35 w 78"/>
                <a:gd name="T39" fmla="*/ 39 h 64"/>
                <a:gd name="T40" fmla="*/ 56 w 78"/>
                <a:gd name="T41" fmla="*/ 46 h 64"/>
                <a:gd name="T42" fmla="*/ 65 w 78"/>
                <a:gd name="T43" fmla="*/ 46 h 64"/>
                <a:gd name="T44" fmla="*/ 78 w 78"/>
                <a:gd name="T45" fmla="*/ 39 h 64"/>
                <a:gd name="T46" fmla="*/ 78 w 78"/>
                <a:gd name="T47" fmla="*/ 35 h 64"/>
                <a:gd name="T48" fmla="*/ 65 w 78"/>
                <a:gd name="T49" fmla="*/ 35 h 64"/>
                <a:gd name="T50" fmla="*/ 48 w 78"/>
                <a:gd name="T51" fmla="*/ 35 h 64"/>
                <a:gd name="T52" fmla="*/ 35 w 78"/>
                <a:gd name="T53" fmla="*/ 39 h 64"/>
                <a:gd name="T54" fmla="*/ 48 w 78"/>
                <a:gd name="T55" fmla="*/ 28 h 64"/>
                <a:gd name="T56" fmla="*/ 52 w 78"/>
                <a:gd name="T57" fmla="*/ 10 h 64"/>
                <a:gd name="T58" fmla="*/ 43 w 78"/>
                <a:gd name="T59" fmla="*/ 0 h 6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78" h="64">
                  <a:moveTo>
                    <a:pt x="43" y="0"/>
                  </a:moveTo>
                  <a:lnTo>
                    <a:pt x="35" y="10"/>
                  </a:lnTo>
                  <a:lnTo>
                    <a:pt x="30" y="17"/>
                  </a:lnTo>
                  <a:lnTo>
                    <a:pt x="35" y="39"/>
                  </a:lnTo>
                  <a:lnTo>
                    <a:pt x="30" y="28"/>
                  </a:lnTo>
                  <a:lnTo>
                    <a:pt x="26" y="14"/>
                  </a:lnTo>
                  <a:lnTo>
                    <a:pt x="13" y="7"/>
                  </a:lnTo>
                  <a:lnTo>
                    <a:pt x="9" y="7"/>
                  </a:lnTo>
                  <a:lnTo>
                    <a:pt x="9" y="14"/>
                  </a:lnTo>
                  <a:lnTo>
                    <a:pt x="39" y="42"/>
                  </a:lnTo>
                  <a:lnTo>
                    <a:pt x="18" y="35"/>
                  </a:lnTo>
                  <a:lnTo>
                    <a:pt x="9" y="32"/>
                  </a:lnTo>
                  <a:lnTo>
                    <a:pt x="0" y="35"/>
                  </a:lnTo>
                  <a:lnTo>
                    <a:pt x="18" y="42"/>
                  </a:lnTo>
                  <a:lnTo>
                    <a:pt x="35" y="42"/>
                  </a:lnTo>
                  <a:lnTo>
                    <a:pt x="30" y="53"/>
                  </a:lnTo>
                  <a:lnTo>
                    <a:pt x="30" y="57"/>
                  </a:lnTo>
                  <a:lnTo>
                    <a:pt x="35" y="64"/>
                  </a:lnTo>
                  <a:lnTo>
                    <a:pt x="39" y="50"/>
                  </a:lnTo>
                  <a:lnTo>
                    <a:pt x="35" y="39"/>
                  </a:lnTo>
                  <a:lnTo>
                    <a:pt x="56" y="46"/>
                  </a:lnTo>
                  <a:lnTo>
                    <a:pt x="65" y="46"/>
                  </a:lnTo>
                  <a:lnTo>
                    <a:pt x="78" y="39"/>
                  </a:lnTo>
                  <a:lnTo>
                    <a:pt x="78" y="35"/>
                  </a:lnTo>
                  <a:lnTo>
                    <a:pt x="65" y="35"/>
                  </a:lnTo>
                  <a:lnTo>
                    <a:pt x="48" y="35"/>
                  </a:lnTo>
                  <a:lnTo>
                    <a:pt x="35" y="39"/>
                  </a:lnTo>
                  <a:lnTo>
                    <a:pt x="48" y="28"/>
                  </a:lnTo>
                  <a:lnTo>
                    <a:pt x="52" y="10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36" name="Freeform 88"/>
            <p:cNvSpPr>
              <a:spLocks/>
            </p:cNvSpPr>
            <p:nvPr/>
          </p:nvSpPr>
          <p:spPr bwMode="auto">
            <a:xfrm>
              <a:off x="3496" y="3679"/>
              <a:ext cx="39" cy="75"/>
            </a:xfrm>
            <a:custGeom>
              <a:avLst/>
              <a:gdLst>
                <a:gd name="T0" fmla="*/ 18 w 39"/>
                <a:gd name="T1" fmla="*/ 0 h 75"/>
                <a:gd name="T2" fmla="*/ 18 w 39"/>
                <a:gd name="T3" fmla="*/ 18 h 75"/>
                <a:gd name="T4" fmla="*/ 22 w 39"/>
                <a:gd name="T5" fmla="*/ 36 h 75"/>
                <a:gd name="T6" fmla="*/ 13 w 39"/>
                <a:gd name="T7" fmla="*/ 29 h 75"/>
                <a:gd name="T8" fmla="*/ 5 w 39"/>
                <a:gd name="T9" fmla="*/ 29 h 75"/>
                <a:gd name="T10" fmla="*/ 0 w 39"/>
                <a:gd name="T11" fmla="*/ 32 h 75"/>
                <a:gd name="T12" fmla="*/ 0 w 39"/>
                <a:gd name="T13" fmla="*/ 36 h 75"/>
                <a:gd name="T14" fmla="*/ 9 w 39"/>
                <a:gd name="T15" fmla="*/ 39 h 75"/>
                <a:gd name="T16" fmla="*/ 18 w 39"/>
                <a:gd name="T17" fmla="*/ 39 h 75"/>
                <a:gd name="T18" fmla="*/ 26 w 39"/>
                <a:gd name="T19" fmla="*/ 32 h 75"/>
                <a:gd name="T20" fmla="*/ 22 w 39"/>
                <a:gd name="T21" fmla="*/ 54 h 75"/>
                <a:gd name="T22" fmla="*/ 26 w 39"/>
                <a:gd name="T23" fmla="*/ 65 h 75"/>
                <a:gd name="T24" fmla="*/ 39 w 39"/>
                <a:gd name="T25" fmla="*/ 75 h 75"/>
                <a:gd name="T26" fmla="*/ 18 w 39"/>
                <a:gd name="T27" fmla="*/ 0 h 7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9" h="75">
                  <a:moveTo>
                    <a:pt x="18" y="0"/>
                  </a:moveTo>
                  <a:lnTo>
                    <a:pt x="18" y="18"/>
                  </a:lnTo>
                  <a:lnTo>
                    <a:pt x="22" y="36"/>
                  </a:lnTo>
                  <a:lnTo>
                    <a:pt x="13" y="29"/>
                  </a:lnTo>
                  <a:lnTo>
                    <a:pt x="5" y="29"/>
                  </a:lnTo>
                  <a:lnTo>
                    <a:pt x="0" y="32"/>
                  </a:lnTo>
                  <a:lnTo>
                    <a:pt x="0" y="36"/>
                  </a:lnTo>
                  <a:lnTo>
                    <a:pt x="9" y="39"/>
                  </a:lnTo>
                  <a:lnTo>
                    <a:pt x="18" y="39"/>
                  </a:lnTo>
                  <a:lnTo>
                    <a:pt x="26" y="32"/>
                  </a:lnTo>
                  <a:lnTo>
                    <a:pt x="22" y="54"/>
                  </a:lnTo>
                  <a:lnTo>
                    <a:pt x="26" y="65"/>
                  </a:lnTo>
                  <a:lnTo>
                    <a:pt x="39" y="75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37" name="Freeform 89"/>
            <p:cNvSpPr>
              <a:spLocks/>
            </p:cNvSpPr>
            <p:nvPr/>
          </p:nvSpPr>
          <p:spPr bwMode="auto">
            <a:xfrm>
              <a:off x="3496" y="3679"/>
              <a:ext cx="39" cy="75"/>
            </a:xfrm>
            <a:custGeom>
              <a:avLst/>
              <a:gdLst>
                <a:gd name="T0" fmla="*/ 18 w 39"/>
                <a:gd name="T1" fmla="*/ 0 h 75"/>
                <a:gd name="T2" fmla="*/ 18 w 39"/>
                <a:gd name="T3" fmla="*/ 18 h 75"/>
                <a:gd name="T4" fmla="*/ 22 w 39"/>
                <a:gd name="T5" fmla="*/ 36 h 75"/>
                <a:gd name="T6" fmla="*/ 13 w 39"/>
                <a:gd name="T7" fmla="*/ 29 h 75"/>
                <a:gd name="T8" fmla="*/ 5 w 39"/>
                <a:gd name="T9" fmla="*/ 29 h 75"/>
                <a:gd name="T10" fmla="*/ 0 w 39"/>
                <a:gd name="T11" fmla="*/ 32 h 75"/>
                <a:gd name="T12" fmla="*/ 0 w 39"/>
                <a:gd name="T13" fmla="*/ 36 h 75"/>
                <a:gd name="T14" fmla="*/ 9 w 39"/>
                <a:gd name="T15" fmla="*/ 39 h 75"/>
                <a:gd name="T16" fmla="*/ 18 w 39"/>
                <a:gd name="T17" fmla="*/ 39 h 75"/>
                <a:gd name="T18" fmla="*/ 26 w 39"/>
                <a:gd name="T19" fmla="*/ 32 h 75"/>
                <a:gd name="T20" fmla="*/ 22 w 39"/>
                <a:gd name="T21" fmla="*/ 54 h 75"/>
                <a:gd name="T22" fmla="*/ 26 w 39"/>
                <a:gd name="T23" fmla="*/ 65 h 75"/>
                <a:gd name="T24" fmla="*/ 39 w 39"/>
                <a:gd name="T25" fmla="*/ 75 h 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9" h="75">
                  <a:moveTo>
                    <a:pt x="18" y="0"/>
                  </a:moveTo>
                  <a:lnTo>
                    <a:pt x="18" y="18"/>
                  </a:lnTo>
                  <a:lnTo>
                    <a:pt x="22" y="36"/>
                  </a:lnTo>
                  <a:lnTo>
                    <a:pt x="13" y="29"/>
                  </a:lnTo>
                  <a:lnTo>
                    <a:pt x="5" y="29"/>
                  </a:lnTo>
                  <a:lnTo>
                    <a:pt x="0" y="32"/>
                  </a:lnTo>
                  <a:lnTo>
                    <a:pt x="0" y="36"/>
                  </a:lnTo>
                  <a:lnTo>
                    <a:pt x="9" y="39"/>
                  </a:lnTo>
                  <a:lnTo>
                    <a:pt x="18" y="39"/>
                  </a:lnTo>
                  <a:lnTo>
                    <a:pt x="26" y="32"/>
                  </a:lnTo>
                  <a:lnTo>
                    <a:pt x="22" y="54"/>
                  </a:lnTo>
                  <a:lnTo>
                    <a:pt x="26" y="65"/>
                  </a:lnTo>
                  <a:lnTo>
                    <a:pt x="39" y="75"/>
                  </a:lnTo>
                </a:path>
              </a:pathLst>
            </a:custGeom>
            <a:noFill/>
            <a:ln w="0">
              <a:solidFill>
                <a:srgbClr val="8091C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38" name="Freeform 90"/>
            <p:cNvSpPr>
              <a:spLocks/>
            </p:cNvSpPr>
            <p:nvPr/>
          </p:nvSpPr>
          <p:spPr bwMode="auto">
            <a:xfrm>
              <a:off x="3514" y="3679"/>
              <a:ext cx="43" cy="75"/>
            </a:xfrm>
            <a:custGeom>
              <a:avLst/>
              <a:gdLst>
                <a:gd name="T0" fmla="*/ 21 w 43"/>
                <a:gd name="T1" fmla="*/ 75 h 75"/>
                <a:gd name="T2" fmla="*/ 21 w 43"/>
                <a:gd name="T3" fmla="*/ 57 h 75"/>
                <a:gd name="T4" fmla="*/ 17 w 43"/>
                <a:gd name="T5" fmla="*/ 39 h 75"/>
                <a:gd name="T6" fmla="*/ 8 w 43"/>
                <a:gd name="T7" fmla="*/ 32 h 75"/>
                <a:gd name="T8" fmla="*/ 21 w 43"/>
                <a:gd name="T9" fmla="*/ 39 h 75"/>
                <a:gd name="T10" fmla="*/ 38 w 43"/>
                <a:gd name="T11" fmla="*/ 39 h 75"/>
                <a:gd name="T12" fmla="*/ 43 w 43"/>
                <a:gd name="T13" fmla="*/ 39 h 75"/>
                <a:gd name="T14" fmla="*/ 30 w 43"/>
                <a:gd name="T15" fmla="*/ 29 h 75"/>
                <a:gd name="T16" fmla="*/ 25 w 43"/>
                <a:gd name="T17" fmla="*/ 29 h 75"/>
                <a:gd name="T18" fmla="*/ 8 w 43"/>
                <a:gd name="T19" fmla="*/ 32 h 75"/>
                <a:gd name="T20" fmla="*/ 17 w 43"/>
                <a:gd name="T21" fmla="*/ 22 h 75"/>
                <a:gd name="T22" fmla="*/ 30 w 43"/>
                <a:gd name="T23" fmla="*/ 18 h 75"/>
                <a:gd name="T24" fmla="*/ 34 w 43"/>
                <a:gd name="T25" fmla="*/ 4 h 75"/>
                <a:gd name="T26" fmla="*/ 30 w 43"/>
                <a:gd name="T27" fmla="*/ 7 h 75"/>
                <a:gd name="T28" fmla="*/ 12 w 43"/>
                <a:gd name="T29" fmla="*/ 18 h 75"/>
                <a:gd name="T30" fmla="*/ 4 w 43"/>
                <a:gd name="T31" fmla="*/ 36 h 75"/>
                <a:gd name="T32" fmla="*/ 8 w 43"/>
                <a:gd name="T33" fmla="*/ 14 h 75"/>
                <a:gd name="T34" fmla="*/ 8 w 43"/>
                <a:gd name="T35" fmla="*/ 7 h 75"/>
                <a:gd name="T36" fmla="*/ 0 w 43"/>
                <a:gd name="T37" fmla="*/ 0 h 75"/>
                <a:gd name="T38" fmla="*/ 21 w 43"/>
                <a:gd name="T39" fmla="*/ 75 h 7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43" h="75">
                  <a:moveTo>
                    <a:pt x="21" y="75"/>
                  </a:moveTo>
                  <a:lnTo>
                    <a:pt x="21" y="57"/>
                  </a:lnTo>
                  <a:lnTo>
                    <a:pt x="17" y="39"/>
                  </a:lnTo>
                  <a:lnTo>
                    <a:pt x="8" y="32"/>
                  </a:lnTo>
                  <a:lnTo>
                    <a:pt x="21" y="39"/>
                  </a:lnTo>
                  <a:lnTo>
                    <a:pt x="38" y="39"/>
                  </a:lnTo>
                  <a:lnTo>
                    <a:pt x="43" y="39"/>
                  </a:lnTo>
                  <a:lnTo>
                    <a:pt x="30" y="29"/>
                  </a:lnTo>
                  <a:lnTo>
                    <a:pt x="25" y="29"/>
                  </a:lnTo>
                  <a:lnTo>
                    <a:pt x="8" y="32"/>
                  </a:lnTo>
                  <a:lnTo>
                    <a:pt x="17" y="22"/>
                  </a:lnTo>
                  <a:lnTo>
                    <a:pt x="30" y="18"/>
                  </a:lnTo>
                  <a:lnTo>
                    <a:pt x="34" y="4"/>
                  </a:lnTo>
                  <a:lnTo>
                    <a:pt x="30" y="7"/>
                  </a:lnTo>
                  <a:lnTo>
                    <a:pt x="12" y="18"/>
                  </a:lnTo>
                  <a:lnTo>
                    <a:pt x="4" y="36"/>
                  </a:lnTo>
                  <a:lnTo>
                    <a:pt x="8" y="14"/>
                  </a:lnTo>
                  <a:lnTo>
                    <a:pt x="8" y="7"/>
                  </a:lnTo>
                  <a:lnTo>
                    <a:pt x="0" y="0"/>
                  </a:lnTo>
                  <a:lnTo>
                    <a:pt x="21" y="75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39" name="Freeform 91"/>
            <p:cNvSpPr>
              <a:spLocks/>
            </p:cNvSpPr>
            <p:nvPr/>
          </p:nvSpPr>
          <p:spPr bwMode="auto">
            <a:xfrm>
              <a:off x="3514" y="3679"/>
              <a:ext cx="43" cy="75"/>
            </a:xfrm>
            <a:custGeom>
              <a:avLst/>
              <a:gdLst>
                <a:gd name="T0" fmla="*/ 21 w 43"/>
                <a:gd name="T1" fmla="*/ 75 h 75"/>
                <a:gd name="T2" fmla="*/ 21 w 43"/>
                <a:gd name="T3" fmla="*/ 57 h 75"/>
                <a:gd name="T4" fmla="*/ 17 w 43"/>
                <a:gd name="T5" fmla="*/ 39 h 75"/>
                <a:gd name="T6" fmla="*/ 8 w 43"/>
                <a:gd name="T7" fmla="*/ 32 h 75"/>
                <a:gd name="T8" fmla="*/ 21 w 43"/>
                <a:gd name="T9" fmla="*/ 39 h 75"/>
                <a:gd name="T10" fmla="*/ 38 w 43"/>
                <a:gd name="T11" fmla="*/ 39 h 75"/>
                <a:gd name="T12" fmla="*/ 43 w 43"/>
                <a:gd name="T13" fmla="*/ 39 h 75"/>
                <a:gd name="T14" fmla="*/ 30 w 43"/>
                <a:gd name="T15" fmla="*/ 29 h 75"/>
                <a:gd name="T16" fmla="*/ 25 w 43"/>
                <a:gd name="T17" fmla="*/ 29 h 75"/>
                <a:gd name="T18" fmla="*/ 8 w 43"/>
                <a:gd name="T19" fmla="*/ 32 h 75"/>
                <a:gd name="T20" fmla="*/ 17 w 43"/>
                <a:gd name="T21" fmla="*/ 22 h 75"/>
                <a:gd name="T22" fmla="*/ 30 w 43"/>
                <a:gd name="T23" fmla="*/ 18 h 75"/>
                <a:gd name="T24" fmla="*/ 34 w 43"/>
                <a:gd name="T25" fmla="*/ 4 h 75"/>
                <a:gd name="T26" fmla="*/ 30 w 43"/>
                <a:gd name="T27" fmla="*/ 7 h 75"/>
                <a:gd name="T28" fmla="*/ 12 w 43"/>
                <a:gd name="T29" fmla="*/ 18 h 75"/>
                <a:gd name="T30" fmla="*/ 4 w 43"/>
                <a:gd name="T31" fmla="*/ 36 h 75"/>
                <a:gd name="T32" fmla="*/ 8 w 43"/>
                <a:gd name="T33" fmla="*/ 14 h 75"/>
                <a:gd name="T34" fmla="*/ 8 w 43"/>
                <a:gd name="T35" fmla="*/ 7 h 75"/>
                <a:gd name="T36" fmla="*/ 0 w 43"/>
                <a:gd name="T37" fmla="*/ 0 h 7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43" h="75">
                  <a:moveTo>
                    <a:pt x="21" y="75"/>
                  </a:moveTo>
                  <a:lnTo>
                    <a:pt x="21" y="57"/>
                  </a:lnTo>
                  <a:lnTo>
                    <a:pt x="17" y="39"/>
                  </a:lnTo>
                  <a:lnTo>
                    <a:pt x="8" y="32"/>
                  </a:lnTo>
                  <a:lnTo>
                    <a:pt x="21" y="39"/>
                  </a:lnTo>
                  <a:lnTo>
                    <a:pt x="38" y="39"/>
                  </a:lnTo>
                  <a:lnTo>
                    <a:pt x="43" y="39"/>
                  </a:lnTo>
                  <a:lnTo>
                    <a:pt x="30" y="29"/>
                  </a:lnTo>
                  <a:lnTo>
                    <a:pt x="25" y="29"/>
                  </a:lnTo>
                  <a:lnTo>
                    <a:pt x="8" y="32"/>
                  </a:lnTo>
                  <a:lnTo>
                    <a:pt x="17" y="22"/>
                  </a:lnTo>
                  <a:lnTo>
                    <a:pt x="30" y="18"/>
                  </a:lnTo>
                  <a:lnTo>
                    <a:pt x="34" y="4"/>
                  </a:lnTo>
                  <a:lnTo>
                    <a:pt x="30" y="7"/>
                  </a:lnTo>
                  <a:lnTo>
                    <a:pt x="12" y="18"/>
                  </a:lnTo>
                  <a:lnTo>
                    <a:pt x="4" y="36"/>
                  </a:lnTo>
                  <a:lnTo>
                    <a:pt x="8" y="14"/>
                  </a:lnTo>
                  <a:lnTo>
                    <a:pt x="8" y="7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8091C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40" name="Freeform 92"/>
            <p:cNvSpPr>
              <a:spLocks/>
            </p:cNvSpPr>
            <p:nvPr/>
          </p:nvSpPr>
          <p:spPr bwMode="auto">
            <a:xfrm>
              <a:off x="3509" y="3579"/>
              <a:ext cx="78" cy="61"/>
            </a:xfrm>
            <a:custGeom>
              <a:avLst/>
              <a:gdLst>
                <a:gd name="T0" fmla="*/ 26 w 78"/>
                <a:gd name="T1" fmla="*/ 32 h 61"/>
                <a:gd name="T2" fmla="*/ 48 w 78"/>
                <a:gd name="T3" fmla="*/ 18 h 61"/>
                <a:gd name="T4" fmla="*/ 60 w 78"/>
                <a:gd name="T5" fmla="*/ 14 h 61"/>
                <a:gd name="T6" fmla="*/ 78 w 78"/>
                <a:gd name="T7" fmla="*/ 18 h 61"/>
                <a:gd name="T8" fmla="*/ 60 w 78"/>
                <a:gd name="T9" fmla="*/ 28 h 61"/>
                <a:gd name="T10" fmla="*/ 43 w 78"/>
                <a:gd name="T11" fmla="*/ 36 h 61"/>
                <a:gd name="T12" fmla="*/ 26 w 78"/>
                <a:gd name="T13" fmla="*/ 32 h 61"/>
                <a:gd name="T14" fmla="*/ 39 w 78"/>
                <a:gd name="T15" fmla="*/ 36 h 61"/>
                <a:gd name="T16" fmla="*/ 48 w 78"/>
                <a:gd name="T17" fmla="*/ 50 h 61"/>
                <a:gd name="T18" fmla="*/ 52 w 78"/>
                <a:gd name="T19" fmla="*/ 61 h 61"/>
                <a:gd name="T20" fmla="*/ 35 w 78"/>
                <a:gd name="T21" fmla="*/ 57 h 61"/>
                <a:gd name="T22" fmla="*/ 26 w 78"/>
                <a:gd name="T23" fmla="*/ 50 h 61"/>
                <a:gd name="T24" fmla="*/ 26 w 78"/>
                <a:gd name="T25" fmla="*/ 32 h 61"/>
                <a:gd name="T26" fmla="*/ 17 w 78"/>
                <a:gd name="T27" fmla="*/ 39 h 61"/>
                <a:gd name="T28" fmla="*/ 0 w 78"/>
                <a:gd name="T29" fmla="*/ 43 h 61"/>
                <a:gd name="T30" fmla="*/ 9 w 78"/>
                <a:gd name="T31" fmla="*/ 32 h 61"/>
                <a:gd name="T32" fmla="*/ 22 w 78"/>
                <a:gd name="T33" fmla="*/ 36 h 61"/>
                <a:gd name="T34" fmla="*/ 13 w 78"/>
                <a:gd name="T35" fmla="*/ 21 h 61"/>
                <a:gd name="T36" fmla="*/ 9 w 78"/>
                <a:gd name="T37" fmla="*/ 14 h 61"/>
                <a:gd name="T38" fmla="*/ 13 w 78"/>
                <a:gd name="T39" fmla="*/ 7 h 61"/>
                <a:gd name="T40" fmla="*/ 22 w 78"/>
                <a:gd name="T41" fmla="*/ 11 h 61"/>
                <a:gd name="T42" fmla="*/ 22 w 78"/>
                <a:gd name="T43" fmla="*/ 18 h 61"/>
                <a:gd name="T44" fmla="*/ 26 w 78"/>
                <a:gd name="T45" fmla="*/ 36 h 61"/>
                <a:gd name="T46" fmla="*/ 30 w 78"/>
                <a:gd name="T47" fmla="*/ 18 h 61"/>
                <a:gd name="T48" fmla="*/ 39 w 78"/>
                <a:gd name="T49" fmla="*/ 3 h 61"/>
                <a:gd name="T50" fmla="*/ 48 w 78"/>
                <a:gd name="T51" fmla="*/ 0 h 61"/>
                <a:gd name="T52" fmla="*/ 48 w 78"/>
                <a:gd name="T53" fmla="*/ 3 h 61"/>
                <a:gd name="T54" fmla="*/ 48 w 78"/>
                <a:gd name="T55" fmla="*/ 14 h 61"/>
                <a:gd name="T56" fmla="*/ 35 w 78"/>
                <a:gd name="T57" fmla="*/ 21 h 61"/>
                <a:gd name="T58" fmla="*/ 26 w 78"/>
                <a:gd name="T59" fmla="*/ 32 h 6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78" h="61">
                  <a:moveTo>
                    <a:pt x="26" y="32"/>
                  </a:moveTo>
                  <a:lnTo>
                    <a:pt x="48" y="18"/>
                  </a:lnTo>
                  <a:lnTo>
                    <a:pt x="60" y="14"/>
                  </a:lnTo>
                  <a:lnTo>
                    <a:pt x="78" y="18"/>
                  </a:lnTo>
                  <a:lnTo>
                    <a:pt x="60" y="28"/>
                  </a:lnTo>
                  <a:lnTo>
                    <a:pt x="43" y="36"/>
                  </a:lnTo>
                  <a:lnTo>
                    <a:pt x="26" y="32"/>
                  </a:lnTo>
                  <a:lnTo>
                    <a:pt x="39" y="36"/>
                  </a:lnTo>
                  <a:lnTo>
                    <a:pt x="48" y="50"/>
                  </a:lnTo>
                  <a:lnTo>
                    <a:pt x="52" y="61"/>
                  </a:lnTo>
                  <a:lnTo>
                    <a:pt x="35" y="57"/>
                  </a:lnTo>
                  <a:lnTo>
                    <a:pt x="26" y="50"/>
                  </a:lnTo>
                  <a:lnTo>
                    <a:pt x="26" y="32"/>
                  </a:lnTo>
                  <a:lnTo>
                    <a:pt x="17" y="39"/>
                  </a:lnTo>
                  <a:lnTo>
                    <a:pt x="0" y="43"/>
                  </a:lnTo>
                  <a:lnTo>
                    <a:pt x="9" y="32"/>
                  </a:lnTo>
                  <a:lnTo>
                    <a:pt x="22" y="36"/>
                  </a:lnTo>
                  <a:lnTo>
                    <a:pt x="13" y="21"/>
                  </a:lnTo>
                  <a:lnTo>
                    <a:pt x="9" y="14"/>
                  </a:lnTo>
                  <a:lnTo>
                    <a:pt x="13" y="7"/>
                  </a:lnTo>
                  <a:lnTo>
                    <a:pt x="22" y="11"/>
                  </a:lnTo>
                  <a:lnTo>
                    <a:pt x="22" y="18"/>
                  </a:lnTo>
                  <a:lnTo>
                    <a:pt x="26" y="36"/>
                  </a:lnTo>
                  <a:lnTo>
                    <a:pt x="30" y="18"/>
                  </a:lnTo>
                  <a:lnTo>
                    <a:pt x="39" y="3"/>
                  </a:lnTo>
                  <a:lnTo>
                    <a:pt x="48" y="0"/>
                  </a:lnTo>
                  <a:lnTo>
                    <a:pt x="48" y="3"/>
                  </a:lnTo>
                  <a:lnTo>
                    <a:pt x="48" y="14"/>
                  </a:lnTo>
                  <a:lnTo>
                    <a:pt x="35" y="21"/>
                  </a:lnTo>
                  <a:lnTo>
                    <a:pt x="26" y="32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41" name="Freeform 93"/>
            <p:cNvSpPr>
              <a:spLocks/>
            </p:cNvSpPr>
            <p:nvPr/>
          </p:nvSpPr>
          <p:spPr bwMode="auto">
            <a:xfrm>
              <a:off x="3535" y="3633"/>
              <a:ext cx="77" cy="64"/>
            </a:xfrm>
            <a:custGeom>
              <a:avLst/>
              <a:gdLst>
                <a:gd name="T0" fmla="*/ 30 w 77"/>
                <a:gd name="T1" fmla="*/ 39 h 64"/>
                <a:gd name="T2" fmla="*/ 43 w 77"/>
                <a:gd name="T3" fmla="*/ 17 h 64"/>
                <a:gd name="T4" fmla="*/ 52 w 77"/>
                <a:gd name="T5" fmla="*/ 7 h 64"/>
                <a:gd name="T6" fmla="*/ 64 w 77"/>
                <a:gd name="T7" fmla="*/ 3 h 64"/>
                <a:gd name="T8" fmla="*/ 60 w 77"/>
                <a:gd name="T9" fmla="*/ 21 h 64"/>
                <a:gd name="T10" fmla="*/ 52 w 77"/>
                <a:gd name="T11" fmla="*/ 32 h 64"/>
                <a:gd name="T12" fmla="*/ 34 w 77"/>
                <a:gd name="T13" fmla="*/ 39 h 64"/>
                <a:gd name="T14" fmla="*/ 47 w 77"/>
                <a:gd name="T15" fmla="*/ 39 h 64"/>
                <a:gd name="T16" fmla="*/ 64 w 77"/>
                <a:gd name="T17" fmla="*/ 46 h 64"/>
                <a:gd name="T18" fmla="*/ 77 w 77"/>
                <a:gd name="T19" fmla="*/ 53 h 64"/>
                <a:gd name="T20" fmla="*/ 60 w 77"/>
                <a:gd name="T21" fmla="*/ 60 h 64"/>
                <a:gd name="T22" fmla="*/ 52 w 77"/>
                <a:gd name="T23" fmla="*/ 57 h 64"/>
                <a:gd name="T24" fmla="*/ 30 w 77"/>
                <a:gd name="T25" fmla="*/ 39 h 64"/>
                <a:gd name="T26" fmla="*/ 30 w 77"/>
                <a:gd name="T27" fmla="*/ 53 h 64"/>
                <a:gd name="T28" fmla="*/ 17 w 77"/>
                <a:gd name="T29" fmla="*/ 64 h 64"/>
                <a:gd name="T30" fmla="*/ 17 w 77"/>
                <a:gd name="T31" fmla="*/ 57 h 64"/>
                <a:gd name="T32" fmla="*/ 22 w 77"/>
                <a:gd name="T33" fmla="*/ 50 h 64"/>
                <a:gd name="T34" fmla="*/ 34 w 77"/>
                <a:gd name="T35" fmla="*/ 42 h 64"/>
                <a:gd name="T36" fmla="*/ 13 w 77"/>
                <a:gd name="T37" fmla="*/ 39 h 64"/>
                <a:gd name="T38" fmla="*/ 0 w 77"/>
                <a:gd name="T39" fmla="*/ 25 h 64"/>
                <a:gd name="T40" fmla="*/ 13 w 77"/>
                <a:gd name="T41" fmla="*/ 25 h 64"/>
                <a:gd name="T42" fmla="*/ 17 w 77"/>
                <a:gd name="T43" fmla="*/ 28 h 64"/>
                <a:gd name="T44" fmla="*/ 34 w 77"/>
                <a:gd name="T45" fmla="*/ 46 h 64"/>
                <a:gd name="T46" fmla="*/ 26 w 77"/>
                <a:gd name="T47" fmla="*/ 28 h 64"/>
                <a:gd name="T48" fmla="*/ 22 w 77"/>
                <a:gd name="T49" fmla="*/ 7 h 64"/>
                <a:gd name="T50" fmla="*/ 26 w 77"/>
                <a:gd name="T51" fmla="*/ 0 h 64"/>
                <a:gd name="T52" fmla="*/ 30 w 77"/>
                <a:gd name="T53" fmla="*/ 3 h 64"/>
                <a:gd name="T54" fmla="*/ 34 w 77"/>
                <a:gd name="T55" fmla="*/ 14 h 64"/>
                <a:gd name="T56" fmla="*/ 34 w 77"/>
                <a:gd name="T57" fmla="*/ 25 h 64"/>
                <a:gd name="T58" fmla="*/ 30 w 77"/>
                <a:gd name="T59" fmla="*/ 39 h 6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77" h="64">
                  <a:moveTo>
                    <a:pt x="30" y="39"/>
                  </a:moveTo>
                  <a:lnTo>
                    <a:pt x="43" y="17"/>
                  </a:lnTo>
                  <a:lnTo>
                    <a:pt x="52" y="7"/>
                  </a:lnTo>
                  <a:lnTo>
                    <a:pt x="64" y="3"/>
                  </a:lnTo>
                  <a:lnTo>
                    <a:pt x="60" y="21"/>
                  </a:lnTo>
                  <a:lnTo>
                    <a:pt x="52" y="32"/>
                  </a:lnTo>
                  <a:lnTo>
                    <a:pt x="34" y="39"/>
                  </a:lnTo>
                  <a:lnTo>
                    <a:pt x="47" y="39"/>
                  </a:lnTo>
                  <a:lnTo>
                    <a:pt x="64" y="46"/>
                  </a:lnTo>
                  <a:lnTo>
                    <a:pt x="77" y="53"/>
                  </a:lnTo>
                  <a:lnTo>
                    <a:pt x="60" y="60"/>
                  </a:lnTo>
                  <a:lnTo>
                    <a:pt x="52" y="57"/>
                  </a:lnTo>
                  <a:lnTo>
                    <a:pt x="30" y="39"/>
                  </a:lnTo>
                  <a:lnTo>
                    <a:pt x="30" y="53"/>
                  </a:lnTo>
                  <a:lnTo>
                    <a:pt x="17" y="64"/>
                  </a:lnTo>
                  <a:lnTo>
                    <a:pt x="17" y="57"/>
                  </a:lnTo>
                  <a:lnTo>
                    <a:pt x="22" y="50"/>
                  </a:lnTo>
                  <a:lnTo>
                    <a:pt x="34" y="42"/>
                  </a:lnTo>
                  <a:lnTo>
                    <a:pt x="13" y="39"/>
                  </a:lnTo>
                  <a:lnTo>
                    <a:pt x="0" y="25"/>
                  </a:lnTo>
                  <a:lnTo>
                    <a:pt x="13" y="25"/>
                  </a:lnTo>
                  <a:lnTo>
                    <a:pt x="17" y="28"/>
                  </a:lnTo>
                  <a:lnTo>
                    <a:pt x="34" y="46"/>
                  </a:lnTo>
                  <a:lnTo>
                    <a:pt x="26" y="28"/>
                  </a:lnTo>
                  <a:lnTo>
                    <a:pt x="22" y="7"/>
                  </a:lnTo>
                  <a:lnTo>
                    <a:pt x="26" y="0"/>
                  </a:lnTo>
                  <a:lnTo>
                    <a:pt x="30" y="3"/>
                  </a:lnTo>
                  <a:lnTo>
                    <a:pt x="34" y="14"/>
                  </a:lnTo>
                  <a:lnTo>
                    <a:pt x="34" y="25"/>
                  </a:lnTo>
                  <a:lnTo>
                    <a:pt x="30" y="39"/>
                  </a:lnTo>
                  <a:close/>
                </a:path>
              </a:pathLst>
            </a:custGeom>
            <a:solidFill>
              <a:srgbClr val="8091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42" name="Freeform 94"/>
            <p:cNvSpPr>
              <a:spLocks/>
            </p:cNvSpPr>
            <p:nvPr/>
          </p:nvSpPr>
          <p:spPr bwMode="auto">
            <a:xfrm>
              <a:off x="258" y="2927"/>
              <a:ext cx="90" cy="161"/>
            </a:xfrm>
            <a:custGeom>
              <a:avLst/>
              <a:gdLst>
                <a:gd name="T0" fmla="*/ 90 w 90"/>
                <a:gd name="T1" fmla="*/ 161 h 161"/>
                <a:gd name="T2" fmla="*/ 81 w 90"/>
                <a:gd name="T3" fmla="*/ 158 h 161"/>
                <a:gd name="T4" fmla="*/ 56 w 90"/>
                <a:gd name="T5" fmla="*/ 143 h 161"/>
                <a:gd name="T6" fmla="*/ 43 w 90"/>
                <a:gd name="T7" fmla="*/ 136 h 161"/>
                <a:gd name="T8" fmla="*/ 21 w 90"/>
                <a:gd name="T9" fmla="*/ 108 h 161"/>
                <a:gd name="T10" fmla="*/ 13 w 90"/>
                <a:gd name="T11" fmla="*/ 100 h 161"/>
                <a:gd name="T12" fmla="*/ 4 w 90"/>
                <a:gd name="T13" fmla="*/ 79 h 161"/>
                <a:gd name="T14" fmla="*/ 0 w 90"/>
                <a:gd name="T15" fmla="*/ 58 h 161"/>
                <a:gd name="T16" fmla="*/ 8 w 90"/>
                <a:gd name="T17" fmla="*/ 40 h 161"/>
                <a:gd name="T18" fmla="*/ 30 w 90"/>
                <a:gd name="T19" fmla="*/ 18 h 161"/>
                <a:gd name="T20" fmla="*/ 64 w 90"/>
                <a:gd name="T21" fmla="*/ 0 h 161"/>
                <a:gd name="T22" fmla="*/ 56 w 90"/>
                <a:gd name="T23" fmla="*/ 22 h 161"/>
                <a:gd name="T24" fmla="*/ 43 w 90"/>
                <a:gd name="T25" fmla="*/ 36 h 161"/>
                <a:gd name="T26" fmla="*/ 38 w 90"/>
                <a:gd name="T27" fmla="*/ 54 h 161"/>
                <a:gd name="T28" fmla="*/ 38 w 90"/>
                <a:gd name="T29" fmla="*/ 61 h 161"/>
                <a:gd name="T30" fmla="*/ 43 w 90"/>
                <a:gd name="T31" fmla="*/ 72 h 161"/>
                <a:gd name="T32" fmla="*/ 47 w 90"/>
                <a:gd name="T33" fmla="*/ 83 h 161"/>
                <a:gd name="T34" fmla="*/ 60 w 90"/>
                <a:gd name="T35" fmla="*/ 108 h 161"/>
                <a:gd name="T36" fmla="*/ 68 w 90"/>
                <a:gd name="T37" fmla="*/ 122 h 161"/>
                <a:gd name="T38" fmla="*/ 73 w 90"/>
                <a:gd name="T39" fmla="*/ 136 h 161"/>
                <a:gd name="T40" fmla="*/ 86 w 90"/>
                <a:gd name="T41" fmla="*/ 151 h 161"/>
                <a:gd name="T42" fmla="*/ 90 w 90"/>
                <a:gd name="T43" fmla="*/ 161 h 16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90" h="161">
                  <a:moveTo>
                    <a:pt x="90" y="161"/>
                  </a:moveTo>
                  <a:lnTo>
                    <a:pt x="81" y="158"/>
                  </a:lnTo>
                  <a:lnTo>
                    <a:pt x="56" y="143"/>
                  </a:lnTo>
                  <a:lnTo>
                    <a:pt x="43" y="136"/>
                  </a:lnTo>
                  <a:lnTo>
                    <a:pt x="21" y="108"/>
                  </a:lnTo>
                  <a:lnTo>
                    <a:pt x="13" y="100"/>
                  </a:lnTo>
                  <a:lnTo>
                    <a:pt x="4" y="79"/>
                  </a:lnTo>
                  <a:lnTo>
                    <a:pt x="0" y="58"/>
                  </a:lnTo>
                  <a:lnTo>
                    <a:pt x="8" y="40"/>
                  </a:lnTo>
                  <a:lnTo>
                    <a:pt x="30" y="18"/>
                  </a:lnTo>
                  <a:lnTo>
                    <a:pt x="64" y="0"/>
                  </a:lnTo>
                  <a:lnTo>
                    <a:pt x="56" y="22"/>
                  </a:lnTo>
                  <a:lnTo>
                    <a:pt x="43" y="36"/>
                  </a:lnTo>
                  <a:lnTo>
                    <a:pt x="38" y="54"/>
                  </a:lnTo>
                  <a:lnTo>
                    <a:pt x="38" y="61"/>
                  </a:lnTo>
                  <a:lnTo>
                    <a:pt x="43" y="72"/>
                  </a:lnTo>
                  <a:lnTo>
                    <a:pt x="47" y="83"/>
                  </a:lnTo>
                  <a:lnTo>
                    <a:pt x="60" y="108"/>
                  </a:lnTo>
                  <a:lnTo>
                    <a:pt x="68" y="122"/>
                  </a:lnTo>
                  <a:lnTo>
                    <a:pt x="73" y="136"/>
                  </a:lnTo>
                  <a:lnTo>
                    <a:pt x="86" y="151"/>
                  </a:lnTo>
                  <a:lnTo>
                    <a:pt x="90" y="161"/>
                  </a:lnTo>
                  <a:close/>
                </a:path>
              </a:pathLst>
            </a:custGeom>
            <a:solidFill>
              <a:srgbClr val="FF80C0"/>
            </a:solidFill>
            <a:ln w="6350">
              <a:solidFill>
                <a:srgbClr val="FF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43" name="Freeform 95"/>
            <p:cNvSpPr>
              <a:spLocks/>
            </p:cNvSpPr>
            <p:nvPr/>
          </p:nvSpPr>
          <p:spPr bwMode="auto">
            <a:xfrm>
              <a:off x="292" y="3153"/>
              <a:ext cx="391" cy="512"/>
            </a:xfrm>
            <a:custGeom>
              <a:avLst/>
              <a:gdLst>
                <a:gd name="T0" fmla="*/ 13 w 391"/>
                <a:gd name="T1" fmla="*/ 0 h 512"/>
                <a:gd name="T2" fmla="*/ 17 w 391"/>
                <a:gd name="T3" fmla="*/ 3 h 512"/>
                <a:gd name="T4" fmla="*/ 26 w 391"/>
                <a:gd name="T5" fmla="*/ 11 h 512"/>
                <a:gd name="T6" fmla="*/ 60 w 391"/>
                <a:gd name="T7" fmla="*/ 53 h 512"/>
                <a:gd name="T8" fmla="*/ 90 w 391"/>
                <a:gd name="T9" fmla="*/ 100 h 512"/>
                <a:gd name="T10" fmla="*/ 116 w 391"/>
                <a:gd name="T11" fmla="*/ 147 h 512"/>
                <a:gd name="T12" fmla="*/ 138 w 391"/>
                <a:gd name="T13" fmla="*/ 182 h 512"/>
                <a:gd name="T14" fmla="*/ 155 w 391"/>
                <a:gd name="T15" fmla="*/ 207 h 512"/>
                <a:gd name="T16" fmla="*/ 168 w 391"/>
                <a:gd name="T17" fmla="*/ 229 h 512"/>
                <a:gd name="T18" fmla="*/ 189 w 391"/>
                <a:gd name="T19" fmla="*/ 265 h 512"/>
                <a:gd name="T20" fmla="*/ 211 w 391"/>
                <a:gd name="T21" fmla="*/ 297 h 512"/>
                <a:gd name="T22" fmla="*/ 232 w 391"/>
                <a:gd name="T23" fmla="*/ 333 h 512"/>
                <a:gd name="T24" fmla="*/ 266 w 391"/>
                <a:gd name="T25" fmla="*/ 376 h 512"/>
                <a:gd name="T26" fmla="*/ 305 w 391"/>
                <a:gd name="T27" fmla="*/ 422 h 512"/>
                <a:gd name="T28" fmla="*/ 339 w 391"/>
                <a:gd name="T29" fmla="*/ 458 h 512"/>
                <a:gd name="T30" fmla="*/ 352 w 391"/>
                <a:gd name="T31" fmla="*/ 472 h 512"/>
                <a:gd name="T32" fmla="*/ 361 w 391"/>
                <a:gd name="T33" fmla="*/ 476 h 512"/>
                <a:gd name="T34" fmla="*/ 369 w 391"/>
                <a:gd name="T35" fmla="*/ 490 h 512"/>
                <a:gd name="T36" fmla="*/ 391 w 391"/>
                <a:gd name="T37" fmla="*/ 512 h 512"/>
                <a:gd name="T38" fmla="*/ 378 w 391"/>
                <a:gd name="T39" fmla="*/ 501 h 512"/>
                <a:gd name="T40" fmla="*/ 361 w 391"/>
                <a:gd name="T41" fmla="*/ 487 h 512"/>
                <a:gd name="T42" fmla="*/ 305 w 391"/>
                <a:gd name="T43" fmla="*/ 440 h 512"/>
                <a:gd name="T44" fmla="*/ 254 w 391"/>
                <a:gd name="T45" fmla="*/ 390 h 512"/>
                <a:gd name="T46" fmla="*/ 228 w 391"/>
                <a:gd name="T47" fmla="*/ 369 h 512"/>
                <a:gd name="T48" fmla="*/ 215 w 391"/>
                <a:gd name="T49" fmla="*/ 343 h 512"/>
                <a:gd name="T50" fmla="*/ 180 w 391"/>
                <a:gd name="T51" fmla="*/ 293 h 512"/>
                <a:gd name="T52" fmla="*/ 155 w 391"/>
                <a:gd name="T53" fmla="*/ 250 h 512"/>
                <a:gd name="T54" fmla="*/ 138 w 391"/>
                <a:gd name="T55" fmla="*/ 225 h 512"/>
                <a:gd name="T56" fmla="*/ 129 w 391"/>
                <a:gd name="T57" fmla="*/ 207 h 512"/>
                <a:gd name="T58" fmla="*/ 107 w 391"/>
                <a:gd name="T59" fmla="*/ 175 h 512"/>
                <a:gd name="T60" fmla="*/ 95 w 391"/>
                <a:gd name="T61" fmla="*/ 150 h 512"/>
                <a:gd name="T62" fmla="*/ 73 w 391"/>
                <a:gd name="T63" fmla="*/ 118 h 512"/>
                <a:gd name="T64" fmla="*/ 30 w 391"/>
                <a:gd name="T65" fmla="*/ 50 h 512"/>
                <a:gd name="T66" fmla="*/ 22 w 391"/>
                <a:gd name="T67" fmla="*/ 36 h 512"/>
                <a:gd name="T68" fmla="*/ 13 w 391"/>
                <a:gd name="T69" fmla="*/ 28 h 512"/>
                <a:gd name="T70" fmla="*/ 9 w 391"/>
                <a:gd name="T71" fmla="*/ 25 h 512"/>
                <a:gd name="T72" fmla="*/ 0 w 391"/>
                <a:gd name="T73" fmla="*/ 11 h 512"/>
                <a:gd name="T74" fmla="*/ 13 w 391"/>
                <a:gd name="T75" fmla="*/ 0 h 51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91" h="512">
                  <a:moveTo>
                    <a:pt x="13" y="0"/>
                  </a:moveTo>
                  <a:lnTo>
                    <a:pt x="17" y="3"/>
                  </a:lnTo>
                  <a:lnTo>
                    <a:pt x="26" y="11"/>
                  </a:lnTo>
                  <a:lnTo>
                    <a:pt x="60" y="53"/>
                  </a:lnTo>
                  <a:lnTo>
                    <a:pt x="90" y="100"/>
                  </a:lnTo>
                  <a:lnTo>
                    <a:pt x="116" y="147"/>
                  </a:lnTo>
                  <a:lnTo>
                    <a:pt x="138" y="182"/>
                  </a:lnTo>
                  <a:lnTo>
                    <a:pt x="155" y="207"/>
                  </a:lnTo>
                  <a:lnTo>
                    <a:pt x="168" y="229"/>
                  </a:lnTo>
                  <a:lnTo>
                    <a:pt x="189" y="265"/>
                  </a:lnTo>
                  <a:lnTo>
                    <a:pt x="211" y="297"/>
                  </a:lnTo>
                  <a:lnTo>
                    <a:pt x="232" y="333"/>
                  </a:lnTo>
                  <a:lnTo>
                    <a:pt x="266" y="376"/>
                  </a:lnTo>
                  <a:lnTo>
                    <a:pt x="305" y="422"/>
                  </a:lnTo>
                  <a:lnTo>
                    <a:pt x="339" y="458"/>
                  </a:lnTo>
                  <a:lnTo>
                    <a:pt x="352" y="472"/>
                  </a:lnTo>
                  <a:lnTo>
                    <a:pt x="361" y="476"/>
                  </a:lnTo>
                  <a:lnTo>
                    <a:pt x="369" y="490"/>
                  </a:lnTo>
                  <a:lnTo>
                    <a:pt x="391" y="512"/>
                  </a:lnTo>
                  <a:lnTo>
                    <a:pt x="378" y="501"/>
                  </a:lnTo>
                  <a:lnTo>
                    <a:pt x="361" y="487"/>
                  </a:lnTo>
                  <a:lnTo>
                    <a:pt x="305" y="440"/>
                  </a:lnTo>
                  <a:lnTo>
                    <a:pt x="254" y="390"/>
                  </a:lnTo>
                  <a:lnTo>
                    <a:pt x="228" y="369"/>
                  </a:lnTo>
                  <a:lnTo>
                    <a:pt x="215" y="343"/>
                  </a:lnTo>
                  <a:lnTo>
                    <a:pt x="180" y="293"/>
                  </a:lnTo>
                  <a:lnTo>
                    <a:pt x="155" y="250"/>
                  </a:lnTo>
                  <a:lnTo>
                    <a:pt x="138" y="225"/>
                  </a:lnTo>
                  <a:lnTo>
                    <a:pt x="129" y="207"/>
                  </a:lnTo>
                  <a:lnTo>
                    <a:pt x="107" y="175"/>
                  </a:lnTo>
                  <a:lnTo>
                    <a:pt x="95" y="150"/>
                  </a:lnTo>
                  <a:lnTo>
                    <a:pt x="73" y="118"/>
                  </a:lnTo>
                  <a:lnTo>
                    <a:pt x="30" y="50"/>
                  </a:lnTo>
                  <a:lnTo>
                    <a:pt x="22" y="36"/>
                  </a:lnTo>
                  <a:lnTo>
                    <a:pt x="13" y="28"/>
                  </a:lnTo>
                  <a:lnTo>
                    <a:pt x="9" y="25"/>
                  </a:lnTo>
                  <a:lnTo>
                    <a:pt x="0" y="1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40A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44" name="Freeform 96"/>
            <p:cNvSpPr>
              <a:spLocks/>
            </p:cNvSpPr>
            <p:nvPr/>
          </p:nvSpPr>
          <p:spPr bwMode="auto">
            <a:xfrm>
              <a:off x="150" y="2931"/>
              <a:ext cx="207" cy="236"/>
            </a:xfrm>
            <a:custGeom>
              <a:avLst/>
              <a:gdLst>
                <a:gd name="T0" fmla="*/ 5 w 207"/>
                <a:gd name="T1" fmla="*/ 93 h 236"/>
                <a:gd name="T2" fmla="*/ 0 w 207"/>
                <a:gd name="T3" fmla="*/ 157 h 236"/>
                <a:gd name="T4" fmla="*/ 5 w 207"/>
                <a:gd name="T5" fmla="*/ 172 h 236"/>
                <a:gd name="T6" fmla="*/ 18 w 207"/>
                <a:gd name="T7" fmla="*/ 179 h 236"/>
                <a:gd name="T8" fmla="*/ 95 w 207"/>
                <a:gd name="T9" fmla="*/ 225 h 236"/>
                <a:gd name="T10" fmla="*/ 125 w 207"/>
                <a:gd name="T11" fmla="*/ 236 h 236"/>
                <a:gd name="T12" fmla="*/ 151 w 207"/>
                <a:gd name="T13" fmla="*/ 233 h 236"/>
                <a:gd name="T14" fmla="*/ 164 w 207"/>
                <a:gd name="T15" fmla="*/ 222 h 236"/>
                <a:gd name="T16" fmla="*/ 168 w 207"/>
                <a:gd name="T17" fmla="*/ 207 h 236"/>
                <a:gd name="T18" fmla="*/ 181 w 207"/>
                <a:gd name="T19" fmla="*/ 175 h 236"/>
                <a:gd name="T20" fmla="*/ 198 w 207"/>
                <a:gd name="T21" fmla="*/ 172 h 236"/>
                <a:gd name="T22" fmla="*/ 207 w 207"/>
                <a:gd name="T23" fmla="*/ 164 h 236"/>
                <a:gd name="T24" fmla="*/ 202 w 207"/>
                <a:gd name="T25" fmla="*/ 150 h 236"/>
                <a:gd name="T26" fmla="*/ 189 w 207"/>
                <a:gd name="T27" fmla="*/ 139 h 236"/>
                <a:gd name="T28" fmla="*/ 159 w 207"/>
                <a:gd name="T29" fmla="*/ 125 h 236"/>
                <a:gd name="T30" fmla="*/ 142 w 207"/>
                <a:gd name="T31" fmla="*/ 111 h 236"/>
                <a:gd name="T32" fmla="*/ 125 w 207"/>
                <a:gd name="T33" fmla="*/ 93 h 236"/>
                <a:gd name="T34" fmla="*/ 108 w 207"/>
                <a:gd name="T35" fmla="*/ 61 h 236"/>
                <a:gd name="T36" fmla="*/ 91 w 207"/>
                <a:gd name="T37" fmla="*/ 28 h 236"/>
                <a:gd name="T38" fmla="*/ 73 w 207"/>
                <a:gd name="T39" fmla="*/ 14 h 236"/>
                <a:gd name="T40" fmla="*/ 48 w 207"/>
                <a:gd name="T41" fmla="*/ 0 h 236"/>
                <a:gd name="T42" fmla="*/ 43 w 207"/>
                <a:gd name="T43" fmla="*/ 3 h 236"/>
                <a:gd name="T44" fmla="*/ 43 w 207"/>
                <a:gd name="T45" fmla="*/ 7 h 236"/>
                <a:gd name="T46" fmla="*/ 56 w 207"/>
                <a:gd name="T47" fmla="*/ 25 h 236"/>
                <a:gd name="T48" fmla="*/ 65 w 207"/>
                <a:gd name="T49" fmla="*/ 43 h 236"/>
                <a:gd name="T50" fmla="*/ 69 w 207"/>
                <a:gd name="T51" fmla="*/ 46 h 236"/>
                <a:gd name="T52" fmla="*/ 65 w 207"/>
                <a:gd name="T53" fmla="*/ 43 h 236"/>
                <a:gd name="T54" fmla="*/ 56 w 207"/>
                <a:gd name="T55" fmla="*/ 36 h 236"/>
                <a:gd name="T56" fmla="*/ 43 w 207"/>
                <a:gd name="T57" fmla="*/ 28 h 236"/>
                <a:gd name="T58" fmla="*/ 35 w 207"/>
                <a:gd name="T59" fmla="*/ 18 h 236"/>
                <a:gd name="T60" fmla="*/ 26 w 207"/>
                <a:gd name="T61" fmla="*/ 14 h 236"/>
                <a:gd name="T62" fmla="*/ 9 w 207"/>
                <a:gd name="T63" fmla="*/ 28 h 236"/>
                <a:gd name="T64" fmla="*/ 5 w 207"/>
                <a:gd name="T65" fmla="*/ 61 h 236"/>
                <a:gd name="T66" fmla="*/ 5 w 207"/>
                <a:gd name="T67" fmla="*/ 93 h 2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07" h="236">
                  <a:moveTo>
                    <a:pt x="5" y="93"/>
                  </a:moveTo>
                  <a:lnTo>
                    <a:pt x="0" y="157"/>
                  </a:lnTo>
                  <a:lnTo>
                    <a:pt x="5" y="172"/>
                  </a:lnTo>
                  <a:lnTo>
                    <a:pt x="18" y="179"/>
                  </a:lnTo>
                  <a:lnTo>
                    <a:pt x="95" y="225"/>
                  </a:lnTo>
                  <a:lnTo>
                    <a:pt x="125" y="236"/>
                  </a:lnTo>
                  <a:lnTo>
                    <a:pt x="151" y="233"/>
                  </a:lnTo>
                  <a:lnTo>
                    <a:pt x="164" y="222"/>
                  </a:lnTo>
                  <a:lnTo>
                    <a:pt x="168" y="207"/>
                  </a:lnTo>
                  <a:lnTo>
                    <a:pt x="181" y="175"/>
                  </a:lnTo>
                  <a:lnTo>
                    <a:pt x="198" y="172"/>
                  </a:lnTo>
                  <a:lnTo>
                    <a:pt x="207" y="164"/>
                  </a:lnTo>
                  <a:lnTo>
                    <a:pt x="202" y="150"/>
                  </a:lnTo>
                  <a:lnTo>
                    <a:pt x="189" y="139"/>
                  </a:lnTo>
                  <a:lnTo>
                    <a:pt x="159" y="125"/>
                  </a:lnTo>
                  <a:lnTo>
                    <a:pt x="142" y="111"/>
                  </a:lnTo>
                  <a:lnTo>
                    <a:pt x="125" y="93"/>
                  </a:lnTo>
                  <a:lnTo>
                    <a:pt x="108" y="61"/>
                  </a:lnTo>
                  <a:lnTo>
                    <a:pt x="91" y="28"/>
                  </a:lnTo>
                  <a:lnTo>
                    <a:pt x="73" y="14"/>
                  </a:lnTo>
                  <a:lnTo>
                    <a:pt x="48" y="0"/>
                  </a:lnTo>
                  <a:lnTo>
                    <a:pt x="43" y="3"/>
                  </a:lnTo>
                  <a:lnTo>
                    <a:pt x="43" y="7"/>
                  </a:lnTo>
                  <a:lnTo>
                    <a:pt x="56" y="25"/>
                  </a:lnTo>
                  <a:lnTo>
                    <a:pt x="65" y="43"/>
                  </a:lnTo>
                  <a:lnTo>
                    <a:pt x="69" y="46"/>
                  </a:lnTo>
                  <a:lnTo>
                    <a:pt x="65" y="43"/>
                  </a:lnTo>
                  <a:lnTo>
                    <a:pt x="56" y="36"/>
                  </a:lnTo>
                  <a:lnTo>
                    <a:pt x="43" y="28"/>
                  </a:lnTo>
                  <a:lnTo>
                    <a:pt x="35" y="18"/>
                  </a:lnTo>
                  <a:lnTo>
                    <a:pt x="26" y="14"/>
                  </a:lnTo>
                  <a:lnTo>
                    <a:pt x="9" y="28"/>
                  </a:lnTo>
                  <a:lnTo>
                    <a:pt x="5" y="61"/>
                  </a:lnTo>
                  <a:lnTo>
                    <a:pt x="5" y="93"/>
                  </a:lnTo>
                  <a:close/>
                </a:path>
              </a:pathLst>
            </a:custGeom>
            <a:solidFill>
              <a:srgbClr val="FF80C0"/>
            </a:solidFill>
            <a:ln w="6350">
              <a:solidFill>
                <a:srgbClr val="FF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45" name="Freeform 97"/>
            <p:cNvSpPr>
              <a:spLocks/>
            </p:cNvSpPr>
            <p:nvPr/>
          </p:nvSpPr>
          <p:spPr bwMode="auto">
            <a:xfrm>
              <a:off x="107" y="3013"/>
              <a:ext cx="215" cy="154"/>
            </a:xfrm>
            <a:custGeom>
              <a:avLst/>
              <a:gdLst>
                <a:gd name="T0" fmla="*/ 194 w 215"/>
                <a:gd name="T1" fmla="*/ 154 h 154"/>
                <a:gd name="T2" fmla="*/ 155 w 215"/>
                <a:gd name="T3" fmla="*/ 154 h 154"/>
                <a:gd name="T4" fmla="*/ 121 w 215"/>
                <a:gd name="T5" fmla="*/ 151 h 154"/>
                <a:gd name="T6" fmla="*/ 91 w 215"/>
                <a:gd name="T7" fmla="*/ 140 h 154"/>
                <a:gd name="T8" fmla="*/ 61 w 215"/>
                <a:gd name="T9" fmla="*/ 118 h 154"/>
                <a:gd name="T10" fmla="*/ 43 w 215"/>
                <a:gd name="T11" fmla="*/ 86 h 154"/>
                <a:gd name="T12" fmla="*/ 26 w 215"/>
                <a:gd name="T13" fmla="*/ 57 h 154"/>
                <a:gd name="T14" fmla="*/ 18 w 215"/>
                <a:gd name="T15" fmla="*/ 32 h 154"/>
                <a:gd name="T16" fmla="*/ 5 w 215"/>
                <a:gd name="T17" fmla="*/ 11 h 154"/>
                <a:gd name="T18" fmla="*/ 0 w 215"/>
                <a:gd name="T19" fmla="*/ 0 h 154"/>
                <a:gd name="T20" fmla="*/ 13 w 215"/>
                <a:gd name="T21" fmla="*/ 11 h 154"/>
                <a:gd name="T22" fmla="*/ 18 w 215"/>
                <a:gd name="T23" fmla="*/ 11 h 154"/>
                <a:gd name="T24" fmla="*/ 26 w 215"/>
                <a:gd name="T25" fmla="*/ 7 h 154"/>
                <a:gd name="T26" fmla="*/ 39 w 215"/>
                <a:gd name="T27" fmla="*/ 22 h 154"/>
                <a:gd name="T28" fmla="*/ 52 w 215"/>
                <a:gd name="T29" fmla="*/ 36 h 154"/>
                <a:gd name="T30" fmla="*/ 142 w 215"/>
                <a:gd name="T31" fmla="*/ 90 h 154"/>
                <a:gd name="T32" fmla="*/ 172 w 215"/>
                <a:gd name="T33" fmla="*/ 97 h 154"/>
                <a:gd name="T34" fmla="*/ 194 w 215"/>
                <a:gd name="T35" fmla="*/ 104 h 154"/>
                <a:gd name="T36" fmla="*/ 207 w 215"/>
                <a:gd name="T37" fmla="*/ 118 h 154"/>
                <a:gd name="T38" fmla="*/ 215 w 215"/>
                <a:gd name="T39" fmla="*/ 133 h 154"/>
                <a:gd name="T40" fmla="*/ 207 w 215"/>
                <a:gd name="T41" fmla="*/ 147 h 154"/>
                <a:gd name="T42" fmla="*/ 194 w 215"/>
                <a:gd name="T43" fmla="*/ 154 h 15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15" h="154">
                  <a:moveTo>
                    <a:pt x="194" y="154"/>
                  </a:moveTo>
                  <a:lnTo>
                    <a:pt x="155" y="154"/>
                  </a:lnTo>
                  <a:lnTo>
                    <a:pt x="121" y="151"/>
                  </a:lnTo>
                  <a:lnTo>
                    <a:pt x="91" y="140"/>
                  </a:lnTo>
                  <a:lnTo>
                    <a:pt x="61" y="118"/>
                  </a:lnTo>
                  <a:lnTo>
                    <a:pt x="43" y="86"/>
                  </a:lnTo>
                  <a:lnTo>
                    <a:pt x="26" y="57"/>
                  </a:lnTo>
                  <a:lnTo>
                    <a:pt x="18" y="32"/>
                  </a:lnTo>
                  <a:lnTo>
                    <a:pt x="5" y="11"/>
                  </a:lnTo>
                  <a:lnTo>
                    <a:pt x="0" y="0"/>
                  </a:lnTo>
                  <a:lnTo>
                    <a:pt x="13" y="11"/>
                  </a:lnTo>
                  <a:lnTo>
                    <a:pt x="18" y="11"/>
                  </a:lnTo>
                  <a:lnTo>
                    <a:pt x="26" y="7"/>
                  </a:lnTo>
                  <a:lnTo>
                    <a:pt x="39" y="22"/>
                  </a:lnTo>
                  <a:lnTo>
                    <a:pt x="52" y="36"/>
                  </a:lnTo>
                  <a:lnTo>
                    <a:pt x="142" y="90"/>
                  </a:lnTo>
                  <a:lnTo>
                    <a:pt x="172" y="97"/>
                  </a:lnTo>
                  <a:lnTo>
                    <a:pt x="194" y="104"/>
                  </a:lnTo>
                  <a:lnTo>
                    <a:pt x="207" y="118"/>
                  </a:lnTo>
                  <a:lnTo>
                    <a:pt x="215" y="133"/>
                  </a:lnTo>
                  <a:lnTo>
                    <a:pt x="207" y="147"/>
                  </a:lnTo>
                  <a:lnTo>
                    <a:pt x="194" y="154"/>
                  </a:lnTo>
                  <a:close/>
                </a:path>
              </a:pathLst>
            </a:custGeom>
            <a:solidFill>
              <a:srgbClr val="FF80C0"/>
            </a:solidFill>
            <a:ln w="6350">
              <a:solidFill>
                <a:srgbClr val="FF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46" name="Freeform 98"/>
            <p:cNvSpPr>
              <a:spLocks/>
            </p:cNvSpPr>
            <p:nvPr/>
          </p:nvSpPr>
          <p:spPr bwMode="auto">
            <a:xfrm>
              <a:off x="4317" y="3844"/>
              <a:ext cx="197" cy="68"/>
            </a:xfrm>
            <a:custGeom>
              <a:avLst/>
              <a:gdLst>
                <a:gd name="T0" fmla="*/ 197 w 197"/>
                <a:gd name="T1" fmla="*/ 14 h 68"/>
                <a:gd name="T2" fmla="*/ 189 w 197"/>
                <a:gd name="T3" fmla="*/ 18 h 68"/>
                <a:gd name="T4" fmla="*/ 167 w 197"/>
                <a:gd name="T5" fmla="*/ 36 h 68"/>
                <a:gd name="T6" fmla="*/ 154 w 197"/>
                <a:gd name="T7" fmla="*/ 46 h 68"/>
                <a:gd name="T8" fmla="*/ 137 w 197"/>
                <a:gd name="T9" fmla="*/ 53 h 68"/>
                <a:gd name="T10" fmla="*/ 120 w 197"/>
                <a:gd name="T11" fmla="*/ 61 h 68"/>
                <a:gd name="T12" fmla="*/ 107 w 197"/>
                <a:gd name="T13" fmla="*/ 64 h 68"/>
                <a:gd name="T14" fmla="*/ 77 w 197"/>
                <a:gd name="T15" fmla="*/ 68 h 68"/>
                <a:gd name="T16" fmla="*/ 51 w 197"/>
                <a:gd name="T17" fmla="*/ 64 h 68"/>
                <a:gd name="T18" fmla="*/ 34 w 197"/>
                <a:gd name="T19" fmla="*/ 53 h 68"/>
                <a:gd name="T20" fmla="*/ 13 w 197"/>
                <a:gd name="T21" fmla="*/ 32 h 68"/>
                <a:gd name="T22" fmla="*/ 0 w 197"/>
                <a:gd name="T23" fmla="*/ 0 h 68"/>
                <a:gd name="T24" fmla="*/ 26 w 197"/>
                <a:gd name="T25" fmla="*/ 14 h 68"/>
                <a:gd name="T26" fmla="*/ 56 w 197"/>
                <a:gd name="T27" fmla="*/ 32 h 68"/>
                <a:gd name="T28" fmla="*/ 77 w 197"/>
                <a:gd name="T29" fmla="*/ 36 h 68"/>
                <a:gd name="T30" fmla="*/ 94 w 197"/>
                <a:gd name="T31" fmla="*/ 32 h 68"/>
                <a:gd name="T32" fmla="*/ 124 w 197"/>
                <a:gd name="T33" fmla="*/ 25 h 68"/>
                <a:gd name="T34" fmla="*/ 146 w 197"/>
                <a:gd name="T35" fmla="*/ 25 h 68"/>
                <a:gd name="T36" fmla="*/ 163 w 197"/>
                <a:gd name="T37" fmla="*/ 21 h 68"/>
                <a:gd name="T38" fmla="*/ 184 w 197"/>
                <a:gd name="T39" fmla="*/ 18 h 68"/>
                <a:gd name="T40" fmla="*/ 197 w 197"/>
                <a:gd name="T41" fmla="*/ 14 h 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97" h="68">
                  <a:moveTo>
                    <a:pt x="197" y="14"/>
                  </a:moveTo>
                  <a:lnTo>
                    <a:pt x="189" y="18"/>
                  </a:lnTo>
                  <a:lnTo>
                    <a:pt x="167" y="36"/>
                  </a:lnTo>
                  <a:lnTo>
                    <a:pt x="154" y="46"/>
                  </a:lnTo>
                  <a:lnTo>
                    <a:pt x="137" y="53"/>
                  </a:lnTo>
                  <a:lnTo>
                    <a:pt x="120" y="61"/>
                  </a:lnTo>
                  <a:lnTo>
                    <a:pt x="107" y="64"/>
                  </a:lnTo>
                  <a:lnTo>
                    <a:pt x="77" y="68"/>
                  </a:lnTo>
                  <a:lnTo>
                    <a:pt x="51" y="64"/>
                  </a:lnTo>
                  <a:lnTo>
                    <a:pt x="34" y="53"/>
                  </a:lnTo>
                  <a:lnTo>
                    <a:pt x="13" y="32"/>
                  </a:lnTo>
                  <a:lnTo>
                    <a:pt x="0" y="0"/>
                  </a:lnTo>
                  <a:lnTo>
                    <a:pt x="26" y="14"/>
                  </a:lnTo>
                  <a:lnTo>
                    <a:pt x="56" y="32"/>
                  </a:lnTo>
                  <a:lnTo>
                    <a:pt x="77" y="36"/>
                  </a:lnTo>
                  <a:lnTo>
                    <a:pt x="94" y="32"/>
                  </a:lnTo>
                  <a:lnTo>
                    <a:pt x="124" y="25"/>
                  </a:lnTo>
                  <a:lnTo>
                    <a:pt x="146" y="25"/>
                  </a:lnTo>
                  <a:lnTo>
                    <a:pt x="163" y="21"/>
                  </a:lnTo>
                  <a:lnTo>
                    <a:pt x="184" y="18"/>
                  </a:lnTo>
                  <a:lnTo>
                    <a:pt x="197" y="14"/>
                  </a:lnTo>
                  <a:close/>
                </a:path>
              </a:pathLst>
            </a:custGeom>
            <a:solidFill>
              <a:srgbClr val="FF80C0"/>
            </a:solidFill>
            <a:ln w="6350">
              <a:solidFill>
                <a:srgbClr val="FF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47" name="Freeform 99"/>
            <p:cNvSpPr>
              <a:spLocks/>
            </p:cNvSpPr>
            <p:nvPr/>
          </p:nvSpPr>
          <p:spPr bwMode="auto">
            <a:xfrm>
              <a:off x="4579" y="3708"/>
              <a:ext cx="683" cy="211"/>
            </a:xfrm>
            <a:custGeom>
              <a:avLst/>
              <a:gdLst>
                <a:gd name="T0" fmla="*/ 0 w 683"/>
                <a:gd name="T1" fmla="*/ 200 h 211"/>
                <a:gd name="T2" fmla="*/ 4 w 683"/>
                <a:gd name="T3" fmla="*/ 197 h 211"/>
                <a:gd name="T4" fmla="*/ 17 w 683"/>
                <a:gd name="T5" fmla="*/ 193 h 211"/>
                <a:gd name="T6" fmla="*/ 73 w 683"/>
                <a:gd name="T7" fmla="*/ 172 h 211"/>
                <a:gd name="T8" fmla="*/ 137 w 683"/>
                <a:gd name="T9" fmla="*/ 157 h 211"/>
                <a:gd name="T10" fmla="*/ 193 w 683"/>
                <a:gd name="T11" fmla="*/ 146 h 211"/>
                <a:gd name="T12" fmla="*/ 240 w 683"/>
                <a:gd name="T13" fmla="*/ 136 h 211"/>
                <a:gd name="T14" fmla="*/ 275 w 683"/>
                <a:gd name="T15" fmla="*/ 129 h 211"/>
                <a:gd name="T16" fmla="*/ 300 w 683"/>
                <a:gd name="T17" fmla="*/ 121 h 211"/>
                <a:gd name="T18" fmla="*/ 348 w 683"/>
                <a:gd name="T19" fmla="*/ 111 h 211"/>
                <a:gd name="T20" fmla="*/ 391 w 683"/>
                <a:gd name="T21" fmla="*/ 104 h 211"/>
                <a:gd name="T22" fmla="*/ 438 w 683"/>
                <a:gd name="T23" fmla="*/ 93 h 211"/>
                <a:gd name="T24" fmla="*/ 498 w 683"/>
                <a:gd name="T25" fmla="*/ 75 h 211"/>
                <a:gd name="T26" fmla="*/ 558 w 683"/>
                <a:gd name="T27" fmla="*/ 53 h 211"/>
                <a:gd name="T28" fmla="*/ 588 w 683"/>
                <a:gd name="T29" fmla="*/ 43 h 211"/>
                <a:gd name="T30" fmla="*/ 610 w 683"/>
                <a:gd name="T31" fmla="*/ 32 h 211"/>
                <a:gd name="T32" fmla="*/ 627 w 683"/>
                <a:gd name="T33" fmla="*/ 25 h 211"/>
                <a:gd name="T34" fmla="*/ 635 w 683"/>
                <a:gd name="T35" fmla="*/ 21 h 211"/>
                <a:gd name="T36" fmla="*/ 644 w 683"/>
                <a:gd name="T37" fmla="*/ 18 h 211"/>
                <a:gd name="T38" fmla="*/ 653 w 683"/>
                <a:gd name="T39" fmla="*/ 14 h 211"/>
                <a:gd name="T40" fmla="*/ 683 w 683"/>
                <a:gd name="T41" fmla="*/ 0 h 211"/>
                <a:gd name="T42" fmla="*/ 670 w 683"/>
                <a:gd name="T43" fmla="*/ 10 h 211"/>
                <a:gd name="T44" fmla="*/ 648 w 683"/>
                <a:gd name="T45" fmla="*/ 21 h 211"/>
                <a:gd name="T46" fmla="*/ 618 w 683"/>
                <a:gd name="T47" fmla="*/ 39 h 211"/>
                <a:gd name="T48" fmla="*/ 584 w 683"/>
                <a:gd name="T49" fmla="*/ 57 h 211"/>
                <a:gd name="T50" fmla="*/ 511 w 683"/>
                <a:gd name="T51" fmla="*/ 89 h 211"/>
                <a:gd name="T52" fmla="*/ 477 w 683"/>
                <a:gd name="T53" fmla="*/ 104 h 211"/>
                <a:gd name="T54" fmla="*/ 447 w 683"/>
                <a:gd name="T55" fmla="*/ 111 h 211"/>
                <a:gd name="T56" fmla="*/ 378 w 683"/>
                <a:gd name="T57" fmla="*/ 125 h 211"/>
                <a:gd name="T58" fmla="*/ 326 w 683"/>
                <a:gd name="T59" fmla="*/ 136 h 211"/>
                <a:gd name="T60" fmla="*/ 288 w 683"/>
                <a:gd name="T61" fmla="*/ 143 h 211"/>
                <a:gd name="T62" fmla="*/ 270 w 683"/>
                <a:gd name="T63" fmla="*/ 150 h 211"/>
                <a:gd name="T64" fmla="*/ 223 w 683"/>
                <a:gd name="T65" fmla="*/ 161 h 211"/>
                <a:gd name="T66" fmla="*/ 197 w 683"/>
                <a:gd name="T67" fmla="*/ 164 h 211"/>
                <a:gd name="T68" fmla="*/ 154 w 683"/>
                <a:gd name="T69" fmla="*/ 175 h 211"/>
                <a:gd name="T70" fmla="*/ 60 w 683"/>
                <a:gd name="T71" fmla="*/ 193 h 211"/>
                <a:gd name="T72" fmla="*/ 43 w 683"/>
                <a:gd name="T73" fmla="*/ 200 h 211"/>
                <a:gd name="T74" fmla="*/ 34 w 683"/>
                <a:gd name="T75" fmla="*/ 204 h 211"/>
                <a:gd name="T76" fmla="*/ 26 w 683"/>
                <a:gd name="T77" fmla="*/ 207 h 211"/>
                <a:gd name="T78" fmla="*/ 8 w 683"/>
                <a:gd name="T79" fmla="*/ 211 h 211"/>
                <a:gd name="T80" fmla="*/ 0 w 683"/>
                <a:gd name="T81" fmla="*/ 200 h 21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683" h="211">
                  <a:moveTo>
                    <a:pt x="0" y="200"/>
                  </a:moveTo>
                  <a:lnTo>
                    <a:pt x="4" y="197"/>
                  </a:lnTo>
                  <a:lnTo>
                    <a:pt x="17" y="193"/>
                  </a:lnTo>
                  <a:lnTo>
                    <a:pt x="73" y="172"/>
                  </a:lnTo>
                  <a:lnTo>
                    <a:pt x="137" y="157"/>
                  </a:lnTo>
                  <a:lnTo>
                    <a:pt x="193" y="146"/>
                  </a:lnTo>
                  <a:lnTo>
                    <a:pt x="240" y="136"/>
                  </a:lnTo>
                  <a:lnTo>
                    <a:pt x="275" y="129"/>
                  </a:lnTo>
                  <a:lnTo>
                    <a:pt x="300" y="121"/>
                  </a:lnTo>
                  <a:lnTo>
                    <a:pt x="348" y="111"/>
                  </a:lnTo>
                  <a:lnTo>
                    <a:pt x="391" y="104"/>
                  </a:lnTo>
                  <a:lnTo>
                    <a:pt x="438" y="93"/>
                  </a:lnTo>
                  <a:lnTo>
                    <a:pt x="498" y="75"/>
                  </a:lnTo>
                  <a:lnTo>
                    <a:pt x="558" y="53"/>
                  </a:lnTo>
                  <a:lnTo>
                    <a:pt x="588" y="43"/>
                  </a:lnTo>
                  <a:lnTo>
                    <a:pt x="610" y="32"/>
                  </a:lnTo>
                  <a:lnTo>
                    <a:pt x="627" y="25"/>
                  </a:lnTo>
                  <a:lnTo>
                    <a:pt x="635" y="21"/>
                  </a:lnTo>
                  <a:lnTo>
                    <a:pt x="644" y="18"/>
                  </a:lnTo>
                  <a:lnTo>
                    <a:pt x="653" y="14"/>
                  </a:lnTo>
                  <a:lnTo>
                    <a:pt x="683" y="0"/>
                  </a:lnTo>
                  <a:lnTo>
                    <a:pt x="670" y="10"/>
                  </a:lnTo>
                  <a:lnTo>
                    <a:pt x="648" y="21"/>
                  </a:lnTo>
                  <a:lnTo>
                    <a:pt x="618" y="39"/>
                  </a:lnTo>
                  <a:lnTo>
                    <a:pt x="584" y="57"/>
                  </a:lnTo>
                  <a:lnTo>
                    <a:pt x="511" y="89"/>
                  </a:lnTo>
                  <a:lnTo>
                    <a:pt x="477" y="104"/>
                  </a:lnTo>
                  <a:lnTo>
                    <a:pt x="447" y="111"/>
                  </a:lnTo>
                  <a:lnTo>
                    <a:pt x="378" y="125"/>
                  </a:lnTo>
                  <a:lnTo>
                    <a:pt x="326" y="136"/>
                  </a:lnTo>
                  <a:lnTo>
                    <a:pt x="288" y="143"/>
                  </a:lnTo>
                  <a:lnTo>
                    <a:pt x="270" y="150"/>
                  </a:lnTo>
                  <a:lnTo>
                    <a:pt x="223" y="161"/>
                  </a:lnTo>
                  <a:lnTo>
                    <a:pt x="197" y="164"/>
                  </a:lnTo>
                  <a:lnTo>
                    <a:pt x="154" y="175"/>
                  </a:lnTo>
                  <a:lnTo>
                    <a:pt x="60" y="193"/>
                  </a:lnTo>
                  <a:lnTo>
                    <a:pt x="43" y="200"/>
                  </a:lnTo>
                  <a:lnTo>
                    <a:pt x="34" y="204"/>
                  </a:lnTo>
                  <a:lnTo>
                    <a:pt x="26" y="207"/>
                  </a:lnTo>
                  <a:lnTo>
                    <a:pt x="8" y="211"/>
                  </a:lnTo>
                  <a:lnTo>
                    <a:pt x="0" y="200"/>
                  </a:lnTo>
                  <a:close/>
                </a:path>
              </a:pathLst>
            </a:custGeom>
            <a:solidFill>
              <a:srgbClr val="40A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48" name="Freeform 100"/>
            <p:cNvSpPr>
              <a:spLocks/>
            </p:cNvSpPr>
            <p:nvPr/>
          </p:nvSpPr>
          <p:spPr bwMode="auto">
            <a:xfrm>
              <a:off x="4295" y="3851"/>
              <a:ext cx="292" cy="168"/>
            </a:xfrm>
            <a:custGeom>
              <a:avLst/>
              <a:gdLst>
                <a:gd name="T0" fmla="*/ 99 w 292"/>
                <a:gd name="T1" fmla="*/ 150 h 168"/>
                <a:gd name="T2" fmla="*/ 176 w 292"/>
                <a:gd name="T3" fmla="*/ 168 h 168"/>
                <a:gd name="T4" fmla="*/ 189 w 292"/>
                <a:gd name="T5" fmla="*/ 165 h 168"/>
                <a:gd name="T6" fmla="*/ 202 w 292"/>
                <a:gd name="T7" fmla="*/ 157 h 168"/>
                <a:gd name="T8" fmla="*/ 275 w 292"/>
                <a:gd name="T9" fmla="*/ 107 h 168"/>
                <a:gd name="T10" fmla="*/ 292 w 292"/>
                <a:gd name="T11" fmla="*/ 86 h 168"/>
                <a:gd name="T12" fmla="*/ 292 w 292"/>
                <a:gd name="T13" fmla="*/ 61 h 168"/>
                <a:gd name="T14" fmla="*/ 288 w 292"/>
                <a:gd name="T15" fmla="*/ 50 h 168"/>
                <a:gd name="T16" fmla="*/ 271 w 292"/>
                <a:gd name="T17" fmla="*/ 39 h 168"/>
                <a:gd name="T18" fmla="*/ 237 w 292"/>
                <a:gd name="T19" fmla="*/ 21 h 168"/>
                <a:gd name="T20" fmla="*/ 232 w 292"/>
                <a:gd name="T21" fmla="*/ 11 h 168"/>
                <a:gd name="T22" fmla="*/ 232 w 292"/>
                <a:gd name="T23" fmla="*/ 3 h 168"/>
                <a:gd name="T24" fmla="*/ 228 w 292"/>
                <a:gd name="T25" fmla="*/ 0 h 168"/>
                <a:gd name="T26" fmla="*/ 211 w 292"/>
                <a:gd name="T27" fmla="*/ 0 h 168"/>
                <a:gd name="T28" fmla="*/ 198 w 292"/>
                <a:gd name="T29" fmla="*/ 11 h 168"/>
                <a:gd name="T30" fmla="*/ 172 w 292"/>
                <a:gd name="T31" fmla="*/ 32 h 168"/>
                <a:gd name="T32" fmla="*/ 151 w 292"/>
                <a:gd name="T33" fmla="*/ 43 h 168"/>
                <a:gd name="T34" fmla="*/ 129 w 292"/>
                <a:gd name="T35" fmla="*/ 50 h 168"/>
                <a:gd name="T36" fmla="*/ 86 w 292"/>
                <a:gd name="T37" fmla="*/ 57 h 168"/>
                <a:gd name="T38" fmla="*/ 43 w 292"/>
                <a:gd name="T39" fmla="*/ 68 h 168"/>
                <a:gd name="T40" fmla="*/ 22 w 292"/>
                <a:gd name="T41" fmla="*/ 79 h 168"/>
                <a:gd name="T42" fmla="*/ 0 w 292"/>
                <a:gd name="T43" fmla="*/ 97 h 168"/>
                <a:gd name="T44" fmla="*/ 0 w 292"/>
                <a:gd name="T45" fmla="*/ 100 h 168"/>
                <a:gd name="T46" fmla="*/ 5 w 292"/>
                <a:gd name="T47" fmla="*/ 100 h 168"/>
                <a:gd name="T48" fmla="*/ 30 w 292"/>
                <a:gd name="T49" fmla="*/ 97 h 168"/>
                <a:gd name="T50" fmla="*/ 56 w 292"/>
                <a:gd name="T51" fmla="*/ 89 h 168"/>
                <a:gd name="T52" fmla="*/ 60 w 292"/>
                <a:gd name="T53" fmla="*/ 89 h 168"/>
                <a:gd name="T54" fmla="*/ 56 w 292"/>
                <a:gd name="T55" fmla="*/ 93 h 168"/>
                <a:gd name="T56" fmla="*/ 48 w 292"/>
                <a:gd name="T57" fmla="*/ 97 h 168"/>
                <a:gd name="T58" fmla="*/ 30 w 292"/>
                <a:gd name="T59" fmla="*/ 104 h 168"/>
                <a:gd name="T60" fmla="*/ 17 w 292"/>
                <a:gd name="T61" fmla="*/ 111 h 168"/>
                <a:gd name="T62" fmla="*/ 13 w 292"/>
                <a:gd name="T63" fmla="*/ 114 h 168"/>
                <a:gd name="T64" fmla="*/ 26 w 292"/>
                <a:gd name="T65" fmla="*/ 132 h 168"/>
                <a:gd name="T66" fmla="*/ 60 w 292"/>
                <a:gd name="T67" fmla="*/ 143 h 168"/>
                <a:gd name="T68" fmla="*/ 99 w 292"/>
                <a:gd name="T69" fmla="*/ 150 h 16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92" h="168">
                  <a:moveTo>
                    <a:pt x="99" y="150"/>
                  </a:moveTo>
                  <a:lnTo>
                    <a:pt x="176" y="168"/>
                  </a:lnTo>
                  <a:lnTo>
                    <a:pt x="189" y="165"/>
                  </a:lnTo>
                  <a:lnTo>
                    <a:pt x="202" y="157"/>
                  </a:lnTo>
                  <a:lnTo>
                    <a:pt x="275" y="107"/>
                  </a:lnTo>
                  <a:lnTo>
                    <a:pt x="292" y="86"/>
                  </a:lnTo>
                  <a:lnTo>
                    <a:pt x="292" y="61"/>
                  </a:lnTo>
                  <a:lnTo>
                    <a:pt x="288" y="50"/>
                  </a:lnTo>
                  <a:lnTo>
                    <a:pt x="271" y="39"/>
                  </a:lnTo>
                  <a:lnTo>
                    <a:pt x="237" y="21"/>
                  </a:lnTo>
                  <a:lnTo>
                    <a:pt x="232" y="11"/>
                  </a:lnTo>
                  <a:lnTo>
                    <a:pt x="232" y="3"/>
                  </a:lnTo>
                  <a:lnTo>
                    <a:pt x="228" y="0"/>
                  </a:lnTo>
                  <a:lnTo>
                    <a:pt x="211" y="0"/>
                  </a:lnTo>
                  <a:lnTo>
                    <a:pt x="198" y="11"/>
                  </a:lnTo>
                  <a:lnTo>
                    <a:pt x="172" y="32"/>
                  </a:lnTo>
                  <a:lnTo>
                    <a:pt x="151" y="43"/>
                  </a:lnTo>
                  <a:lnTo>
                    <a:pt x="129" y="50"/>
                  </a:lnTo>
                  <a:lnTo>
                    <a:pt x="86" y="57"/>
                  </a:lnTo>
                  <a:lnTo>
                    <a:pt x="43" y="68"/>
                  </a:lnTo>
                  <a:lnTo>
                    <a:pt x="22" y="79"/>
                  </a:lnTo>
                  <a:lnTo>
                    <a:pt x="0" y="97"/>
                  </a:lnTo>
                  <a:lnTo>
                    <a:pt x="0" y="100"/>
                  </a:lnTo>
                  <a:lnTo>
                    <a:pt x="5" y="100"/>
                  </a:lnTo>
                  <a:lnTo>
                    <a:pt x="30" y="97"/>
                  </a:lnTo>
                  <a:lnTo>
                    <a:pt x="56" y="89"/>
                  </a:lnTo>
                  <a:lnTo>
                    <a:pt x="60" y="89"/>
                  </a:lnTo>
                  <a:lnTo>
                    <a:pt x="56" y="93"/>
                  </a:lnTo>
                  <a:lnTo>
                    <a:pt x="48" y="97"/>
                  </a:lnTo>
                  <a:lnTo>
                    <a:pt x="30" y="104"/>
                  </a:lnTo>
                  <a:lnTo>
                    <a:pt x="17" y="111"/>
                  </a:lnTo>
                  <a:lnTo>
                    <a:pt x="13" y="114"/>
                  </a:lnTo>
                  <a:lnTo>
                    <a:pt x="26" y="132"/>
                  </a:lnTo>
                  <a:lnTo>
                    <a:pt x="60" y="143"/>
                  </a:lnTo>
                  <a:lnTo>
                    <a:pt x="99" y="150"/>
                  </a:lnTo>
                  <a:close/>
                </a:path>
              </a:pathLst>
            </a:custGeom>
            <a:solidFill>
              <a:srgbClr val="FF80C0"/>
            </a:solidFill>
            <a:ln w="6350">
              <a:solidFill>
                <a:srgbClr val="FF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49" name="Freeform 101"/>
            <p:cNvSpPr>
              <a:spLocks/>
            </p:cNvSpPr>
            <p:nvPr/>
          </p:nvSpPr>
          <p:spPr bwMode="auto">
            <a:xfrm>
              <a:off x="4373" y="3890"/>
              <a:ext cx="219" cy="147"/>
            </a:xfrm>
            <a:custGeom>
              <a:avLst/>
              <a:gdLst>
                <a:gd name="T0" fmla="*/ 219 w 219"/>
                <a:gd name="T1" fmla="*/ 25 h 147"/>
                <a:gd name="T2" fmla="*/ 214 w 219"/>
                <a:gd name="T3" fmla="*/ 54 h 147"/>
                <a:gd name="T4" fmla="*/ 201 w 219"/>
                <a:gd name="T5" fmla="*/ 83 h 147"/>
                <a:gd name="T6" fmla="*/ 180 w 219"/>
                <a:gd name="T7" fmla="*/ 104 h 147"/>
                <a:gd name="T8" fmla="*/ 150 w 219"/>
                <a:gd name="T9" fmla="*/ 122 h 147"/>
                <a:gd name="T10" fmla="*/ 107 w 219"/>
                <a:gd name="T11" fmla="*/ 133 h 147"/>
                <a:gd name="T12" fmla="*/ 73 w 219"/>
                <a:gd name="T13" fmla="*/ 136 h 147"/>
                <a:gd name="T14" fmla="*/ 38 w 219"/>
                <a:gd name="T15" fmla="*/ 140 h 147"/>
                <a:gd name="T16" fmla="*/ 13 w 219"/>
                <a:gd name="T17" fmla="*/ 147 h 147"/>
                <a:gd name="T18" fmla="*/ 0 w 219"/>
                <a:gd name="T19" fmla="*/ 147 h 147"/>
                <a:gd name="T20" fmla="*/ 13 w 219"/>
                <a:gd name="T21" fmla="*/ 140 h 147"/>
                <a:gd name="T22" fmla="*/ 17 w 219"/>
                <a:gd name="T23" fmla="*/ 136 h 147"/>
                <a:gd name="T24" fmla="*/ 13 w 219"/>
                <a:gd name="T25" fmla="*/ 129 h 147"/>
                <a:gd name="T26" fmla="*/ 21 w 219"/>
                <a:gd name="T27" fmla="*/ 126 h 147"/>
                <a:gd name="T28" fmla="*/ 34 w 219"/>
                <a:gd name="T29" fmla="*/ 118 h 147"/>
                <a:gd name="T30" fmla="*/ 55 w 219"/>
                <a:gd name="T31" fmla="*/ 111 h 147"/>
                <a:gd name="T32" fmla="*/ 133 w 219"/>
                <a:gd name="T33" fmla="*/ 50 h 147"/>
                <a:gd name="T34" fmla="*/ 150 w 219"/>
                <a:gd name="T35" fmla="*/ 29 h 147"/>
                <a:gd name="T36" fmla="*/ 163 w 219"/>
                <a:gd name="T37" fmla="*/ 11 h 147"/>
                <a:gd name="T38" fmla="*/ 184 w 219"/>
                <a:gd name="T39" fmla="*/ 0 h 147"/>
                <a:gd name="T40" fmla="*/ 201 w 219"/>
                <a:gd name="T41" fmla="*/ 4 h 147"/>
                <a:gd name="T42" fmla="*/ 214 w 219"/>
                <a:gd name="T43" fmla="*/ 11 h 147"/>
                <a:gd name="T44" fmla="*/ 219 w 219"/>
                <a:gd name="T45" fmla="*/ 25 h 14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19" h="147">
                  <a:moveTo>
                    <a:pt x="219" y="25"/>
                  </a:moveTo>
                  <a:lnTo>
                    <a:pt x="214" y="54"/>
                  </a:lnTo>
                  <a:lnTo>
                    <a:pt x="201" y="83"/>
                  </a:lnTo>
                  <a:lnTo>
                    <a:pt x="180" y="104"/>
                  </a:lnTo>
                  <a:lnTo>
                    <a:pt x="150" y="122"/>
                  </a:lnTo>
                  <a:lnTo>
                    <a:pt x="107" y="133"/>
                  </a:lnTo>
                  <a:lnTo>
                    <a:pt x="73" y="136"/>
                  </a:lnTo>
                  <a:lnTo>
                    <a:pt x="38" y="140"/>
                  </a:lnTo>
                  <a:lnTo>
                    <a:pt x="13" y="147"/>
                  </a:lnTo>
                  <a:lnTo>
                    <a:pt x="0" y="147"/>
                  </a:lnTo>
                  <a:lnTo>
                    <a:pt x="13" y="140"/>
                  </a:lnTo>
                  <a:lnTo>
                    <a:pt x="17" y="136"/>
                  </a:lnTo>
                  <a:lnTo>
                    <a:pt x="13" y="129"/>
                  </a:lnTo>
                  <a:lnTo>
                    <a:pt x="21" y="126"/>
                  </a:lnTo>
                  <a:lnTo>
                    <a:pt x="34" y="118"/>
                  </a:lnTo>
                  <a:lnTo>
                    <a:pt x="55" y="111"/>
                  </a:lnTo>
                  <a:lnTo>
                    <a:pt x="133" y="50"/>
                  </a:lnTo>
                  <a:lnTo>
                    <a:pt x="150" y="29"/>
                  </a:lnTo>
                  <a:lnTo>
                    <a:pt x="163" y="11"/>
                  </a:lnTo>
                  <a:lnTo>
                    <a:pt x="184" y="0"/>
                  </a:lnTo>
                  <a:lnTo>
                    <a:pt x="201" y="4"/>
                  </a:lnTo>
                  <a:lnTo>
                    <a:pt x="214" y="11"/>
                  </a:lnTo>
                  <a:lnTo>
                    <a:pt x="219" y="25"/>
                  </a:lnTo>
                  <a:close/>
                </a:path>
              </a:pathLst>
            </a:custGeom>
            <a:solidFill>
              <a:srgbClr val="FF80C0"/>
            </a:solidFill>
            <a:ln w="6350">
              <a:solidFill>
                <a:srgbClr val="FF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50" name="Freeform 102"/>
            <p:cNvSpPr>
              <a:spLocks/>
            </p:cNvSpPr>
            <p:nvPr/>
          </p:nvSpPr>
          <p:spPr bwMode="auto">
            <a:xfrm>
              <a:off x="430" y="3847"/>
              <a:ext cx="197" cy="61"/>
            </a:xfrm>
            <a:custGeom>
              <a:avLst/>
              <a:gdLst>
                <a:gd name="T0" fmla="*/ 197 w 197"/>
                <a:gd name="T1" fmla="*/ 4 h 61"/>
                <a:gd name="T2" fmla="*/ 189 w 197"/>
                <a:gd name="T3" fmla="*/ 11 h 61"/>
                <a:gd name="T4" fmla="*/ 171 w 197"/>
                <a:gd name="T5" fmla="*/ 25 h 61"/>
                <a:gd name="T6" fmla="*/ 158 w 197"/>
                <a:gd name="T7" fmla="*/ 40 h 61"/>
                <a:gd name="T8" fmla="*/ 146 w 197"/>
                <a:gd name="T9" fmla="*/ 47 h 61"/>
                <a:gd name="T10" fmla="*/ 124 w 197"/>
                <a:gd name="T11" fmla="*/ 54 h 61"/>
                <a:gd name="T12" fmla="*/ 111 w 197"/>
                <a:gd name="T13" fmla="*/ 58 h 61"/>
                <a:gd name="T14" fmla="*/ 85 w 197"/>
                <a:gd name="T15" fmla="*/ 61 h 61"/>
                <a:gd name="T16" fmla="*/ 60 w 197"/>
                <a:gd name="T17" fmla="*/ 61 h 61"/>
                <a:gd name="T18" fmla="*/ 38 w 197"/>
                <a:gd name="T19" fmla="*/ 54 h 61"/>
                <a:gd name="T20" fmla="*/ 17 w 197"/>
                <a:gd name="T21" fmla="*/ 33 h 61"/>
                <a:gd name="T22" fmla="*/ 0 w 197"/>
                <a:gd name="T23" fmla="*/ 0 h 61"/>
                <a:gd name="T24" fmla="*/ 25 w 197"/>
                <a:gd name="T25" fmla="*/ 11 h 61"/>
                <a:gd name="T26" fmla="*/ 60 w 197"/>
                <a:gd name="T27" fmla="*/ 29 h 61"/>
                <a:gd name="T28" fmla="*/ 81 w 197"/>
                <a:gd name="T29" fmla="*/ 33 h 61"/>
                <a:gd name="T30" fmla="*/ 98 w 197"/>
                <a:gd name="T31" fmla="*/ 29 h 61"/>
                <a:gd name="T32" fmla="*/ 128 w 197"/>
                <a:gd name="T33" fmla="*/ 18 h 61"/>
                <a:gd name="T34" fmla="*/ 150 w 197"/>
                <a:gd name="T35" fmla="*/ 15 h 61"/>
                <a:gd name="T36" fmla="*/ 163 w 197"/>
                <a:gd name="T37" fmla="*/ 11 h 61"/>
                <a:gd name="T38" fmla="*/ 184 w 197"/>
                <a:gd name="T39" fmla="*/ 4 h 61"/>
                <a:gd name="T40" fmla="*/ 197 w 197"/>
                <a:gd name="T41" fmla="*/ 4 h 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97" h="61">
                  <a:moveTo>
                    <a:pt x="197" y="4"/>
                  </a:moveTo>
                  <a:lnTo>
                    <a:pt x="189" y="11"/>
                  </a:lnTo>
                  <a:lnTo>
                    <a:pt x="171" y="25"/>
                  </a:lnTo>
                  <a:lnTo>
                    <a:pt x="158" y="40"/>
                  </a:lnTo>
                  <a:lnTo>
                    <a:pt x="146" y="47"/>
                  </a:lnTo>
                  <a:lnTo>
                    <a:pt x="124" y="54"/>
                  </a:lnTo>
                  <a:lnTo>
                    <a:pt x="111" y="58"/>
                  </a:lnTo>
                  <a:lnTo>
                    <a:pt x="85" y="61"/>
                  </a:lnTo>
                  <a:lnTo>
                    <a:pt x="60" y="61"/>
                  </a:lnTo>
                  <a:lnTo>
                    <a:pt x="38" y="54"/>
                  </a:lnTo>
                  <a:lnTo>
                    <a:pt x="17" y="33"/>
                  </a:lnTo>
                  <a:lnTo>
                    <a:pt x="0" y="0"/>
                  </a:lnTo>
                  <a:lnTo>
                    <a:pt x="25" y="11"/>
                  </a:lnTo>
                  <a:lnTo>
                    <a:pt x="60" y="29"/>
                  </a:lnTo>
                  <a:lnTo>
                    <a:pt x="81" y="33"/>
                  </a:lnTo>
                  <a:lnTo>
                    <a:pt x="98" y="29"/>
                  </a:lnTo>
                  <a:lnTo>
                    <a:pt x="128" y="18"/>
                  </a:lnTo>
                  <a:lnTo>
                    <a:pt x="150" y="15"/>
                  </a:lnTo>
                  <a:lnTo>
                    <a:pt x="163" y="11"/>
                  </a:lnTo>
                  <a:lnTo>
                    <a:pt x="184" y="4"/>
                  </a:lnTo>
                  <a:lnTo>
                    <a:pt x="197" y="4"/>
                  </a:lnTo>
                  <a:close/>
                </a:path>
              </a:pathLst>
            </a:custGeom>
            <a:solidFill>
              <a:srgbClr val="FF80C0"/>
            </a:solidFill>
            <a:ln w="6350">
              <a:solidFill>
                <a:srgbClr val="FF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51" name="Freeform 103"/>
            <p:cNvSpPr>
              <a:spLocks/>
            </p:cNvSpPr>
            <p:nvPr/>
          </p:nvSpPr>
          <p:spPr bwMode="auto">
            <a:xfrm>
              <a:off x="696" y="3661"/>
              <a:ext cx="666" cy="247"/>
            </a:xfrm>
            <a:custGeom>
              <a:avLst/>
              <a:gdLst>
                <a:gd name="T0" fmla="*/ 0 w 666"/>
                <a:gd name="T1" fmla="*/ 236 h 247"/>
                <a:gd name="T2" fmla="*/ 4 w 666"/>
                <a:gd name="T3" fmla="*/ 233 h 247"/>
                <a:gd name="T4" fmla="*/ 17 w 666"/>
                <a:gd name="T5" fmla="*/ 226 h 247"/>
                <a:gd name="T6" fmla="*/ 73 w 666"/>
                <a:gd name="T7" fmla="*/ 204 h 247"/>
                <a:gd name="T8" fmla="*/ 133 w 666"/>
                <a:gd name="T9" fmla="*/ 186 h 247"/>
                <a:gd name="T10" fmla="*/ 189 w 666"/>
                <a:gd name="T11" fmla="*/ 172 h 247"/>
                <a:gd name="T12" fmla="*/ 236 w 666"/>
                <a:gd name="T13" fmla="*/ 158 h 247"/>
                <a:gd name="T14" fmla="*/ 266 w 666"/>
                <a:gd name="T15" fmla="*/ 147 h 247"/>
                <a:gd name="T16" fmla="*/ 296 w 666"/>
                <a:gd name="T17" fmla="*/ 140 h 247"/>
                <a:gd name="T18" fmla="*/ 339 w 666"/>
                <a:gd name="T19" fmla="*/ 129 h 247"/>
                <a:gd name="T20" fmla="*/ 382 w 666"/>
                <a:gd name="T21" fmla="*/ 118 h 247"/>
                <a:gd name="T22" fmla="*/ 429 w 666"/>
                <a:gd name="T23" fmla="*/ 104 h 247"/>
                <a:gd name="T24" fmla="*/ 490 w 666"/>
                <a:gd name="T25" fmla="*/ 83 h 247"/>
                <a:gd name="T26" fmla="*/ 550 w 666"/>
                <a:gd name="T27" fmla="*/ 57 h 247"/>
                <a:gd name="T28" fmla="*/ 593 w 666"/>
                <a:gd name="T29" fmla="*/ 32 h 247"/>
                <a:gd name="T30" fmla="*/ 610 w 666"/>
                <a:gd name="T31" fmla="*/ 25 h 247"/>
                <a:gd name="T32" fmla="*/ 623 w 666"/>
                <a:gd name="T33" fmla="*/ 22 h 247"/>
                <a:gd name="T34" fmla="*/ 636 w 666"/>
                <a:gd name="T35" fmla="*/ 14 h 247"/>
                <a:gd name="T36" fmla="*/ 666 w 666"/>
                <a:gd name="T37" fmla="*/ 0 h 247"/>
                <a:gd name="T38" fmla="*/ 653 w 666"/>
                <a:gd name="T39" fmla="*/ 7 h 247"/>
                <a:gd name="T40" fmla="*/ 631 w 666"/>
                <a:gd name="T41" fmla="*/ 22 h 247"/>
                <a:gd name="T42" fmla="*/ 605 w 666"/>
                <a:gd name="T43" fmla="*/ 40 h 247"/>
                <a:gd name="T44" fmla="*/ 571 w 666"/>
                <a:gd name="T45" fmla="*/ 61 h 247"/>
                <a:gd name="T46" fmla="*/ 502 w 666"/>
                <a:gd name="T47" fmla="*/ 97 h 247"/>
                <a:gd name="T48" fmla="*/ 468 w 666"/>
                <a:gd name="T49" fmla="*/ 111 h 247"/>
                <a:gd name="T50" fmla="*/ 442 w 666"/>
                <a:gd name="T51" fmla="*/ 122 h 247"/>
                <a:gd name="T52" fmla="*/ 374 w 666"/>
                <a:gd name="T53" fmla="*/ 140 h 247"/>
                <a:gd name="T54" fmla="*/ 322 w 666"/>
                <a:gd name="T55" fmla="*/ 154 h 247"/>
                <a:gd name="T56" fmla="*/ 288 w 666"/>
                <a:gd name="T57" fmla="*/ 165 h 247"/>
                <a:gd name="T58" fmla="*/ 266 w 666"/>
                <a:gd name="T59" fmla="*/ 168 h 247"/>
                <a:gd name="T60" fmla="*/ 223 w 666"/>
                <a:gd name="T61" fmla="*/ 183 h 247"/>
                <a:gd name="T62" fmla="*/ 193 w 666"/>
                <a:gd name="T63" fmla="*/ 190 h 247"/>
                <a:gd name="T64" fmla="*/ 150 w 666"/>
                <a:gd name="T65" fmla="*/ 204 h 247"/>
                <a:gd name="T66" fmla="*/ 64 w 666"/>
                <a:gd name="T67" fmla="*/ 229 h 247"/>
                <a:gd name="T68" fmla="*/ 47 w 666"/>
                <a:gd name="T69" fmla="*/ 233 h 247"/>
                <a:gd name="T70" fmla="*/ 38 w 666"/>
                <a:gd name="T71" fmla="*/ 240 h 247"/>
                <a:gd name="T72" fmla="*/ 30 w 666"/>
                <a:gd name="T73" fmla="*/ 244 h 247"/>
                <a:gd name="T74" fmla="*/ 13 w 666"/>
                <a:gd name="T75" fmla="*/ 247 h 247"/>
                <a:gd name="T76" fmla="*/ 0 w 666"/>
                <a:gd name="T77" fmla="*/ 236 h 24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666" h="247">
                  <a:moveTo>
                    <a:pt x="0" y="236"/>
                  </a:moveTo>
                  <a:lnTo>
                    <a:pt x="4" y="233"/>
                  </a:lnTo>
                  <a:lnTo>
                    <a:pt x="17" y="226"/>
                  </a:lnTo>
                  <a:lnTo>
                    <a:pt x="73" y="204"/>
                  </a:lnTo>
                  <a:lnTo>
                    <a:pt x="133" y="186"/>
                  </a:lnTo>
                  <a:lnTo>
                    <a:pt x="189" y="172"/>
                  </a:lnTo>
                  <a:lnTo>
                    <a:pt x="236" y="158"/>
                  </a:lnTo>
                  <a:lnTo>
                    <a:pt x="266" y="147"/>
                  </a:lnTo>
                  <a:lnTo>
                    <a:pt x="296" y="140"/>
                  </a:lnTo>
                  <a:lnTo>
                    <a:pt x="339" y="129"/>
                  </a:lnTo>
                  <a:lnTo>
                    <a:pt x="382" y="118"/>
                  </a:lnTo>
                  <a:lnTo>
                    <a:pt x="429" y="104"/>
                  </a:lnTo>
                  <a:lnTo>
                    <a:pt x="490" y="83"/>
                  </a:lnTo>
                  <a:lnTo>
                    <a:pt x="550" y="57"/>
                  </a:lnTo>
                  <a:lnTo>
                    <a:pt x="593" y="32"/>
                  </a:lnTo>
                  <a:lnTo>
                    <a:pt x="610" y="25"/>
                  </a:lnTo>
                  <a:lnTo>
                    <a:pt x="623" y="22"/>
                  </a:lnTo>
                  <a:lnTo>
                    <a:pt x="636" y="14"/>
                  </a:lnTo>
                  <a:lnTo>
                    <a:pt x="666" y="0"/>
                  </a:lnTo>
                  <a:lnTo>
                    <a:pt x="653" y="7"/>
                  </a:lnTo>
                  <a:lnTo>
                    <a:pt x="631" y="22"/>
                  </a:lnTo>
                  <a:lnTo>
                    <a:pt x="605" y="40"/>
                  </a:lnTo>
                  <a:lnTo>
                    <a:pt x="571" y="61"/>
                  </a:lnTo>
                  <a:lnTo>
                    <a:pt x="502" y="97"/>
                  </a:lnTo>
                  <a:lnTo>
                    <a:pt x="468" y="111"/>
                  </a:lnTo>
                  <a:lnTo>
                    <a:pt x="442" y="122"/>
                  </a:lnTo>
                  <a:lnTo>
                    <a:pt x="374" y="140"/>
                  </a:lnTo>
                  <a:lnTo>
                    <a:pt x="322" y="154"/>
                  </a:lnTo>
                  <a:lnTo>
                    <a:pt x="288" y="165"/>
                  </a:lnTo>
                  <a:lnTo>
                    <a:pt x="266" y="168"/>
                  </a:lnTo>
                  <a:lnTo>
                    <a:pt x="223" y="183"/>
                  </a:lnTo>
                  <a:lnTo>
                    <a:pt x="193" y="190"/>
                  </a:lnTo>
                  <a:lnTo>
                    <a:pt x="150" y="204"/>
                  </a:lnTo>
                  <a:lnTo>
                    <a:pt x="64" y="229"/>
                  </a:lnTo>
                  <a:lnTo>
                    <a:pt x="47" y="233"/>
                  </a:lnTo>
                  <a:lnTo>
                    <a:pt x="38" y="240"/>
                  </a:lnTo>
                  <a:lnTo>
                    <a:pt x="30" y="244"/>
                  </a:lnTo>
                  <a:lnTo>
                    <a:pt x="13" y="247"/>
                  </a:lnTo>
                  <a:lnTo>
                    <a:pt x="0" y="236"/>
                  </a:lnTo>
                  <a:close/>
                </a:path>
              </a:pathLst>
            </a:custGeom>
            <a:solidFill>
              <a:srgbClr val="40A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52" name="Freeform 104"/>
            <p:cNvSpPr>
              <a:spLocks/>
            </p:cNvSpPr>
            <p:nvPr/>
          </p:nvSpPr>
          <p:spPr bwMode="auto">
            <a:xfrm>
              <a:off x="417" y="3844"/>
              <a:ext cx="292" cy="168"/>
            </a:xfrm>
            <a:custGeom>
              <a:avLst/>
              <a:gdLst>
                <a:gd name="T0" fmla="*/ 103 w 292"/>
                <a:gd name="T1" fmla="*/ 157 h 168"/>
                <a:gd name="T2" fmla="*/ 180 w 292"/>
                <a:gd name="T3" fmla="*/ 168 h 168"/>
                <a:gd name="T4" fmla="*/ 197 w 292"/>
                <a:gd name="T5" fmla="*/ 164 h 168"/>
                <a:gd name="T6" fmla="*/ 210 w 292"/>
                <a:gd name="T7" fmla="*/ 157 h 168"/>
                <a:gd name="T8" fmla="*/ 275 w 292"/>
                <a:gd name="T9" fmla="*/ 104 h 168"/>
                <a:gd name="T10" fmla="*/ 292 w 292"/>
                <a:gd name="T11" fmla="*/ 79 h 168"/>
                <a:gd name="T12" fmla="*/ 292 w 292"/>
                <a:gd name="T13" fmla="*/ 57 h 168"/>
                <a:gd name="T14" fmla="*/ 283 w 292"/>
                <a:gd name="T15" fmla="*/ 46 h 168"/>
                <a:gd name="T16" fmla="*/ 266 w 292"/>
                <a:gd name="T17" fmla="*/ 36 h 168"/>
                <a:gd name="T18" fmla="*/ 232 w 292"/>
                <a:gd name="T19" fmla="*/ 21 h 168"/>
                <a:gd name="T20" fmla="*/ 227 w 292"/>
                <a:gd name="T21" fmla="*/ 10 h 168"/>
                <a:gd name="T22" fmla="*/ 223 w 292"/>
                <a:gd name="T23" fmla="*/ 3 h 168"/>
                <a:gd name="T24" fmla="*/ 219 w 292"/>
                <a:gd name="T25" fmla="*/ 0 h 168"/>
                <a:gd name="T26" fmla="*/ 202 w 292"/>
                <a:gd name="T27" fmla="*/ 0 h 168"/>
                <a:gd name="T28" fmla="*/ 189 w 292"/>
                <a:gd name="T29" fmla="*/ 10 h 168"/>
                <a:gd name="T30" fmla="*/ 167 w 292"/>
                <a:gd name="T31" fmla="*/ 32 h 168"/>
                <a:gd name="T32" fmla="*/ 146 w 292"/>
                <a:gd name="T33" fmla="*/ 46 h 168"/>
                <a:gd name="T34" fmla="*/ 124 w 292"/>
                <a:gd name="T35" fmla="*/ 57 h 168"/>
                <a:gd name="T36" fmla="*/ 81 w 292"/>
                <a:gd name="T37" fmla="*/ 64 h 168"/>
                <a:gd name="T38" fmla="*/ 38 w 292"/>
                <a:gd name="T39" fmla="*/ 79 h 168"/>
                <a:gd name="T40" fmla="*/ 21 w 292"/>
                <a:gd name="T41" fmla="*/ 89 h 168"/>
                <a:gd name="T42" fmla="*/ 4 w 292"/>
                <a:gd name="T43" fmla="*/ 107 h 168"/>
                <a:gd name="T44" fmla="*/ 0 w 292"/>
                <a:gd name="T45" fmla="*/ 111 h 168"/>
                <a:gd name="T46" fmla="*/ 8 w 292"/>
                <a:gd name="T47" fmla="*/ 114 h 168"/>
                <a:gd name="T48" fmla="*/ 30 w 292"/>
                <a:gd name="T49" fmla="*/ 107 h 168"/>
                <a:gd name="T50" fmla="*/ 55 w 292"/>
                <a:gd name="T51" fmla="*/ 96 h 168"/>
                <a:gd name="T52" fmla="*/ 60 w 292"/>
                <a:gd name="T53" fmla="*/ 96 h 168"/>
                <a:gd name="T54" fmla="*/ 55 w 292"/>
                <a:gd name="T55" fmla="*/ 100 h 168"/>
                <a:gd name="T56" fmla="*/ 47 w 292"/>
                <a:gd name="T57" fmla="*/ 107 h 168"/>
                <a:gd name="T58" fmla="*/ 30 w 292"/>
                <a:gd name="T59" fmla="*/ 114 h 168"/>
                <a:gd name="T60" fmla="*/ 17 w 292"/>
                <a:gd name="T61" fmla="*/ 121 h 168"/>
                <a:gd name="T62" fmla="*/ 13 w 292"/>
                <a:gd name="T63" fmla="*/ 129 h 168"/>
                <a:gd name="T64" fmla="*/ 30 w 292"/>
                <a:gd name="T65" fmla="*/ 143 h 168"/>
                <a:gd name="T66" fmla="*/ 64 w 292"/>
                <a:gd name="T67" fmla="*/ 154 h 168"/>
                <a:gd name="T68" fmla="*/ 103 w 292"/>
                <a:gd name="T69" fmla="*/ 157 h 16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92" h="168">
                  <a:moveTo>
                    <a:pt x="103" y="157"/>
                  </a:moveTo>
                  <a:lnTo>
                    <a:pt x="180" y="168"/>
                  </a:lnTo>
                  <a:lnTo>
                    <a:pt x="197" y="164"/>
                  </a:lnTo>
                  <a:lnTo>
                    <a:pt x="210" y="157"/>
                  </a:lnTo>
                  <a:lnTo>
                    <a:pt x="275" y="104"/>
                  </a:lnTo>
                  <a:lnTo>
                    <a:pt x="292" y="79"/>
                  </a:lnTo>
                  <a:lnTo>
                    <a:pt x="292" y="57"/>
                  </a:lnTo>
                  <a:lnTo>
                    <a:pt x="283" y="46"/>
                  </a:lnTo>
                  <a:lnTo>
                    <a:pt x="266" y="36"/>
                  </a:lnTo>
                  <a:lnTo>
                    <a:pt x="232" y="21"/>
                  </a:lnTo>
                  <a:lnTo>
                    <a:pt x="227" y="10"/>
                  </a:lnTo>
                  <a:lnTo>
                    <a:pt x="223" y="3"/>
                  </a:lnTo>
                  <a:lnTo>
                    <a:pt x="219" y="0"/>
                  </a:lnTo>
                  <a:lnTo>
                    <a:pt x="202" y="0"/>
                  </a:lnTo>
                  <a:lnTo>
                    <a:pt x="189" y="10"/>
                  </a:lnTo>
                  <a:lnTo>
                    <a:pt x="167" y="32"/>
                  </a:lnTo>
                  <a:lnTo>
                    <a:pt x="146" y="46"/>
                  </a:lnTo>
                  <a:lnTo>
                    <a:pt x="124" y="57"/>
                  </a:lnTo>
                  <a:lnTo>
                    <a:pt x="81" y="64"/>
                  </a:lnTo>
                  <a:lnTo>
                    <a:pt x="38" y="79"/>
                  </a:lnTo>
                  <a:lnTo>
                    <a:pt x="21" y="89"/>
                  </a:lnTo>
                  <a:lnTo>
                    <a:pt x="4" y="107"/>
                  </a:lnTo>
                  <a:lnTo>
                    <a:pt x="0" y="111"/>
                  </a:lnTo>
                  <a:lnTo>
                    <a:pt x="8" y="114"/>
                  </a:lnTo>
                  <a:lnTo>
                    <a:pt x="30" y="107"/>
                  </a:lnTo>
                  <a:lnTo>
                    <a:pt x="55" y="96"/>
                  </a:lnTo>
                  <a:lnTo>
                    <a:pt x="60" y="96"/>
                  </a:lnTo>
                  <a:lnTo>
                    <a:pt x="55" y="100"/>
                  </a:lnTo>
                  <a:lnTo>
                    <a:pt x="47" y="107"/>
                  </a:lnTo>
                  <a:lnTo>
                    <a:pt x="30" y="114"/>
                  </a:lnTo>
                  <a:lnTo>
                    <a:pt x="17" y="121"/>
                  </a:lnTo>
                  <a:lnTo>
                    <a:pt x="13" y="129"/>
                  </a:lnTo>
                  <a:lnTo>
                    <a:pt x="30" y="143"/>
                  </a:lnTo>
                  <a:lnTo>
                    <a:pt x="64" y="154"/>
                  </a:lnTo>
                  <a:lnTo>
                    <a:pt x="103" y="157"/>
                  </a:lnTo>
                  <a:close/>
                </a:path>
              </a:pathLst>
            </a:custGeom>
            <a:solidFill>
              <a:srgbClr val="FF80C0"/>
            </a:solidFill>
            <a:ln w="6350">
              <a:solidFill>
                <a:srgbClr val="FF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53" name="Freeform 105"/>
            <p:cNvSpPr>
              <a:spLocks/>
            </p:cNvSpPr>
            <p:nvPr/>
          </p:nvSpPr>
          <p:spPr bwMode="auto">
            <a:xfrm>
              <a:off x="498" y="3883"/>
              <a:ext cx="215" cy="154"/>
            </a:xfrm>
            <a:custGeom>
              <a:avLst/>
              <a:gdLst>
                <a:gd name="T0" fmla="*/ 215 w 215"/>
                <a:gd name="T1" fmla="*/ 18 h 154"/>
                <a:gd name="T2" fmla="*/ 211 w 215"/>
                <a:gd name="T3" fmla="*/ 50 h 154"/>
                <a:gd name="T4" fmla="*/ 198 w 215"/>
                <a:gd name="T5" fmla="*/ 79 h 154"/>
                <a:gd name="T6" fmla="*/ 181 w 215"/>
                <a:gd name="T7" fmla="*/ 104 h 154"/>
                <a:gd name="T8" fmla="*/ 151 w 215"/>
                <a:gd name="T9" fmla="*/ 118 h 154"/>
                <a:gd name="T10" fmla="*/ 112 w 215"/>
                <a:gd name="T11" fmla="*/ 133 h 154"/>
                <a:gd name="T12" fmla="*/ 78 w 215"/>
                <a:gd name="T13" fmla="*/ 140 h 154"/>
                <a:gd name="T14" fmla="*/ 17 w 215"/>
                <a:gd name="T15" fmla="*/ 154 h 154"/>
                <a:gd name="T16" fmla="*/ 0 w 215"/>
                <a:gd name="T17" fmla="*/ 154 h 154"/>
                <a:gd name="T18" fmla="*/ 17 w 215"/>
                <a:gd name="T19" fmla="*/ 147 h 154"/>
                <a:gd name="T20" fmla="*/ 17 w 215"/>
                <a:gd name="T21" fmla="*/ 140 h 154"/>
                <a:gd name="T22" fmla="*/ 13 w 215"/>
                <a:gd name="T23" fmla="*/ 136 h 154"/>
                <a:gd name="T24" fmla="*/ 26 w 215"/>
                <a:gd name="T25" fmla="*/ 133 h 154"/>
                <a:gd name="T26" fmla="*/ 35 w 215"/>
                <a:gd name="T27" fmla="*/ 125 h 154"/>
                <a:gd name="T28" fmla="*/ 56 w 215"/>
                <a:gd name="T29" fmla="*/ 115 h 154"/>
                <a:gd name="T30" fmla="*/ 129 w 215"/>
                <a:gd name="T31" fmla="*/ 50 h 154"/>
                <a:gd name="T32" fmla="*/ 142 w 215"/>
                <a:gd name="T33" fmla="*/ 25 h 154"/>
                <a:gd name="T34" fmla="*/ 159 w 215"/>
                <a:gd name="T35" fmla="*/ 11 h 154"/>
                <a:gd name="T36" fmla="*/ 176 w 215"/>
                <a:gd name="T37" fmla="*/ 0 h 154"/>
                <a:gd name="T38" fmla="*/ 194 w 215"/>
                <a:gd name="T39" fmla="*/ 0 h 154"/>
                <a:gd name="T40" fmla="*/ 211 w 215"/>
                <a:gd name="T41" fmla="*/ 7 h 154"/>
                <a:gd name="T42" fmla="*/ 215 w 215"/>
                <a:gd name="T43" fmla="*/ 18 h 15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15" h="154">
                  <a:moveTo>
                    <a:pt x="215" y="18"/>
                  </a:moveTo>
                  <a:lnTo>
                    <a:pt x="211" y="50"/>
                  </a:lnTo>
                  <a:lnTo>
                    <a:pt x="198" y="79"/>
                  </a:lnTo>
                  <a:lnTo>
                    <a:pt x="181" y="104"/>
                  </a:lnTo>
                  <a:lnTo>
                    <a:pt x="151" y="118"/>
                  </a:lnTo>
                  <a:lnTo>
                    <a:pt x="112" y="133"/>
                  </a:lnTo>
                  <a:lnTo>
                    <a:pt x="78" y="140"/>
                  </a:lnTo>
                  <a:lnTo>
                    <a:pt x="17" y="154"/>
                  </a:lnTo>
                  <a:lnTo>
                    <a:pt x="0" y="154"/>
                  </a:lnTo>
                  <a:lnTo>
                    <a:pt x="17" y="147"/>
                  </a:lnTo>
                  <a:lnTo>
                    <a:pt x="17" y="140"/>
                  </a:lnTo>
                  <a:lnTo>
                    <a:pt x="13" y="136"/>
                  </a:lnTo>
                  <a:lnTo>
                    <a:pt x="26" y="133"/>
                  </a:lnTo>
                  <a:lnTo>
                    <a:pt x="35" y="125"/>
                  </a:lnTo>
                  <a:lnTo>
                    <a:pt x="56" y="115"/>
                  </a:lnTo>
                  <a:lnTo>
                    <a:pt x="129" y="50"/>
                  </a:lnTo>
                  <a:lnTo>
                    <a:pt x="142" y="25"/>
                  </a:lnTo>
                  <a:lnTo>
                    <a:pt x="159" y="11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211" y="7"/>
                  </a:lnTo>
                  <a:lnTo>
                    <a:pt x="215" y="18"/>
                  </a:lnTo>
                  <a:close/>
                </a:path>
              </a:pathLst>
            </a:custGeom>
            <a:solidFill>
              <a:srgbClr val="FF80C0"/>
            </a:solidFill>
            <a:ln w="6350">
              <a:solidFill>
                <a:srgbClr val="FF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54" name="Freeform 106"/>
            <p:cNvSpPr>
              <a:spLocks/>
            </p:cNvSpPr>
            <p:nvPr/>
          </p:nvSpPr>
          <p:spPr bwMode="auto">
            <a:xfrm>
              <a:off x="125" y="3346"/>
              <a:ext cx="167" cy="108"/>
            </a:xfrm>
            <a:custGeom>
              <a:avLst/>
              <a:gdLst>
                <a:gd name="T0" fmla="*/ 167 w 167"/>
                <a:gd name="T1" fmla="*/ 100 h 108"/>
                <a:gd name="T2" fmla="*/ 154 w 167"/>
                <a:gd name="T3" fmla="*/ 100 h 108"/>
                <a:gd name="T4" fmla="*/ 128 w 167"/>
                <a:gd name="T5" fmla="*/ 108 h 108"/>
                <a:gd name="T6" fmla="*/ 111 w 167"/>
                <a:gd name="T7" fmla="*/ 108 h 108"/>
                <a:gd name="T8" fmla="*/ 73 w 167"/>
                <a:gd name="T9" fmla="*/ 104 h 108"/>
                <a:gd name="T10" fmla="*/ 60 w 167"/>
                <a:gd name="T11" fmla="*/ 100 h 108"/>
                <a:gd name="T12" fmla="*/ 34 w 167"/>
                <a:gd name="T13" fmla="*/ 90 h 108"/>
                <a:gd name="T14" fmla="*/ 12 w 167"/>
                <a:gd name="T15" fmla="*/ 79 h 108"/>
                <a:gd name="T16" fmla="*/ 4 w 167"/>
                <a:gd name="T17" fmla="*/ 61 h 108"/>
                <a:gd name="T18" fmla="*/ 0 w 167"/>
                <a:gd name="T19" fmla="*/ 32 h 108"/>
                <a:gd name="T20" fmla="*/ 8 w 167"/>
                <a:gd name="T21" fmla="*/ 0 h 108"/>
                <a:gd name="T22" fmla="*/ 21 w 167"/>
                <a:gd name="T23" fmla="*/ 22 h 108"/>
                <a:gd name="T24" fmla="*/ 25 w 167"/>
                <a:gd name="T25" fmla="*/ 36 h 108"/>
                <a:gd name="T26" fmla="*/ 38 w 167"/>
                <a:gd name="T27" fmla="*/ 54 h 108"/>
                <a:gd name="T28" fmla="*/ 55 w 167"/>
                <a:gd name="T29" fmla="*/ 65 h 108"/>
                <a:gd name="T30" fmla="*/ 68 w 167"/>
                <a:gd name="T31" fmla="*/ 68 h 108"/>
                <a:gd name="T32" fmla="*/ 98 w 167"/>
                <a:gd name="T33" fmla="*/ 75 h 108"/>
                <a:gd name="T34" fmla="*/ 120 w 167"/>
                <a:gd name="T35" fmla="*/ 86 h 108"/>
                <a:gd name="T36" fmla="*/ 133 w 167"/>
                <a:gd name="T37" fmla="*/ 90 h 108"/>
                <a:gd name="T38" fmla="*/ 154 w 167"/>
                <a:gd name="T39" fmla="*/ 97 h 108"/>
                <a:gd name="T40" fmla="*/ 167 w 167"/>
                <a:gd name="T41" fmla="*/ 100 h 1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67" h="108">
                  <a:moveTo>
                    <a:pt x="167" y="100"/>
                  </a:moveTo>
                  <a:lnTo>
                    <a:pt x="154" y="100"/>
                  </a:lnTo>
                  <a:lnTo>
                    <a:pt x="128" y="108"/>
                  </a:lnTo>
                  <a:lnTo>
                    <a:pt x="111" y="108"/>
                  </a:lnTo>
                  <a:lnTo>
                    <a:pt x="73" y="104"/>
                  </a:lnTo>
                  <a:lnTo>
                    <a:pt x="60" y="100"/>
                  </a:lnTo>
                  <a:lnTo>
                    <a:pt x="34" y="90"/>
                  </a:lnTo>
                  <a:lnTo>
                    <a:pt x="12" y="79"/>
                  </a:lnTo>
                  <a:lnTo>
                    <a:pt x="4" y="61"/>
                  </a:lnTo>
                  <a:lnTo>
                    <a:pt x="0" y="32"/>
                  </a:lnTo>
                  <a:lnTo>
                    <a:pt x="8" y="0"/>
                  </a:lnTo>
                  <a:lnTo>
                    <a:pt x="21" y="22"/>
                  </a:lnTo>
                  <a:lnTo>
                    <a:pt x="25" y="36"/>
                  </a:lnTo>
                  <a:lnTo>
                    <a:pt x="38" y="54"/>
                  </a:lnTo>
                  <a:lnTo>
                    <a:pt x="55" y="65"/>
                  </a:lnTo>
                  <a:lnTo>
                    <a:pt x="68" y="68"/>
                  </a:lnTo>
                  <a:lnTo>
                    <a:pt x="98" y="75"/>
                  </a:lnTo>
                  <a:lnTo>
                    <a:pt x="120" y="86"/>
                  </a:lnTo>
                  <a:lnTo>
                    <a:pt x="133" y="90"/>
                  </a:lnTo>
                  <a:lnTo>
                    <a:pt x="154" y="97"/>
                  </a:lnTo>
                  <a:lnTo>
                    <a:pt x="167" y="100"/>
                  </a:lnTo>
                  <a:close/>
                </a:path>
              </a:pathLst>
            </a:custGeom>
            <a:solidFill>
              <a:srgbClr val="FF80C0"/>
            </a:solidFill>
            <a:ln w="6350">
              <a:solidFill>
                <a:srgbClr val="FF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55" name="Freeform 107"/>
            <p:cNvSpPr>
              <a:spLocks/>
            </p:cNvSpPr>
            <p:nvPr/>
          </p:nvSpPr>
          <p:spPr bwMode="auto">
            <a:xfrm>
              <a:off x="309" y="3518"/>
              <a:ext cx="700" cy="150"/>
            </a:xfrm>
            <a:custGeom>
              <a:avLst/>
              <a:gdLst>
                <a:gd name="T0" fmla="*/ 5 w 700"/>
                <a:gd name="T1" fmla="*/ 0 h 150"/>
                <a:gd name="T2" fmla="*/ 9 w 700"/>
                <a:gd name="T3" fmla="*/ 0 h 150"/>
                <a:gd name="T4" fmla="*/ 22 w 700"/>
                <a:gd name="T5" fmla="*/ 4 h 150"/>
                <a:gd name="T6" fmla="*/ 82 w 700"/>
                <a:gd name="T7" fmla="*/ 11 h 150"/>
                <a:gd name="T8" fmla="*/ 146 w 700"/>
                <a:gd name="T9" fmla="*/ 29 h 150"/>
                <a:gd name="T10" fmla="*/ 202 w 700"/>
                <a:gd name="T11" fmla="*/ 46 h 150"/>
                <a:gd name="T12" fmla="*/ 245 w 700"/>
                <a:gd name="T13" fmla="*/ 61 h 150"/>
                <a:gd name="T14" fmla="*/ 279 w 700"/>
                <a:gd name="T15" fmla="*/ 68 h 150"/>
                <a:gd name="T16" fmla="*/ 305 w 700"/>
                <a:gd name="T17" fmla="*/ 75 h 150"/>
                <a:gd name="T18" fmla="*/ 348 w 700"/>
                <a:gd name="T19" fmla="*/ 86 h 150"/>
                <a:gd name="T20" fmla="*/ 391 w 700"/>
                <a:gd name="T21" fmla="*/ 100 h 150"/>
                <a:gd name="T22" fmla="*/ 438 w 700"/>
                <a:gd name="T23" fmla="*/ 111 h 150"/>
                <a:gd name="T24" fmla="*/ 499 w 700"/>
                <a:gd name="T25" fmla="*/ 125 h 150"/>
                <a:gd name="T26" fmla="*/ 567 w 700"/>
                <a:gd name="T27" fmla="*/ 136 h 150"/>
                <a:gd name="T28" fmla="*/ 597 w 700"/>
                <a:gd name="T29" fmla="*/ 140 h 150"/>
                <a:gd name="T30" fmla="*/ 623 w 700"/>
                <a:gd name="T31" fmla="*/ 140 h 150"/>
                <a:gd name="T32" fmla="*/ 640 w 700"/>
                <a:gd name="T33" fmla="*/ 143 h 150"/>
                <a:gd name="T34" fmla="*/ 649 w 700"/>
                <a:gd name="T35" fmla="*/ 143 h 150"/>
                <a:gd name="T36" fmla="*/ 657 w 700"/>
                <a:gd name="T37" fmla="*/ 143 h 150"/>
                <a:gd name="T38" fmla="*/ 666 w 700"/>
                <a:gd name="T39" fmla="*/ 147 h 150"/>
                <a:gd name="T40" fmla="*/ 700 w 700"/>
                <a:gd name="T41" fmla="*/ 150 h 150"/>
                <a:gd name="T42" fmla="*/ 688 w 700"/>
                <a:gd name="T43" fmla="*/ 150 h 150"/>
                <a:gd name="T44" fmla="*/ 657 w 700"/>
                <a:gd name="T45" fmla="*/ 150 h 150"/>
                <a:gd name="T46" fmla="*/ 623 w 700"/>
                <a:gd name="T47" fmla="*/ 150 h 150"/>
                <a:gd name="T48" fmla="*/ 584 w 700"/>
                <a:gd name="T49" fmla="*/ 150 h 150"/>
                <a:gd name="T50" fmla="*/ 503 w 700"/>
                <a:gd name="T51" fmla="*/ 143 h 150"/>
                <a:gd name="T52" fmla="*/ 464 w 700"/>
                <a:gd name="T53" fmla="*/ 140 h 150"/>
                <a:gd name="T54" fmla="*/ 434 w 700"/>
                <a:gd name="T55" fmla="*/ 132 h 150"/>
                <a:gd name="T56" fmla="*/ 365 w 700"/>
                <a:gd name="T57" fmla="*/ 115 h 150"/>
                <a:gd name="T58" fmla="*/ 318 w 700"/>
                <a:gd name="T59" fmla="*/ 100 h 150"/>
                <a:gd name="T60" fmla="*/ 279 w 700"/>
                <a:gd name="T61" fmla="*/ 86 h 150"/>
                <a:gd name="T62" fmla="*/ 262 w 700"/>
                <a:gd name="T63" fmla="*/ 82 h 150"/>
                <a:gd name="T64" fmla="*/ 219 w 700"/>
                <a:gd name="T65" fmla="*/ 72 h 150"/>
                <a:gd name="T66" fmla="*/ 189 w 700"/>
                <a:gd name="T67" fmla="*/ 61 h 150"/>
                <a:gd name="T68" fmla="*/ 146 w 700"/>
                <a:gd name="T69" fmla="*/ 50 h 150"/>
                <a:gd name="T70" fmla="*/ 56 w 700"/>
                <a:gd name="T71" fmla="*/ 25 h 150"/>
                <a:gd name="T72" fmla="*/ 39 w 700"/>
                <a:gd name="T73" fmla="*/ 21 h 150"/>
                <a:gd name="T74" fmla="*/ 30 w 700"/>
                <a:gd name="T75" fmla="*/ 21 h 150"/>
                <a:gd name="T76" fmla="*/ 17 w 700"/>
                <a:gd name="T77" fmla="*/ 21 h 150"/>
                <a:gd name="T78" fmla="*/ 0 w 700"/>
                <a:gd name="T79" fmla="*/ 14 h 150"/>
                <a:gd name="T80" fmla="*/ 5 w 700"/>
                <a:gd name="T81" fmla="*/ 0 h 15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700" h="150">
                  <a:moveTo>
                    <a:pt x="5" y="0"/>
                  </a:moveTo>
                  <a:lnTo>
                    <a:pt x="9" y="0"/>
                  </a:lnTo>
                  <a:lnTo>
                    <a:pt x="22" y="4"/>
                  </a:lnTo>
                  <a:lnTo>
                    <a:pt x="82" y="11"/>
                  </a:lnTo>
                  <a:lnTo>
                    <a:pt x="146" y="29"/>
                  </a:lnTo>
                  <a:lnTo>
                    <a:pt x="202" y="46"/>
                  </a:lnTo>
                  <a:lnTo>
                    <a:pt x="245" y="61"/>
                  </a:lnTo>
                  <a:lnTo>
                    <a:pt x="279" y="68"/>
                  </a:lnTo>
                  <a:lnTo>
                    <a:pt x="305" y="75"/>
                  </a:lnTo>
                  <a:lnTo>
                    <a:pt x="348" y="86"/>
                  </a:lnTo>
                  <a:lnTo>
                    <a:pt x="391" y="100"/>
                  </a:lnTo>
                  <a:lnTo>
                    <a:pt x="438" y="111"/>
                  </a:lnTo>
                  <a:lnTo>
                    <a:pt x="499" y="125"/>
                  </a:lnTo>
                  <a:lnTo>
                    <a:pt x="567" y="136"/>
                  </a:lnTo>
                  <a:lnTo>
                    <a:pt x="597" y="140"/>
                  </a:lnTo>
                  <a:lnTo>
                    <a:pt x="623" y="140"/>
                  </a:lnTo>
                  <a:lnTo>
                    <a:pt x="640" y="143"/>
                  </a:lnTo>
                  <a:lnTo>
                    <a:pt x="649" y="143"/>
                  </a:lnTo>
                  <a:lnTo>
                    <a:pt x="657" y="143"/>
                  </a:lnTo>
                  <a:lnTo>
                    <a:pt x="666" y="147"/>
                  </a:lnTo>
                  <a:lnTo>
                    <a:pt x="700" y="150"/>
                  </a:lnTo>
                  <a:lnTo>
                    <a:pt x="688" y="150"/>
                  </a:lnTo>
                  <a:lnTo>
                    <a:pt x="657" y="150"/>
                  </a:lnTo>
                  <a:lnTo>
                    <a:pt x="623" y="150"/>
                  </a:lnTo>
                  <a:lnTo>
                    <a:pt x="584" y="150"/>
                  </a:lnTo>
                  <a:lnTo>
                    <a:pt x="503" y="143"/>
                  </a:lnTo>
                  <a:lnTo>
                    <a:pt x="464" y="140"/>
                  </a:lnTo>
                  <a:lnTo>
                    <a:pt x="434" y="132"/>
                  </a:lnTo>
                  <a:lnTo>
                    <a:pt x="365" y="115"/>
                  </a:lnTo>
                  <a:lnTo>
                    <a:pt x="318" y="100"/>
                  </a:lnTo>
                  <a:lnTo>
                    <a:pt x="279" y="86"/>
                  </a:lnTo>
                  <a:lnTo>
                    <a:pt x="262" y="82"/>
                  </a:lnTo>
                  <a:lnTo>
                    <a:pt x="219" y="72"/>
                  </a:lnTo>
                  <a:lnTo>
                    <a:pt x="189" y="61"/>
                  </a:lnTo>
                  <a:lnTo>
                    <a:pt x="146" y="50"/>
                  </a:lnTo>
                  <a:lnTo>
                    <a:pt x="56" y="25"/>
                  </a:lnTo>
                  <a:lnTo>
                    <a:pt x="39" y="21"/>
                  </a:lnTo>
                  <a:lnTo>
                    <a:pt x="30" y="21"/>
                  </a:lnTo>
                  <a:lnTo>
                    <a:pt x="17" y="21"/>
                  </a:lnTo>
                  <a:lnTo>
                    <a:pt x="0" y="1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40A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56" name="Freeform 108"/>
            <p:cNvSpPr>
              <a:spLocks/>
            </p:cNvSpPr>
            <p:nvPr/>
          </p:nvSpPr>
          <p:spPr bwMode="auto">
            <a:xfrm>
              <a:off x="43" y="3418"/>
              <a:ext cx="275" cy="150"/>
            </a:xfrm>
            <a:custGeom>
              <a:avLst/>
              <a:gdLst>
                <a:gd name="T0" fmla="*/ 51 w 275"/>
                <a:gd name="T1" fmla="*/ 93 h 150"/>
                <a:gd name="T2" fmla="*/ 107 w 275"/>
                <a:gd name="T3" fmla="*/ 143 h 150"/>
                <a:gd name="T4" fmla="*/ 120 w 275"/>
                <a:gd name="T5" fmla="*/ 146 h 150"/>
                <a:gd name="T6" fmla="*/ 133 w 275"/>
                <a:gd name="T7" fmla="*/ 150 h 150"/>
                <a:gd name="T8" fmla="*/ 232 w 275"/>
                <a:gd name="T9" fmla="*/ 139 h 150"/>
                <a:gd name="T10" fmla="*/ 258 w 275"/>
                <a:gd name="T11" fmla="*/ 129 h 150"/>
                <a:gd name="T12" fmla="*/ 275 w 275"/>
                <a:gd name="T13" fmla="*/ 107 h 150"/>
                <a:gd name="T14" fmla="*/ 275 w 275"/>
                <a:gd name="T15" fmla="*/ 96 h 150"/>
                <a:gd name="T16" fmla="*/ 271 w 275"/>
                <a:gd name="T17" fmla="*/ 82 h 150"/>
                <a:gd name="T18" fmla="*/ 253 w 275"/>
                <a:gd name="T19" fmla="*/ 50 h 150"/>
                <a:gd name="T20" fmla="*/ 258 w 275"/>
                <a:gd name="T21" fmla="*/ 39 h 150"/>
                <a:gd name="T22" fmla="*/ 262 w 275"/>
                <a:gd name="T23" fmla="*/ 32 h 150"/>
                <a:gd name="T24" fmla="*/ 258 w 275"/>
                <a:gd name="T25" fmla="*/ 28 h 150"/>
                <a:gd name="T26" fmla="*/ 245 w 275"/>
                <a:gd name="T27" fmla="*/ 21 h 150"/>
                <a:gd name="T28" fmla="*/ 228 w 275"/>
                <a:gd name="T29" fmla="*/ 21 h 150"/>
                <a:gd name="T30" fmla="*/ 193 w 275"/>
                <a:gd name="T31" fmla="*/ 28 h 150"/>
                <a:gd name="T32" fmla="*/ 167 w 275"/>
                <a:gd name="T33" fmla="*/ 28 h 150"/>
                <a:gd name="T34" fmla="*/ 146 w 275"/>
                <a:gd name="T35" fmla="*/ 25 h 150"/>
                <a:gd name="T36" fmla="*/ 103 w 275"/>
                <a:gd name="T37" fmla="*/ 10 h 150"/>
                <a:gd name="T38" fmla="*/ 60 w 275"/>
                <a:gd name="T39" fmla="*/ 0 h 150"/>
                <a:gd name="T40" fmla="*/ 34 w 275"/>
                <a:gd name="T41" fmla="*/ 0 h 150"/>
                <a:gd name="T42" fmla="*/ 9 w 275"/>
                <a:gd name="T43" fmla="*/ 3 h 150"/>
                <a:gd name="T44" fmla="*/ 4 w 275"/>
                <a:gd name="T45" fmla="*/ 7 h 150"/>
                <a:gd name="T46" fmla="*/ 9 w 275"/>
                <a:gd name="T47" fmla="*/ 10 h 150"/>
                <a:gd name="T48" fmla="*/ 34 w 275"/>
                <a:gd name="T49" fmla="*/ 18 h 150"/>
                <a:gd name="T50" fmla="*/ 60 w 275"/>
                <a:gd name="T51" fmla="*/ 21 h 150"/>
                <a:gd name="T52" fmla="*/ 60 w 275"/>
                <a:gd name="T53" fmla="*/ 25 h 150"/>
                <a:gd name="T54" fmla="*/ 56 w 275"/>
                <a:gd name="T55" fmla="*/ 25 h 150"/>
                <a:gd name="T56" fmla="*/ 47 w 275"/>
                <a:gd name="T57" fmla="*/ 25 h 150"/>
                <a:gd name="T58" fmla="*/ 30 w 275"/>
                <a:gd name="T59" fmla="*/ 25 h 150"/>
                <a:gd name="T60" fmla="*/ 13 w 275"/>
                <a:gd name="T61" fmla="*/ 25 h 150"/>
                <a:gd name="T62" fmla="*/ 4 w 275"/>
                <a:gd name="T63" fmla="*/ 25 h 150"/>
                <a:gd name="T64" fmla="*/ 0 w 275"/>
                <a:gd name="T65" fmla="*/ 36 h 150"/>
                <a:gd name="T66" fmla="*/ 4 w 275"/>
                <a:gd name="T67" fmla="*/ 43 h 150"/>
                <a:gd name="T68" fmla="*/ 26 w 275"/>
                <a:gd name="T69" fmla="*/ 71 h 150"/>
                <a:gd name="T70" fmla="*/ 51 w 275"/>
                <a:gd name="T71" fmla="*/ 93 h 15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75" h="150">
                  <a:moveTo>
                    <a:pt x="51" y="93"/>
                  </a:moveTo>
                  <a:lnTo>
                    <a:pt x="107" y="143"/>
                  </a:lnTo>
                  <a:lnTo>
                    <a:pt x="120" y="146"/>
                  </a:lnTo>
                  <a:lnTo>
                    <a:pt x="133" y="150"/>
                  </a:lnTo>
                  <a:lnTo>
                    <a:pt x="232" y="139"/>
                  </a:lnTo>
                  <a:lnTo>
                    <a:pt x="258" y="129"/>
                  </a:lnTo>
                  <a:lnTo>
                    <a:pt x="275" y="107"/>
                  </a:lnTo>
                  <a:lnTo>
                    <a:pt x="275" y="96"/>
                  </a:lnTo>
                  <a:lnTo>
                    <a:pt x="271" y="82"/>
                  </a:lnTo>
                  <a:lnTo>
                    <a:pt x="253" y="50"/>
                  </a:lnTo>
                  <a:lnTo>
                    <a:pt x="258" y="39"/>
                  </a:lnTo>
                  <a:lnTo>
                    <a:pt x="262" y="32"/>
                  </a:lnTo>
                  <a:lnTo>
                    <a:pt x="258" y="28"/>
                  </a:lnTo>
                  <a:lnTo>
                    <a:pt x="245" y="21"/>
                  </a:lnTo>
                  <a:lnTo>
                    <a:pt x="228" y="21"/>
                  </a:lnTo>
                  <a:lnTo>
                    <a:pt x="193" y="28"/>
                  </a:lnTo>
                  <a:lnTo>
                    <a:pt x="167" y="28"/>
                  </a:lnTo>
                  <a:lnTo>
                    <a:pt x="146" y="25"/>
                  </a:lnTo>
                  <a:lnTo>
                    <a:pt x="103" y="10"/>
                  </a:lnTo>
                  <a:lnTo>
                    <a:pt x="60" y="0"/>
                  </a:lnTo>
                  <a:lnTo>
                    <a:pt x="34" y="0"/>
                  </a:lnTo>
                  <a:lnTo>
                    <a:pt x="9" y="3"/>
                  </a:lnTo>
                  <a:lnTo>
                    <a:pt x="4" y="7"/>
                  </a:lnTo>
                  <a:lnTo>
                    <a:pt x="9" y="10"/>
                  </a:lnTo>
                  <a:lnTo>
                    <a:pt x="34" y="18"/>
                  </a:lnTo>
                  <a:lnTo>
                    <a:pt x="60" y="21"/>
                  </a:lnTo>
                  <a:lnTo>
                    <a:pt x="60" y="25"/>
                  </a:lnTo>
                  <a:lnTo>
                    <a:pt x="56" y="25"/>
                  </a:lnTo>
                  <a:lnTo>
                    <a:pt x="47" y="25"/>
                  </a:lnTo>
                  <a:lnTo>
                    <a:pt x="30" y="25"/>
                  </a:lnTo>
                  <a:lnTo>
                    <a:pt x="13" y="25"/>
                  </a:lnTo>
                  <a:lnTo>
                    <a:pt x="4" y="25"/>
                  </a:lnTo>
                  <a:lnTo>
                    <a:pt x="0" y="36"/>
                  </a:lnTo>
                  <a:lnTo>
                    <a:pt x="4" y="43"/>
                  </a:lnTo>
                  <a:lnTo>
                    <a:pt x="26" y="71"/>
                  </a:lnTo>
                  <a:lnTo>
                    <a:pt x="51" y="93"/>
                  </a:lnTo>
                  <a:close/>
                </a:path>
              </a:pathLst>
            </a:custGeom>
            <a:solidFill>
              <a:srgbClr val="FF80C0"/>
            </a:solidFill>
            <a:ln w="6350">
              <a:solidFill>
                <a:srgbClr val="FF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57" name="Freeform 109"/>
            <p:cNvSpPr>
              <a:spLocks/>
            </p:cNvSpPr>
            <p:nvPr/>
          </p:nvSpPr>
          <p:spPr bwMode="auto">
            <a:xfrm>
              <a:off x="52" y="3496"/>
              <a:ext cx="274" cy="83"/>
            </a:xfrm>
            <a:custGeom>
              <a:avLst/>
              <a:gdLst>
                <a:gd name="T0" fmla="*/ 266 w 274"/>
                <a:gd name="T1" fmla="*/ 36 h 83"/>
                <a:gd name="T2" fmla="*/ 244 w 274"/>
                <a:gd name="T3" fmla="*/ 58 h 83"/>
                <a:gd name="T4" fmla="*/ 214 w 274"/>
                <a:gd name="T5" fmla="*/ 72 h 83"/>
                <a:gd name="T6" fmla="*/ 180 w 274"/>
                <a:gd name="T7" fmla="*/ 83 h 83"/>
                <a:gd name="T8" fmla="*/ 146 w 274"/>
                <a:gd name="T9" fmla="*/ 83 h 83"/>
                <a:gd name="T10" fmla="*/ 103 w 274"/>
                <a:gd name="T11" fmla="*/ 72 h 83"/>
                <a:gd name="T12" fmla="*/ 68 w 274"/>
                <a:gd name="T13" fmla="*/ 61 h 83"/>
                <a:gd name="T14" fmla="*/ 12 w 274"/>
                <a:gd name="T15" fmla="*/ 40 h 83"/>
                <a:gd name="T16" fmla="*/ 0 w 274"/>
                <a:gd name="T17" fmla="*/ 33 h 83"/>
                <a:gd name="T18" fmla="*/ 17 w 274"/>
                <a:gd name="T19" fmla="*/ 33 h 83"/>
                <a:gd name="T20" fmla="*/ 21 w 274"/>
                <a:gd name="T21" fmla="*/ 33 h 83"/>
                <a:gd name="T22" fmla="*/ 25 w 274"/>
                <a:gd name="T23" fmla="*/ 26 h 83"/>
                <a:gd name="T24" fmla="*/ 34 w 274"/>
                <a:gd name="T25" fmla="*/ 29 h 83"/>
                <a:gd name="T26" fmla="*/ 47 w 274"/>
                <a:gd name="T27" fmla="*/ 26 h 83"/>
                <a:gd name="T28" fmla="*/ 73 w 274"/>
                <a:gd name="T29" fmla="*/ 29 h 83"/>
                <a:gd name="T30" fmla="*/ 176 w 274"/>
                <a:gd name="T31" fmla="*/ 18 h 83"/>
                <a:gd name="T32" fmla="*/ 206 w 274"/>
                <a:gd name="T33" fmla="*/ 4 h 83"/>
                <a:gd name="T34" fmla="*/ 227 w 274"/>
                <a:gd name="T35" fmla="*/ 0 h 83"/>
                <a:gd name="T36" fmla="*/ 253 w 274"/>
                <a:gd name="T37" fmla="*/ 0 h 83"/>
                <a:gd name="T38" fmla="*/ 266 w 274"/>
                <a:gd name="T39" fmla="*/ 8 h 83"/>
                <a:gd name="T40" fmla="*/ 274 w 274"/>
                <a:gd name="T41" fmla="*/ 22 h 83"/>
                <a:gd name="T42" fmla="*/ 266 w 274"/>
                <a:gd name="T43" fmla="*/ 36 h 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74" h="83">
                  <a:moveTo>
                    <a:pt x="266" y="36"/>
                  </a:moveTo>
                  <a:lnTo>
                    <a:pt x="244" y="58"/>
                  </a:lnTo>
                  <a:lnTo>
                    <a:pt x="214" y="72"/>
                  </a:lnTo>
                  <a:lnTo>
                    <a:pt x="180" y="83"/>
                  </a:lnTo>
                  <a:lnTo>
                    <a:pt x="146" y="83"/>
                  </a:lnTo>
                  <a:lnTo>
                    <a:pt x="103" y="72"/>
                  </a:lnTo>
                  <a:lnTo>
                    <a:pt x="68" y="61"/>
                  </a:lnTo>
                  <a:lnTo>
                    <a:pt x="12" y="40"/>
                  </a:lnTo>
                  <a:lnTo>
                    <a:pt x="0" y="33"/>
                  </a:lnTo>
                  <a:lnTo>
                    <a:pt x="17" y="33"/>
                  </a:lnTo>
                  <a:lnTo>
                    <a:pt x="21" y="33"/>
                  </a:lnTo>
                  <a:lnTo>
                    <a:pt x="25" y="26"/>
                  </a:lnTo>
                  <a:lnTo>
                    <a:pt x="34" y="29"/>
                  </a:lnTo>
                  <a:lnTo>
                    <a:pt x="47" y="26"/>
                  </a:lnTo>
                  <a:lnTo>
                    <a:pt x="73" y="29"/>
                  </a:lnTo>
                  <a:lnTo>
                    <a:pt x="176" y="18"/>
                  </a:lnTo>
                  <a:lnTo>
                    <a:pt x="206" y="4"/>
                  </a:lnTo>
                  <a:lnTo>
                    <a:pt x="227" y="0"/>
                  </a:lnTo>
                  <a:lnTo>
                    <a:pt x="253" y="0"/>
                  </a:lnTo>
                  <a:lnTo>
                    <a:pt x="266" y="8"/>
                  </a:lnTo>
                  <a:lnTo>
                    <a:pt x="274" y="22"/>
                  </a:lnTo>
                  <a:lnTo>
                    <a:pt x="266" y="36"/>
                  </a:lnTo>
                  <a:close/>
                </a:path>
              </a:pathLst>
            </a:custGeom>
            <a:solidFill>
              <a:srgbClr val="FF80C0"/>
            </a:solidFill>
            <a:ln w="6350">
              <a:solidFill>
                <a:srgbClr val="FF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58" name="Freeform 110"/>
            <p:cNvSpPr>
              <a:spLocks/>
            </p:cNvSpPr>
            <p:nvPr/>
          </p:nvSpPr>
          <p:spPr bwMode="auto">
            <a:xfrm>
              <a:off x="387" y="3371"/>
              <a:ext cx="159" cy="93"/>
            </a:xfrm>
            <a:custGeom>
              <a:avLst/>
              <a:gdLst>
                <a:gd name="T0" fmla="*/ 159 w 159"/>
                <a:gd name="T1" fmla="*/ 86 h 93"/>
                <a:gd name="T2" fmla="*/ 154 w 159"/>
                <a:gd name="T3" fmla="*/ 79 h 93"/>
                <a:gd name="T4" fmla="*/ 146 w 159"/>
                <a:gd name="T5" fmla="*/ 65 h 93"/>
                <a:gd name="T6" fmla="*/ 124 w 159"/>
                <a:gd name="T7" fmla="*/ 50 h 93"/>
                <a:gd name="T8" fmla="*/ 103 w 159"/>
                <a:gd name="T9" fmla="*/ 32 h 93"/>
                <a:gd name="T10" fmla="*/ 47 w 159"/>
                <a:gd name="T11" fmla="*/ 7 h 93"/>
                <a:gd name="T12" fmla="*/ 25 w 159"/>
                <a:gd name="T13" fmla="*/ 0 h 93"/>
                <a:gd name="T14" fmla="*/ 0 w 159"/>
                <a:gd name="T15" fmla="*/ 0 h 93"/>
                <a:gd name="T16" fmla="*/ 38 w 159"/>
                <a:gd name="T17" fmla="*/ 18 h 93"/>
                <a:gd name="T18" fmla="*/ 55 w 159"/>
                <a:gd name="T19" fmla="*/ 32 h 93"/>
                <a:gd name="T20" fmla="*/ 68 w 159"/>
                <a:gd name="T21" fmla="*/ 43 h 93"/>
                <a:gd name="T22" fmla="*/ 90 w 159"/>
                <a:gd name="T23" fmla="*/ 61 h 93"/>
                <a:gd name="T24" fmla="*/ 111 w 159"/>
                <a:gd name="T25" fmla="*/ 79 h 93"/>
                <a:gd name="T26" fmla="*/ 137 w 159"/>
                <a:gd name="T27" fmla="*/ 93 h 93"/>
                <a:gd name="T28" fmla="*/ 150 w 159"/>
                <a:gd name="T29" fmla="*/ 93 h 93"/>
                <a:gd name="T30" fmla="*/ 159 w 159"/>
                <a:gd name="T31" fmla="*/ 86 h 9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59" h="93">
                  <a:moveTo>
                    <a:pt x="159" y="86"/>
                  </a:moveTo>
                  <a:lnTo>
                    <a:pt x="154" y="79"/>
                  </a:lnTo>
                  <a:lnTo>
                    <a:pt x="146" y="65"/>
                  </a:lnTo>
                  <a:lnTo>
                    <a:pt x="124" y="50"/>
                  </a:lnTo>
                  <a:lnTo>
                    <a:pt x="103" y="32"/>
                  </a:lnTo>
                  <a:lnTo>
                    <a:pt x="47" y="7"/>
                  </a:lnTo>
                  <a:lnTo>
                    <a:pt x="25" y="0"/>
                  </a:lnTo>
                  <a:lnTo>
                    <a:pt x="0" y="0"/>
                  </a:lnTo>
                  <a:lnTo>
                    <a:pt x="38" y="18"/>
                  </a:lnTo>
                  <a:lnTo>
                    <a:pt x="55" y="32"/>
                  </a:lnTo>
                  <a:lnTo>
                    <a:pt x="68" y="43"/>
                  </a:lnTo>
                  <a:lnTo>
                    <a:pt x="90" y="61"/>
                  </a:lnTo>
                  <a:lnTo>
                    <a:pt x="111" y="79"/>
                  </a:lnTo>
                  <a:lnTo>
                    <a:pt x="137" y="93"/>
                  </a:lnTo>
                  <a:lnTo>
                    <a:pt x="150" y="93"/>
                  </a:lnTo>
                  <a:lnTo>
                    <a:pt x="159" y="86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59" name="Freeform 111"/>
            <p:cNvSpPr>
              <a:spLocks/>
            </p:cNvSpPr>
            <p:nvPr/>
          </p:nvSpPr>
          <p:spPr bwMode="auto">
            <a:xfrm>
              <a:off x="322" y="3550"/>
              <a:ext cx="129" cy="161"/>
            </a:xfrm>
            <a:custGeom>
              <a:avLst/>
              <a:gdLst>
                <a:gd name="T0" fmla="*/ 30 w 129"/>
                <a:gd name="T1" fmla="*/ 161 h 161"/>
                <a:gd name="T2" fmla="*/ 56 w 129"/>
                <a:gd name="T3" fmla="*/ 151 h 161"/>
                <a:gd name="T4" fmla="*/ 77 w 129"/>
                <a:gd name="T5" fmla="*/ 133 h 161"/>
                <a:gd name="T6" fmla="*/ 103 w 129"/>
                <a:gd name="T7" fmla="*/ 111 h 161"/>
                <a:gd name="T8" fmla="*/ 120 w 129"/>
                <a:gd name="T9" fmla="*/ 90 h 161"/>
                <a:gd name="T10" fmla="*/ 129 w 129"/>
                <a:gd name="T11" fmla="*/ 65 h 161"/>
                <a:gd name="T12" fmla="*/ 125 w 129"/>
                <a:gd name="T13" fmla="*/ 40 h 161"/>
                <a:gd name="T14" fmla="*/ 108 w 129"/>
                <a:gd name="T15" fmla="*/ 22 h 161"/>
                <a:gd name="T16" fmla="*/ 90 w 129"/>
                <a:gd name="T17" fmla="*/ 11 h 161"/>
                <a:gd name="T18" fmla="*/ 73 w 129"/>
                <a:gd name="T19" fmla="*/ 4 h 161"/>
                <a:gd name="T20" fmla="*/ 56 w 129"/>
                <a:gd name="T21" fmla="*/ 0 h 161"/>
                <a:gd name="T22" fmla="*/ 39 w 129"/>
                <a:gd name="T23" fmla="*/ 0 h 161"/>
                <a:gd name="T24" fmla="*/ 17 w 129"/>
                <a:gd name="T25" fmla="*/ 11 h 161"/>
                <a:gd name="T26" fmla="*/ 4 w 129"/>
                <a:gd name="T27" fmla="*/ 29 h 161"/>
                <a:gd name="T28" fmla="*/ 0 w 129"/>
                <a:gd name="T29" fmla="*/ 57 h 161"/>
                <a:gd name="T30" fmla="*/ 0 w 129"/>
                <a:gd name="T31" fmla="*/ 86 h 161"/>
                <a:gd name="T32" fmla="*/ 4 w 129"/>
                <a:gd name="T33" fmla="*/ 118 h 161"/>
                <a:gd name="T34" fmla="*/ 13 w 129"/>
                <a:gd name="T35" fmla="*/ 143 h 161"/>
                <a:gd name="T36" fmla="*/ 30 w 129"/>
                <a:gd name="T37" fmla="*/ 161 h 16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29" h="161">
                  <a:moveTo>
                    <a:pt x="30" y="161"/>
                  </a:moveTo>
                  <a:lnTo>
                    <a:pt x="56" y="151"/>
                  </a:lnTo>
                  <a:lnTo>
                    <a:pt x="77" y="133"/>
                  </a:lnTo>
                  <a:lnTo>
                    <a:pt x="103" y="111"/>
                  </a:lnTo>
                  <a:lnTo>
                    <a:pt x="120" y="90"/>
                  </a:lnTo>
                  <a:lnTo>
                    <a:pt x="129" y="65"/>
                  </a:lnTo>
                  <a:lnTo>
                    <a:pt x="125" y="40"/>
                  </a:lnTo>
                  <a:lnTo>
                    <a:pt x="108" y="22"/>
                  </a:lnTo>
                  <a:lnTo>
                    <a:pt x="90" y="11"/>
                  </a:lnTo>
                  <a:lnTo>
                    <a:pt x="73" y="4"/>
                  </a:lnTo>
                  <a:lnTo>
                    <a:pt x="56" y="0"/>
                  </a:lnTo>
                  <a:lnTo>
                    <a:pt x="39" y="0"/>
                  </a:lnTo>
                  <a:lnTo>
                    <a:pt x="17" y="11"/>
                  </a:lnTo>
                  <a:lnTo>
                    <a:pt x="4" y="29"/>
                  </a:lnTo>
                  <a:lnTo>
                    <a:pt x="0" y="57"/>
                  </a:lnTo>
                  <a:lnTo>
                    <a:pt x="0" y="86"/>
                  </a:lnTo>
                  <a:lnTo>
                    <a:pt x="4" y="118"/>
                  </a:lnTo>
                  <a:lnTo>
                    <a:pt x="13" y="143"/>
                  </a:lnTo>
                  <a:lnTo>
                    <a:pt x="30" y="161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60" name="Freeform 112"/>
            <p:cNvSpPr>
              <a:spLocks/>
            </p:cNvSpPr>
            <p:nvPr/>
          </p:nvSpPr>
          <p:spPr bwMode="auto">
            <a:xfrm>
              <a:off x="361" y="3590"/>
              <a:ext cx="43" cy="82"/>
            </a:xfrm>
            <a:custGeom>
              <a:avLst/>
              <a:gdLst>
                <a:gd name="T0" fmla="*/ 0 w 43"/>
                <a:gd name="T1" fmla="*/ 82 h 82"/>
                <a:gd name="T2" fmla="*/ 34 w 43"/>
                <a:gd name="T3" fmla="*/ 46 h 82"/>
                <a:gd name="T4" fmla="*/ 43 w 43"/>
                <a:gd name="T5" fmla="*/ 28 h 82"/>
                <a:gd name="T6" fmla="*/ 43 w 43"/>
                <a:gd name="T7" fmla="*/ 14 h 82"/>
                <a:gd name="T8" fmla="*/ 34 w 43"/>
                <a:gd name="T9" fmla="*/ 0 h 82"/>
                <a:gd name="T10" fmla="*/ 0 w 43"/>
                <a:gd name="T11" fmla="*/ 82 h 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3" h="82">
                  <a:moveTo>
                    <a:pt x="0" y="82"/>
                  </a:moveTo>
                  <a:lnTo>
                    <a:pt x="34" y="46"/>
                  </a:lnTo>
                  <a:lnTo>
                    <a:pt x="43" y="28"/>
                  </a:lnTo>
                  <a:lnTo>
                    <a:pt x="43" y="14"/>
                  </a:lnTo>
                  <a:lnTo>
                    <a:pt x="34" y="0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61" name="Freeform 113"/>
            <p:cNvSpPr>
              <a:spLocks/>
            </p:cNvSpPr>
            <p:nvPr/>
          </p:nvSpPr>
          <p:spPr bwMode="auto">
            <a:xfrm>
              <a:off x="361" y="3590"/>
              <a:ext cx="43" cy="82"/>
            </a:xfrm>
            <a:custGeom>
              <a:avLst/>
              <a:gdLst>
                <a:gd name="T0" fmla="*/ 0 w 43"/>
                <a:gd name="T1" fmla="*/ 82 h 82"/>
                <a:gd name="T2" fmla="*/ 34 w 43"/>
                <a:gd name="T3" fmla="*/ 46 h 82"/>
                <a:gd name="T4" fmla="*/ 43 w 43"/>
                <a:gd name="T5" fmla="*/ 28 h 82"/>
                <a:gd name="T6" fmla="*/ 43 w 43"/>
                <a:gd name="T7" fmla="*/ 14 h 82"/>
                <a:gd name="T8" fmla="*/ 34 w 43"/>
                <a:gd name="T9" fmla="*/ 0 h 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" h="82">
                  <a:moveTo>
                    <a:pt x="0" y="82"/>
                  </a:moveTo>
                  <a:lnTo>
                    <a:pt x="34" y="46"/>
                  </a:lnTo>
                  <a:lnTo>
                    <a:pt x="43" y="28"/>
                  </a:lnTo>
                  <a:lnTo>
                    <a:pt x="43" y="14"/>
                  </a:lnTo>
                  <a:lnTo>
                    <a:pt x="34" y="0"/>
                  </a:lnTo>
                </a:path>
              </a:pathLst>
            </a:custGeom>
            <a:noFill/>
            <a:ln w="0">
              <a:solidFill>
                <a:srgbClr val="BFD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62" name="Freeform 114"/>
            <p:cNvSpPr>
              <a:spLocks/>
            </p:cNvSpPr>
            <p:nvPr/>
          </p:nvSpPr>
          <p:spPr bwMode="auto">
            <a:xfrm>
              <a:off x="674" y="3690"/>
              <a:ext cx="48" cy="132"/>
            </a:xfrm>
            <a:custGeom>
              <a:avLst/>
              <a:gdLst>
                <a:gd name="T0" fmla="*/ 18 w 48"/>
                <a:gd name="T1" fmla="*/ 0 h 132"/>
                <a:gd name="T2" fmla="*/ 13 w 48"/>
                <a:gd name="T3" fmla="*/ 0 h 132"/>
                <a:gd name="T4" fmla="*/ 5 w 48"/>
                <a:gd name="T5" fmla="*/ 11 h 132"/>
                <a:gd name="T6" fmla="*/ 0 w 48"/>
                <a:gd name="T7" fmla="*/ 21 h 132"/>
                <a:gd name="T8" fmla="*/ 0 w 48"/>
                <a:gd name="T9" fmla="*/ 39 h 132"/>
                <a:gd name="T10" fmla="*/ 0 w 48"/>
                <a:gd name="T11" fmla="*/ 57 h 132"/>
                <a:gd name="T12" fmla="*/ 9 w 48"/>
                <a:gd name="T13" fmla="*/ 79 h 132"/>
                <a:gd name="T14" fmla="*/ 22 w 48"/>
                <a:gd name="T15" fmla="*/ 107 h 132"/>
                <a:gd name="T16" fmla="*/ 43 w 48"/>
                <a:gd name="T17" fmla="*/ 132 h 132"/>
                <a:gd name="T18" fmla="*/ 48 w 48"/>
                <a:gd name="T19" fmla="*/ 118 h 132"/>
                <a:gd name="T20" fmla="*/ 48 w 48"/>
                <a:gd name="T21" fmla="*/ 96 h 132"/>
                <a:gd name="T22" fmla="*/ 43 w 48"/>
                <a:gd name="T23" fmla="*/ 54 h 132"/>
                <a:gd name="T24" fmla="*/ 39 w 48"/>
                <a:gd name="T25" fmla="*/ 32 h 132"/>
                <a:gd name="T26" fmla="*/ 35 w 48"/>
                <a:gd name="T27" fmla="*/ 14 h 132"/>
                <a:gd name="T28" fmla="*/ 26 w 48"/>
                <a:gd name="T29" fmla="*/ 3 h 132"/>
                <a:gd name="T30" fmla="*/ 18 w 48"/>
                <a:gd name="T31" fmla="*/ 0 h 13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8" h="132">
                  <a:moveTo>
                    <a:pt x="18" y="0"/>
                  </a:moveTo>
                  <a:lnTo>
                    <a:pt x="13" y="0"/>
                  </a:lnTo>
                  <a:lnTo>
                    <a:pt x="5" y="11"/>
                  </a:lnTo>
                  <a:lnTo>
                    <a:pt x="0" y="21"/>
                  </a:lnTo>
                  <a:lnTo>
                    <a:pt x="0" y="39"/>
                  </a:lnTo>
                  <a:lnTo>
                    <a:pt x="0" y="57"/>
                  </a:lnTo>
                  <a:lnTo>
                    <a:pt x="9" y="79"/>
                  </a:lnTo>
                  <a:lnTo>
                    <a:pt x="22" y="107"/>
                  </a:lnTo>
                  <a:lnTo>
                    <a:pt x="43" y="132"/>
                  </a:lnTo>
                  <a:lnTo>
                    <a:pt x="48" y="118"/>
                  </a:lnTo>
                  <a:lnTo>
                    <a:pt x="48" y="96"/>
                  </a:lnTo>
                  <a:lnTo>
                    <a:pt x="43" y="54"/>
                  </a:lnTo>
                  <a:lnTo>
                    <a:pt x="39" y="32"/>
                  </a:lnTo>
                  <a:lnTo>
                    <a:pt x="35" y="14"/>
                  </a:lnTo>
                  <a:lnTo>
                    <a:pt x="26" y="3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63" name="Freeform 115"/>
            <p:cNvSpPr>
              <a:spLocks/>
            </p:cNvSpPr>
            <p:nvPr/>
          </p:nvSpPr>
          <p:spPr bwMode="auto">
            <a:xfrm>
              <a:off x="692" y="3686"/>
              <a:ext cx="103" cy="129"/>
            </a:xfrm>
            <a:custGeom>
              <a:avLst/>
              <a:gdLst>
                <a:gd name="T0" fmla="*/ 4 w 103"/>
                <a:gd name="T1" fmla="*/ 0 h 129"/>
                <a:gd name="T2" fmla="*/ 0 w 103"/>
                <a:gd name="T3" fmla="*/ 11 h 129"/>
                <a:gd name="T4" fmla="*/ 0 w 103"/>
                <a:gd name="T5" fmla="*/ 22 h 129"/>
                <a:gd name="T6" fmla="*/ 8 w 103"/>
                <a:gd name="T7" fmla="*/ 43 h 129"/>
                <a:gd name="T8" fmla="*/ 25 w 103"/>
                <a:gd name="T9" fmla="*/ 61 h 129"/>
                <a:gd name="T10" fmla="*/ 64 w 103"/>
                <a:gd name="T11" fmla="*/ 100 h 129"/>
                <a:gd name="T12" fmla="*/ 85 w 103"/>
                <a:gd name="T13" fmla="*/ 118 h 129"/>
                <a:gd name="T14" fmla="*/ 103 w 103"/>
                <a:gd name="T15" fmla="*/ 129 h 129"/>
                <a:gd name="T16" fmla="*/ 90 w 103"/>
                <a:gd name="T17" fmla="*/ 86 h 129"/>
                <a:gd name="T18" fmla="*/ 64 w 103"/>
                <a:gd name="T19" fmla="*/ 40 h 129"/>
                <a:gd name="T20" fmla="*/ 51 w 103"/>
                <a:gd name="T21" fmla="*/ 22 h 129"/>
                <a:gd name="T22" fmla="*/ 34 w 103"/>
                <a:gd name="T23" fmla="*/ 7 h 129"/>
                <a:gd name="T24" fmla="*/ 21 w 103"/>
                <a:gd name="T25" fmla="*/ 0 h 129"/>
                <a:gd name="T26" fmla="*/ 4 w 103"/>
                <a:gd name="T27" fmla="*/ 0 h 12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03" h="129">
                  <a:moveTo>
                    <a:pt x="4" y="0"/>
                  </a:moveTo>
                  <a:lnTo>
                    <a:pt x="0" y="11"/>
                  </a:lnTo>
                  <a:lnTo>
                    <a:pt x="0" y="22"/>
                  </a:lnTo>
                  <a:lnTo>
                    <a:pt x="8" y="43"/>
                  </a:lnTo>
                  <a:lnTo>
                    <a:pt x="25" y="61"/>
                  </a:lnTo>
                  <a:lnTo>
                    <a:pt x="64" y="100"/>
                  </a:lnTo>
                  <a:lnTo>
                    <a:pt x="85" y="118"/>
                  </a:lnTo>
                  <a:lnTo>
                    <a:pt x="103" y="129"/>
                  </a:lnTo>
                  <a:lnTo>
                    <a:pt x="90" y="86"/>
                  </a:lnTo>
                  <a:lnTo>
                    <a:pt x="64" y="40"/>
                  </a:lnTo>
                  <a:lnTo>
                    <a:pt x="51" y="22"/>
                  </a:lnTo>
                  <a:lnTo>
                    <a:pt x="34" y="7"/>
                  </a:lnTo>
                  <a:lnTo>
                    <a:pt x="21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80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64" name="Freeform 116"/>
            <p:cNvSpPr>
              <a:spLocks/>
            </p:cNvSpPr>
            <p:nvPr/>
          </p:nvSpPr>
          <p:spPr bwMode="auto">
            <a:xfrm>
              <a:off x="704" y="3668"/>
              <a:ext cx="202" cy="54"/>
            </a:xfrm>
            <a:custGeom>
              <a:avLst/>
              <a:gdLst>
                <a:gd name="T0" fmla="*/ 5 w 202"/>
                <a:gd name="T1" fmla="*/ 25 h 54"/>
                <a:gd name="T2" fmla="*/ 0 w 202"/>
                <a:gd name="T3" fmla="*/ 11 h 54"/>
                <a:gd name="T4" fmla="*/ 5 w 202"/>
                <a:gd name="T5" fmla="*/ 4 h 54"/>
                <a:gd name="T6" fmla="*/ 22 w 202"/>
                <a:gd name="T7" fmla="*/ 0 h 54"/>
                <a:gd name="T8" fmla="*/ 52 w 202"/>
                <a:gd name="T9" fmla="*/ 0 h 54"/>
                <a:gd name="T10" fmla="*/ 86 w 202"/>
                <a:gd name="T11" fmla="*/ 7 h 54"/>
                <a:gd name="T12" fmla="*/ 159 w 202"/>
                <a:gd name="T13" fmla="*/ 29 h 54"/>
                <a:gd name="T14" fmla="*/ 185 w 202"/>
                <a:gd name="T15" fmla="*/ 33 h 54"/>
                <a:gd name="T16" fmla="*/ 202 w 202"/>
                <a:gd name="T17" fmla="*/ 33 h 54"/>
                <a:gd name="T18" fmla="*/ 189 w 202"/>
                <a:gd name="T19" fmla="*/ 36 h 54"/>
                <a:gd name="T20" fmla="*/ 168 w 202"/>
                <a:gd name="T21" fmla="*/ 43 h 54"/>
                <a:gd name="T22" fmla="*/ 121 w 202"/>
                <a:gd name="T23" fmla="*/ 54 h 54"/>
                <a:gd name="T24" fmla="*/ 91 w 202"/>
                <a:gd name="T25" fmla="*/ 54 h 54"/>
                <a:gd name="T26" fmla="*/ 61 w 202"/>
                <a:gd name="T27" fmla="*/ 50 h 54"/>
                <a:gd name="T28" fmla="*/ 30 w 202"/>
                <a:gd name="T29" fmla="*/ 40 h 54"/>
                <a:gd name="T30" fmla="*/ 5 w 202"/>
                <a:gd name="T31" fmla="*/ 25 h 5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2" h="54">
                  <a:moveTo>
                    <a:pt x="5" y="25"/>
                  </a:moveTo>
                  <a:lnTo>
                    <a:pt x="0" y="11"/>
                  </a:lnTo>
                  <a:lnTo>
                    <a:pt x="5" y="4"/>
                  </a:lnTo>
                  <a:lnTo>
                    <a:pt x="22" y="0"/>
                  </a:lnTo>
                  <a:lnTo>
                    <a:pt x="52" y="0"/>
                  </a:lnTo>
                  <a:lnTo>
                    <a:pt x="86" y="7"/>
                  </a:lnTo>
                  <a:lnTo>
                    <a:pt x="159" y="29"/>
                  </a:lnTo>
                  <a:lnTo>
                    <a:pt x="185" y="33"/>
                  </a:lnTo>
                  <a:lnTo>
                    <a:pt x="202" y="33"/>
                  </a:lnTo>
                  <a:lnTo>
                    <a:pt x="189" y="36"/>
                  </a:lnTo>
                  <a:lnTo>
                    <a:pt x="168" y="43"/>
                  </a:lnTo>
                  <a:lnTo>
                    <a:pt x="121" y="54"/>
                  </a:lnTo>
                  <a:lnTo>
                    <a:pt x="91" y="54"/>
                  </a:lnTo>
                  <a:lnTo>
                    <a:pt x="61" y="50"/>
                  </a:lnTo>
                  <a:lnTo>
                    <a:pt x="30" y="40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65" name="Freeform 117"/>
            <p:cNvSpPr>
              <a:spLocks/>
            </p:cNvSpPr>
            <p:nvPr/>
          </p:nvSpPr>
          <p:spPr bwMode="auto">
            <a:xfrm>
              <a:off x="1800" y="3708"/>
              <a:ext cx="56" cy="132"/>
            </a:xfrm>
            <a:custGeom>
              <a:avLst/>
              <a:gdLst>
                <a:gd name="T0" fmla="*/ 8 w 56"/>
                <a:gd name="T1" fmla="*/ 132 h 132"/>
                <a:gd name="T2" fmla="*/ 17 w 56"/>
                <a:gd name="T3" fmla="*/ 132 h 132"/>
                <a:gd name="T4" fmla="*/ 26 w 56"/>
                <a:gd name="T5" fmla="*/ 129 h 132"/>
                <a:gd name="T6" fmla="*/ 38 w 56"/>
                <a:gd name="T7" fmla="*/ 118 h 132"/>
                <a:gd name="T8" fmla="*/ 47 w 56"/>
                <a:gd name="T9" fmla="*/ 104 h 132"/>
                <a:gd name="T10" fmla="*/ 56 w 56"/>
                <a:gd name="T11" fmla="*/ 86 h 132"/>
                <a:gd name="T12" fmla="*/ 56 w 56"/>
                <a:gd name="T13" fmla="*/ 61 h 132"/>
                <a:gd name="T14" fmla="*/ 56 w 56"/>
                <a:gd name="T15" fmla="*/ 32 h 132"/>
                <a:gd name="T16" fmla="*/ 47 w 56"/>
                <a:gd name="T17" fmla="*/ 0 h 132"/>
                <a:gd name="T18" fmla="*/ 30 w 56"/>
                <a:gd name="T19" fmla="*/ 32 h 132"/>
                <a:gd name="T20" fmla="*/ 13 w 56"/>
                <a:gd name="T21" fmla="*/ 75 h 132"/>
                <a:gd name="T22" fmla="*/ 0 w 56"/>
                <a:gd name="T23" fmla="*/ 111 h 132"/>
                <a:gd name="T24" fmla="*/ 0 w 56"/>
                <a:gd name="T25" fmla="*/ 125 h 132"/>
                <a:gd name="T26" fmla="*/ 8 w 56"/>
                <a:gd name="T27" fmla="*/ 132 h 13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6" h="132">
                  <a:moveTo>
                    <a:pt x="8" y="132"/>
                  </a:moveTo>
                  <a:lnTo>
                    <a:pt x="17" y="132"/>
                  </a:lnTo>
                  <a:lnTo>
                    <a:pt x="26" y="129"/>
                  </a:lnTo>
                  <a:lnTo>
                    <a:pt x="38" y="118"/>
                  </a:lnTo>
                  <a:lnTo>
                    <a:pt x="47" y="104"/>
                  </a:lnTo>
                  <a:lnTo>
                    <a:pt x="56" y="86"/>
                  </a:lnTo>
                  <a:lnTo>
                    <a:pt x="56" y="61"/>
                  </a:lnTo>
                  <a:lnTo>
                    <a:pt x="56" y="32"/>
                  </a:lnTo>
                  <a:lnTo>
                    <a:pt x="47" y="0"/>
                  </a:lnTo>
                  <a:lnTo>
                    <a:pt x="30" y="32"/>
                  </a:lnTo>
                  <a:lnTo>
                    <a:pt x="13" y="75"/>
                  </a:lnTo>
                  <a:lnTo>
                    <a:pt x="0" y="111"/>
                  </a:lnTo>
                  <a:lnTo>
                    <a:pt x="0" y="125"/>
                  </a:lnTo>
                  <a:lnTo>
                    <a:pt x="8" y="132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66" name="Freeform 118"/>
            <p:cNvSpPr>
              <a:spLocks/>
            </p:cNvSpPr>
            <p:nvPr/>
          </p:nvSpPr>
          <p:spPr bwMode="auto">
            <a:xfrm>
              <a:off x="1770" y="3690"/>
              <a:ext cx="51" cy="150"/>
            </a:xfrm>
            <a:custGeom>
              <a:avLst/>
              <a:gdLst>
                <a:gd name="T0" fmla="*/ 34 w 51"/>
                <a:gd name="T1" fmla="*/ 150 h 150"/>
                <a:gd name="T2" fmla="*/ 47 w 51"/>
                <a:gd name="T3" fmla="*/ 143 h 150"/>
                <a:gd name="T4" fmla="*/ 51 w 51"/>
                <a:gd name="T5" fmla="*/ 132 h 150"/>
                <a:gd name="T6" fmla="*/ 51 w 51"/>
                <a:gd name="T7" fmla="*/ 111 h 150"/>
                <a:gd name="T8" fmla="*/ 47 w 51"/>
                <a:gd name="T9" fmla="*/ 89 h 150"/>
                <a:gd name="T10" fmla="*/ 30 w 51"/>
                <a:gd name="T11" fmla="*/ 39 h 150"/>
                <a:gd name="T12" fmla="*/ 17 w 51"/>
                <a:gd name="T13" fmla="*/ 18 h 150"/>
                <a:gd name="T14" fmla="*/ 0 w 51"/>
                <a:gd name="T15" fmla="*/ 0 h 150"/>
                <a:gd name="T16" fmla="*/ 0 w 51"/>
                <a:gd name="T17" fmla="*/ 46 h 150"/>
                <a:gd name="T18" fmla="*/ 0 w 51"/>
                <a:gd name="T19" fmla="*/ 96 h 150"/>
                <a:gd name="T20" fmla="*/ 4 w 51"/>
                <a:gd name="T21" fmla="*/ 118 h 150"/>
                <a:gd name="T22" fmla="*/ 8 w 51"/>
                <a:gd name="T23" fmla="*/ 136 h 150"/>
                <a:gd name="T24" fmla="*/ 21 w 51"/>
                <a:gd name="T25" fmla="*/ 147 h 150"/>
                <a:gd name="T26" fmla="*/ 34 w 51"/>
                <a:gd name="T27" fmla="*/ 150 h 15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1" h="150">
                  <a:moveTo>
                    <a:pt x="34" y="150"/>
                  </a:moveTo>
                  <a:lnTo>
                    <a:pt x="47" y="143"/>
                  </a:lnTo>
                  <a:lnTo>
                    <a:pt x="51" y="132"/>
                  </a:lnTo>
                  <a:lnTo>
                    <a:pt x="51" y="111"/>
                  </a:lnTo>
                  <a:lnTo>
                    <a:pt x="47" y="89"/>
                  </a:lnTo>
                  <a:lnTo>
                    <a:pt x="30" y="39"/>
                  </a:lnTo>
                  <a:lnTo>
                    <a:pt x="17" y="18"/>
                  </a:lnTo>
                  <a:lnTo>
                    <a:pt x="0" y="0"/>
                  </a:lnTo>
                  <a:lnTo>
                    <a:pt x="0" y="46"/>
                  </a:lnTo>
                  <a:lnTo>
                    <a:pt x="0" y="96"/>
                  </a:lnTo>
                  <a:lnTo>
                    <a:pt x="4" y="118"/>
                  </a:lnTo>
                  <a:lnTo>
                    <a:pt x="8" y="136"/>
                  </a:lnTo>
                  <a:lnTo>
                    <a:pt x="21" y="147"/>
                  </a:lnTo>
                  <a:lnTo>
                    <a:pt x="34" y="150"/>
                  </a:lnTo>
                  <a:close/>
                </a:path>
              </a:pathLst>
            </a:custGeom>
            <a:solidFill>
              <a:srgbClr val="80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67" name="Freeform 119"/>
            <p:cNvSpPr>
              <a:spLocks/>
            </p:cNvSpPr>
            <p:nvPr/>
          </p:nvSpPr>
          <p:spPr bwMode="auto">
            <a:xfrm>
              <a:off x="1619" y="3761"/>
              <a:ext cx="176" cy="86"/>
            </a:xfrm>
            <a:custGeom>
              <a:avLst/>
              <a:gdLst>
                <a:gd name="T0" fmla="*/ 176 w 176"/>
                <a:gd name="T1" fmla="*/ 72 h 86"/>
                <a:gd name="T2" fmla="*/ 172 w 176"/>
                <a:gd name="T3" fmla="*/ 83 h 86"/>
                <a:gd name="T4" fmla="*/ 168 w 176"/>
                <a:gd name="T5" fmla="*/ 86 h 86"/>
                <a:gd name="T6" fmla="*/ 146 w 176"/>
                <a:gd name="T7" fmla="*/ 86 h 86"/>
                <a:gd name="T8" fmla="*/ 121 w 176"/>
                <a:gd name="T9" fmla="*/ 76 h 86"/>
                <a:gd name="T10" fmla="*/ 95 w 176"/>
                <a:gd name="T11" fmla="*/ 58 h 86"/>
                <a:gd name="T12" fmla="*/ 35 w 176"/>
                <a:gd name="T13" fmla="*/ 18 h 86"/>
                <a:gd name="T14" fmla="*/ 13 w 176"/>
                <a:gd name="T15" fmla="*/ 8 h 86"/>
                <a:gd name="T16" fmla="*/ 0 w 176"/>
                <a:gd name="T17" fmla="*/ 4 h 86"/>
                <a:gd name="T18" fmla="*/ 13 w 176"/>
                <a:gd name="T19" fmla="*/ 4 h 86"/>
                <a:gd name="T20" fmla="*/ 35 w 176"/>
                <a:gd name="T21" fmla="*/ 0 h 86"/>
                <a:gd name="T22" fmla="*/ 86 w 176"/>
                <a:gd name="T23" fmla="*/ 8 h 86"/>
                <a:gd name="T24" fmla="*/ 112 w 176"/>
                <a:gd name="T25" fmla="*/ 18 h 86"/>
                <a:gd name="T26" fmla="*/ 138 w 176"/>
                <a:gd name="T27" fmla="*/ 29 h 86"/>
                <a:gd name="T28" fmla="*/ 159 w 176"/>
                <a:gd name="T29" fmla="*/ 47 h 86"/>
                <a:gd name="T30" fmla="*/ 176 w 176"/>
                <a:gd name="T31" fmla="*/ 72 h 8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6" h="86">
                  <a:moveTo>
                    <a:pt x="176" y="72"/>
                  </a:moveTo>
                  <a:lnTo>
                    <a:pt x="172" y="83"/>
                  </a:lnTo>
                  <a:lnTo>
                    <a:pt x="168" y="86"/>
                  </a:lnTo>
                  <a:lnTo>
                    <a:pt x="146" y="86"/>
                  </a:lnTo>
                  <a:lnTo>
                    <a:pt x="121" y="76"/>
                  </a:lnTo>
                  <a:lnTo>
                    <a:pt x="95" y="58"/>
                  </a:lnTo>
                  <a:lnTo>
                    <a:pt x="35" y="18"/>
                  </a:lnTo>
                  <a:lnTo>
                    <a:pt x="13" y="8"/>
                  </a:lnTo>
                  <a:lnTo>
                    <a:pt x="0" y="4"/>
                  </a:lnTo>
                  <a:lnTo>
                    <a:pt x="13" y="4"/>
                  </a:lnTo>
                  <a:lnTo>
                    <a:pt x="35" y="0"/>
                  </a:lnTo>
                  <a:lnTo>
                    <a:pt x="86" y="8"/>
                  </a:lnTo>
                  <a:lnTo>
                    <a:pt x="112" y="18"/>
                  </a:lnTo>
                  <a:lnTo>
                    <a:pt x="138" y="29"/>
                  </a:lnTo>
                  <a:lnTo>
                    <a:pt x="159" y="47"/>
                  </a:lnTo>
                  <a:lnTo>
                    <a:pt x="176" y="72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68" name="Freeform 120"/>
            <p:cNvSpPr>
              <a:spLocks/>
            </p:cNvSpPr>
            <p:nvPr/>
          </p:nvSpPr>
          <p:spPr bwMode="auto">
            <a:xfrm>
              <a:off x="1340" y="3701"/>
              <a:ext cx="99" cy="89"/>
            </a:xfrm>
            <a:custGeom>
              <a:avLst/>
              <a:gdLst>
                <a:gd name="T0" fmla="*/ 99 w 99"/>
                <a:gd name="T1" fmla="*/ 89 h 89"/>
                <a:gd name="T2" fmla="*/ 82 w 99"/>
                <a:gd name="T3" fmla="*/ 85 h 89"/>
                <a:gd name="T4" fmla="*/ 60 w 99"/>
                <a:gd name="T5" fmla="*/ 71 h 89"/>
                <a:gd name="T6" fmla="*/ 47 w 99"/>
                <a:gd name="T7" fmla="*/ 60 h 89"/>
                <a:gd name="T8" fmla="*/ 34 w 99"/>
                <a:gd name="T9" fmla="*/ 43 h 89"/>
                <a:gd name="T10" fmla="*/ 17 w 99"/>
                <a:gd name="T11" fmla="*/ 25 h 89"/>
                <a:gd name="T12" fmla="*/ 0 w 99"/>
                <a:gd name="T13" fmla="*/ 0 h 89"/>
                <a:gd name="T14" fmla="*/ 39 w 99"/>
                <a:gd name="T15" fmla="*/ 21 h 89"/>
                <a:gd name="T16" fmla="*/ 73 w 99"/>
                <a:gd name="T17" fmla="*/ 43 h 89"/>
                <a:gd name="T18" fmla="*/ 99 w 99"/>
                <a:gd name="T19" fmla="*/ 64 h 89"/>
                <a:gd name="T20" fmla="*/ 99 w 99"/>
                <a:gd name="T21" fmla="*/ 78 h 89"/>
                <a:gd name="T22" fmla="*/ 99 w 99"/>
                <a:gd name="T23" fmla="*/ 89 h 8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99" h="89">
                  <a:moveTo>
                    <a:pt x="99" y="89"/>
                  </a:moveTo>
                  <a:lnTo>
                    <a:pt x="82" y="85"/>
                  </a:lnTo>
                  <a:lnTo>
                    <a:pt x="60" y="71"/>
                  </a:lnTo>
                  <a:lnTo>
                    <a:pt x="47" y="60"/>
                  </a:lnTo>
                  <a:lnTo>
                    <a:pt x="34" y="43"/>
                  </a:lnTo>
                  <a:lnTo>
                    <a:pt x="17" y="25"/>
                  </a:lnTo>
                  <a:lnTo>
                    <a:pt x="0" y="0"/>
                  </a:lnTo>
                  <a:lnTo>
                    <a:pt x="39" y="21"/>
                  </a:lnTo>
                  <a:lnTo>
                    <a:pt x="73" y="43"/>
                  </a:lnTo>
                  <a:lnTo>
                    <a:pt x="99" y="64"/>
                  </a:lnTo>
                  <a:lnTo>
                    <a:pt x="99" y="78"/>
                  </a:lnTo>
                  <a:lnTo>
                    <a:pt x="99" y="89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69" name="Freeform 121"/>
            <p:cNvSpPr>
              <a:spLocks/>
            </p:cNvSpPr>
            <p:nvPr/>
          </p:nvSpPr>
          <p:spPr bwMode="auto">
            <a:xfrm>
              <a:off x="301" y="2759"/>
              <a:ext cx="154" cy="93"/>
            </a:xfrm>
            <a:custGeom>
              <a:avLst/>
              <a:gdLst>
                <a:gd name="T0" fmla="*/ 154 w 154"/>
                <a:gd name="T1" fmla="*/ 86 h 93"/>
                <a:gd name="T2" fmla="*/ 154 w 154"/>
                <a:gd name="T3" fmla="*/ 79 h 93"/>
                <a:gd name="T4" fmla="*/ 141 w 154"/>
                <a:gd name="T5" fmla="*/ 64 h 93"/>
                <a:gd name="T6" fmla="*/ 124 w 154"/>
                <a:gd name="T7" fmla="*/ 50 h 93"/>
                <a:gd name="T8" fmla="*/ 98 w 154"/>
                <a:gd name="T9" fmla="*/ 32 h 93"/>
                <a:gd name="T10" fmla="*/ 47 w 154"/>
                <a:gd name="T11" fmla="*/ 4 h 93"/>
                <a:gd name="T12" fmla="*/ 21 w 154"/>
                <a:gd name="T13" fmla="*/ 0 h 93"/>
                <a:gd name="T14" fmla="*/ 0 w 154"/>
                <a:gd name="T15" fmla="*/ 0 h 93"/>
                <a:gd name="T16" fmla="*/ 38 w 154"/>
                <a:gd name="T17" fmla="*/ 18 h 93"/>
                <a:gd name="T18" fmla="*/ 56 w 154"/>
                <a:gd name="T19" fmla="*/ 29 h 93"/>
                <a:gd name="T20" fmla="*/ 68 w 154"/>
                <a:gd name="T21" fmla="*/ 43 h 93"/>
                <a:gd name="T22" fmla="*/ 86 w 154"/>
                <a:gd name="T23" fmla="*/ 57 h 93"/>
                <a:gd name="T24" fmla="*/ 111 w 154"/>
                <a:gd name="T25" fmla="*/ 79 h 93"/>
                <a:gd name="T26" fmla="*/ 137 w 154"/>
                <a:gd name="T27" fmla="*/ 93 h 93"/>
                <a:gd name="T28" fmla="*/ 146 w 154"/>
                <a:gd name="T29" fmla="*/ 93 h 93"/>
                <a:gd name="T30" fmla="*/ 154 w 154"/>
                <a:gd name="T31" fmla="*/ 86 h 9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54" h="93">
                  <a:moveTo>
                    <a:pt x="154" y="86"/>
                  </a:moveTo>
                  <a:lnTo>
                    <a:pt x="154" y="79"/>
                  </a:lnTo>
                  <a:lnTo>
                    <a:pt x="141" y="64"/>
                  </a:lnTo>
                  <a:lnTo>
                    <a:pt x="124" y="50"/>
                  </a:lnTo>
                  <a:lnTo>
                    <a:pt x="98" y="32"/>
                  </a:lnTo>
                  <a:lnTo>
                    <a:pt x="47" y="4"/>
                  </a:lnTo>
                  <a:lnTo>
                    <a:pt x="21" y="0"/>
                  </a:lnTo>
                  <a:lnTo>
                    <a:pt x="0" y="0"/>
                  </a:lnTo>
                  <a:lnTo>
                    <a:pt x="38" y="18"/>
                  </a:lnTo>
                  <a:lnTo>
                    <a:pt x="56" y="29"/>
                  </a:lnTo>
                  <a:lnTo>
                    <a:pt x="68" y="43"/>
                  </a:lnTo>
                  <a:lnTo>
                    <a:pt x="86" y="57"/>
                  </a:lnTo>
                  <a:lnTo>
                    <a:pt x="111" y="79"/>
                  </a:lnTo>
                  <a:lnTo>
                    <a:pt x="137" y="93"/>
                  </a:lnTo>
                  <a:lnTo>
                    <a:pt x="146" y="93"/>
                  </a:lnTo>
                  <a:lnTo>
                    <a:pt x="154" y="86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70" name="Freeform 122"/>
            <p:cNvSpPr>
              <a:spLocks/>
            </p:cNvSpPr>
            <p:nvPr/>
          </p:nvSpPr>
          <p:spPr bwMode="auto">
            <a:xfrm>
              <a:off x="460" y="3249"/>
              <a:ext cx="73" cy="136"/>
            </a:xfrm>
            <a:custGeom>
              <a:avLst/>
              <a:gdLst>
                <a:gd name="T0" fmla="*/ 30 w 73"/>
                <a:gd name="T1" fmla="*/ 136 h 136"/>
                <a:gd name="T2" fmla="*/ 21 w 73"/>
                <a:gd name="T3" fmla="*/ 133 h 136"/>
                <a:gd name="T4" fmla="*/ 12 w 73"/>
                <a:gd name="T5" fmla="*/ 122 h 136"/>
                <a:gd name="T6" fmla="*/ 4 w 73"/>
                <a:gd name="T7" fmla="*/ 108 h 136"/>
                <a:gd name="T8" fmla="*/ 0 w 73"/>
                <a:gd name="T9" fmla="*/ 94 h 136"/>
                <a:gd name="T10" fmla="*/ 4 w 73"/>
                <a:gd name="T11" fmla="*/ 72 h 136"/>
                <a:gd name="T12" fmla="*/ 17 w 73"/>
                <a:gd name="T13" fmla="*/ 51 h 136"/>
                <a:gd name="T14" fmla="*/ 38 w 73"/>
                <a:gd name="T15" fmla="*/ 26 h 136"/>
                <a:gd name="T16" fmla="*/ 73 w 73"/>
                <a:gd name="T17" fmla="*/ 0 h 136"/>
                <a:gd name="T18" fmla="*/ 64 w 73"/>
                <a:gd name="T19" fmla="*/ 51 h 136"/>
                <a:gd name="T20" fmla="*/ 51 w 73"/>
                <a:gd name="T21" fmla="*/ 90 h 136"/>
                <a:gd name="T22" fmla="*/ 43 w 73"/>
                <a:gd name="T23" fmla="*/ 119 h 136"/>
                <a:gd name="T24" fmla="*/ 30 w 73"/>
                <a:gd name="T25" fmla="*/ 136 h 1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3" h="136">
                  <a:moveTo>
                    <a:pt x="30" y="136"/>
                  </a:moveTo>
                  <a:lnTo>
                    <a:pt x="21" y="133"/>
                  </a:lnTo>
                  <a:lnTo>
                    <a:pt x="12" y="122"/>
                  </a:lnTo>
                  <a:lnTo>
                    <a:pt x="4" y="108"/>
                  </a:lnTo>
                  <a:lnTo>
                    <a:pt x="0" y="94"/>
                  </a:lnTo>
                  <a:lnTo>
                    <a:pt x="4" y="72"/>
                  </a:lnTo>
                  <a:lnTo>
                    <a:pt x="17" y="51"/>
                  </a:lnTo>
                  <a:lnTo>
                    <a:pt x="38" y="26"/>
                  </a:lnTo>
                  <a:lnTo>
                    <a:pt x="73" y="0"/>
                  </a:lnTo>
                  <a:lnTo>
                    <a:pt x="64" y="51"/>
                  </a:lnTo>
                  <a:lnTo>
                    <a:pt x="51" y="90"/>
                  </a:lnTo>
                  <a:lnTo>
                    <a:pt x="43" y="119"/>
                  </a:lnTo>
                  <a:lnTo>
                    <a:pt x="30" y="136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71" name="Freeform 123"/>
            <p:cNvSpPr>
              <a:spLocks/>
            </p:cNvSpPr>
            <p:nvPr/>
          </p:nvSpPr>
          <p:spPr bwMode="auto">
            <a:xfrm>
              <a:off x="2530" y="3718"/>
              <a:ext cx="112" cy="79"/>
            </a:xfrm>
            <a:custGeom>
              <a:avLst/>
              <a:gdLst>
                <a:gd name="T0" fmla="*/ 0 w 112"/>
                <a:gd name="T1" fmla="*/ 4 h 79"/>
                <a:gd name="T2" fmla="*/ 17 w 112"/>
                <a:gd name="T3" fmla="*/ 0 h 79"/>
                <a:gd name="T4" fmla="*/ 43 w 112"/>
                <a:gd name="T5" fmla="*/ 4 h 79"/>
                <a:gd name="T6" fmla="*/ 60 w 112"/>
                <a:gd name="T7" fmla="*/ 15 h 79"/>
                <a:gd name="T8" fmla="*/ 73 w 112"/>
                <a:gd name="T9" fmla="*/ 29 h 79"/>
                <a:gd name="T10" fmla="*/ 90 w 112"/>
                <a:gd name="T11" fmla="*/ 51 h 79"/>
                <a:gd name="T12" fmla="*/ 112 w 112"/>
                <a:gd name="T13" fmla="*/ 79 h 79"/>
                <a:gd name="T14" fmla="*/ 34 w 112"/>
                <a:gd name="T15" fmla="*/ 43 h 79"/>
                <a:gd name="T16" fmla="*/ 9 w 112"/>
                <a:gd name="T17" fmla="*/ 22 h 79"/>
                <a:gd name="T18" fmla="*/ 0 w 112"/>
                <a:gd name="T19" fmla="*/ 15 h 79"/>
                <a:gd name="T20" fmla="*/ 0 w 112"/>
                <a:gd name="T21" fmla="*/ 4 h 7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79">
                  <a:moveTo>
                    <a:pt x="0" y="4"/>
                  </a:moveTo>
                  <a:lnTo>
                    <a:pt x="17" y="0"/>
                  </a:lnTo>
                  <a:lnTo>
                    <a:pt x="43" y="4"/>
                  </a:lnTo>
                  <a:lnTo>
                    <a:pt x="60" y="15"/>
                  </a:lnTo>
                  <a:lnTo>
                    <a:pt x="73" y="29"/>
                  </a:lnTo>
                  <a:lnTo>
                    <a:pt x="90" y="51"/>
                  </a:lnTo>
                  <a:lnTo>
                    <a:pt x="112" y="79"/>
                  </a:lnTo>
                  <a:lnTo>
                    <a:pt x="34" y="43"/>
                  </a:lnTo>
                  <a:lnTo>
                    <a:pt x="9" y="22"/>
                  </a:lnTo>
                  <a:lnTo>
                    <a:pt x="0" y="15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72" name="Freeform 124"/>
            <p:cNvSpPr>
              <a:spLocks/>
            </p:cNvSpPr>
            <p:nvPr/>
          </p:nvSpPr>
          <p:spPr bwMode="auto">
            <a:xfrm>
              <a:off x="859" y="3675"/>
              <a:ext cx="56" cy="151"/>
            </a:xfrm>
            <a:custGeom>
              <a:avLst/>
              <a:gdLst>
                <a:gd name="T0" fmla="*/ 34 w 56"/>
                <a:gd name="T1" fmla="*/ 0 h 151"/>
                <a:gd name="T2" fmla="*/ 47 w 56"/>
                <a:gd name="T3" fmla="*/ 4 h 151"/>
                <a:gd name="T4" fmla="*/ 52 w 56"/>
                <a:gd name="T5" fmla="*/ 15 h 151"/>
                <a:gd name="T6" fmla="*/ 56 w 56"/>
                <a:gd name="T7" fmla="*/ 36 h 151"/>
                <a:gd name="T8" fmla="*/ 56 w 56"/>
                <a:gd name="T9" fmla="*/ 58 h 151"/>
                <a:gd name="T10" fmla="*/ 43 w 56"/>
                <a:gd name="T11" fmla="*/ 111 h 151"/>
                <a:gd name="T12" fmla="*/ 34 w 56"/>
                <a:gd name="T13" fmla="*/ 137 h 151"/>
                <a:gd name="T14" fmla="*/ 22 w 56"/>
                <a:gd name="T15" fmla="*/ 151 h 151"/>
                <a:gd name="T16" fmla="*/ 9 w 56"/>
                <a:gd name="T17" fmla="*/ 111 h 151"/>
                <a:gd name="T18" fmla="*/ 0 w 56"/>
                <a:gd name="T19" fmla="*/ 69 h 151"/>
                <a:gd name="T20" fmla="*/ 4 w 56"/>
                <a:gd name="T21" fmla="*/ 47 h 151"/>
                <a:gd name="T22" fmla="*/ 9 w 56"/>
                <a:gd name="T23" fmla="*/ 29 h 151"/>
                <a:gd name="T24" fmla="*/ 17 w 56"/>
                <a:gd name="T25" fmla="*/ 11 h 151"/>
                <a:gd name="T26" fmla="*/ 34 w 56"/>
                <a:gd name="T27" fmla="*/ 0 h 15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6" h="151">
                  <a:moveTo>
                    <a:pt x="34" y="0"/>
                  </a:moveTo>
                  <a:lnTo>
                    <a:pt x="47" y="4"/>
                  </a:lnTo>
                  <a:lnTo>
                    <a:pt x="52" y="15"/>
                  </a:lnTo>
                  <a:lnTo>
                    <a:pt x="56" y="36"/>
                  </a:lnTo>
                  <a:lnTo>
                    <a:pt x="56" y="58"/>
                  </a:lnTo>
                  <a:lnTo>
                    <a:pt x="43" y="111"/>
                  </a:lnTo>
                  <a:lnTo>
                    <a:pt x="34" y="137"/>
                  </a:lnTo>
                  <a:lnTo>
                    <a:pt x="22" y="151"/>
                  </a:lnTo>
                  <a:lnTo>
                    <a:pt x="9" y="111"/>
                  </a:lnTo>
                  <a:lnTo>
                    <a:pt x="0" y="69"/>
                  </a:lnTo>
                  <a:lnTo>
                    <a:pt x="4" y="47"/>
                  </a:lnTo>
                  <a:lnTo>
                    <a:pt x="9" y="29"/>
                  </a:lnTo>
                  <a:lnTo>
                    <a:pt x="17" y="11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73" name="Freeform 125"/>
            <p:cNvSpPr>
              <a:spLocks/>
            </p:cNvSpPr>
            <p:nvPr/>
          </p:nvSpPr>
          <p:spPr bwMode="auto">
            <a:xfrm>
              <a:off x="451" y="3368"/>
              <a:ext cx="103" cy="75"/>
            </a:xfrm>
            <a:custGeom>
              <a:avLst/>
              <a:gdLst>
                <a:gd name="T0" fmla="*/ 99 w 103"/>
                <a:gd name="T1" fmla="*/ 71 h 75"/>
                <a:gd name="T2" fmla="*/ 90 w 103"/>
                <a:gd name="T3" fmla="*/ 75 h 75"/>
                <a:gd name="T4" fmla="*/ 82 w 103"/>
                <a:gd name="T5" fmla="*/ 75 h 75"/>
                <a:gd name="T6" fmla="*/ 73 w 103"/>
                <a:gd name="T7" fmla="*/ 71 h 75"/>
                <a:gd name="T8" fmla="*/ 60 w 103"/>
                <a:gd name="T9" fmla="*/ 64 h 75"/>
                <a:gd name="T10" fmla="*/ 34 w 103"/>
                <a:gd name="T11" fmla="*/ 39 h 75"/>
                <a:gd name="T12" fmla="*/ 0 w 103"/>
                <a:gd name="T13" fmla="*/ 0 h 75"/>
                <a:gd name="T14" fmla="*/ 34 w 103"/>
                <a:gd name="T15" fmla="*/ 10 h 75"/>
                <a:gd name="T16" fmla="*/ 69 w 103"/>
                <a:gd name="T17" fmla="*/ 32 h 75"/>
                <a:gd name="T18" fmla="*/ 95 w 103"/>
                <a:gd name="T19" fmla="*/ 57 h 75"/>
                <a:gd name="T20" fmla="*/ 103 w 103"/>
                <a:gd name="T21" fmla="*/ 64 h 75"/>
                <a:gd name="T22" fmla="*/ 99 w 103"/>
                <a:gd name="T23" fmla="*/ 71 h 7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03" h="75">
                  <a:moveTo>
                    <a:pt x="99" y="71"/>
                  </a:moveTo>
                  <a:lnTo>
                    <a:pt x="90" y="75"/>
                  </a:lnTo>
                  <a:lnTo>
                    <a:pt x="82" y="75"/>
                  </a:lnTo>
                  <a:lnTo>
                    <a:pt x="73" y="71"/>
                  </a:lnTo>
                  <a:lnTo>
                    <a:pt x="60" y="64"/>
                  </a:lnTo>
                  <a:lnTo>
                    <a:pt x="34" y="39"/>
                  </a:lnTo>
                  <a:lnTo>
                    <a:pt x="0" y="0"/>
                  </a:lnTo>
                  <a:lnTo>
                    <a:pt x="34" y="10"/>
                  </a:lnTo>
                  <a:lnTo>
                    <a:pt x="69" y="32"/>
                  </a:lnTo>
                  <a:lnTo>
                    <a:pt x="95" y="57"/>
                  </a:lnTo>
                  <a:lnTo>
                    <a:pt x="103" y="64"/>
                  </a:lnTo>
                  <a:lnTo>
                    <a:pt x="99" y="71"/>
                  </a:lnTo>
                  <a:close/>
                </a:path>
              </a:pathLst>
            </a:custGeom>
            <a:solidFill>
              <a:srgbClr val="80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74" name="Freeform 126"/>
            <p:cNvSpPr>
              <a:spLocks/>
            </p:cNvSpPr>
            <p:nvPr/>
          </p:nvSpPr>
          <p:spPr bwMode="auto">
            <a:xfrm>
              <a:off x="236" y="3171"/>
              <a:ext cx="90" cy="43"/>
            </a:xfrm>
            <a:custGeom>
              <a:avLst/>
              <a:gdLst>
                <a:gd name="T0" fmla="*/ 90 w 90"/>
                <a:gd name="T1" fmla="*/ 28 h 43"/>
                <a:gd name="T2" fmla="*/ 73 w 90"/>
                <a:gd name="T3" fmla="*/ 10 h 43"/>
                <a:gd name="T4" fmla="*/ 52 w 90"/>
                <a:gd name="T5" fmla="*/ 0 h 43"/>
                <a:gd name="T6" fmla="*/ 26 w 90"/>
                <a:gd name="T7" fmla="*/ 0 h 43"/>
                <a:gd name="T8" fmla="*/ 0 w 90"/>
                <a:gd name="T9" fmla="*/ 3 h 43"/>
                <a:gd name="T10" fmla="*/ 17 w 90"/>
                <a:gd name="T11" fmla="*/ 18 h 43"/>
                <a:gd name="T12" fmla="*/ 39 w 90"/>
                <a:gd name="T13" fmla="*/ 35 h 43"/>
                <a:gd name="T14" fmla="*/ 65 w 90"/>
                <a:gd name="T15" fmla="*/ 43 h 43"/>
                <a:gd name="T16" fmla="*/ 78 w 90"/>
                <a:gd name="T17" fmla="*/ 39 h 43"/>
                <a:gd name="T18" fmla="*/ 90 w 90"/>
                <a:gd name="T19" fmla="*/ 28 h 4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0" h="43">
                  <a:moveTo>
                    <a:pt x="90" y="28"/>
                  </a:moveTo>
                  <a:lnTo>
                    <a:pt x="73" y="10"/>
                  </a:lnTo>
                  <a:lnTo>
                    <a:pt x="52" y="0"/>
                  </a:lnTo>
                  <a:lnTo>
                    <a:pt x="26" y="0"/>
                  </a:lnTo>
                  <a:lnTo>
                    <a:pt x="0" y="3"/>
                  </a:lnTo>
                  <a:lnTo>
                    <a:pt x="17" y="18"/>
                  </a:lnTo>
                  <a:lnTo>
                    <a:pt x="39" y="35"/>
                  </a:lnTo>
                  <a:lnTo>
                    <a:pt x="65" y="43"/>
                  </a:lnTo>
                  <a:lnTo>
                    <a:pt x="78" y="39"/>
                  </a:lnTo>
                  <a:lnTo>
                    <a:pt x="90" y="28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75" name="Freeform 127"/>
            <p:cNvSpPr>
              <a:spLocks/>
            </p:cNvSpPr>
            <p:nvPr/>
          </p:nvSpPr>
          <p:spPr bwMode="auto">
            <a:xfrm>
              <a:off x="1224" y="3618"/>
              <a:ext cx="39" cy="86"/>
            </a:xfrm>
            <a:custGeom>
              <a:avLst/>
              <a:gdLst>
                <a:gd name="T0" fmla="*/ 4 w 39"/>
                <a:gd name="T1" fmla="*/ 0 h 86"/>
                <a:gd name="T2" fmla="*/ 4 w 39"/>
                <a:gd name="T3" fmla="*/ 15 h 86"/>
                <a:gd name="T4" fmla="*/ 0 w 39"/>
                <a:gd name="T5" fmla="*/ 36 h 86"/>
                <a:gd name="T6" fmla="*/ 0 w 39"/>
                <a:gd name="T7" fmla="*/ 47 h 86"/>
                <a:gd name="T8" fmla="*/ 4 w 39"/>
                <a:gd name="T9" fmla="*/ 61 h 86"/>
                <a:gd name="T10" fmla="*/ 17 w 39"/>
                <a:gd name="T11" fmla="*/ 72 h 86"/>
                <a:gd name="T12" fmla="*/ 39 w 39"/>
                <a:gd name="T13" fmla="*/ 86 h 86"/>
                <a:gd name="T14" fmla="*/ 39 w 39"/>
                <a:gd name="T15" fmla="*/ 54 h 86"/>
                <a:gd name="T16" fmla="*/ 30 w 39"/>
                <a:gd name="T17" fmla="*/ 25 h 86"/>
                <a:gd name="T18" fmla="*/ 22 w 39"/>
                <a:gd name="T19" fmla="*/ 11 h 86"/>
                <a:gd name="T20" fmla="*/ 4 w 39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9" h="86">
                  <a:moveTo>
                    <a:pt x="4" y="0"/>
                  </a:moveTo>
                  <a:lnTo>
                    <a:pt x="4" y="15"/>
                  </a:lnTo>
                  <a:lnTo>
                    <a:pt x="0" y="36"/>
                  </a:lnTo>
                  <a:lnTo>
                    <a:pt x="0" y="47"/>
                  </a:lnTo>
                  <a:lnTo>
                    <a:pt x="4" y="61"/>
                  </a:lnTo>
                  <a:lnTo>
                    <a:pt x="17" y="72"/>
                  </a:lnTo>
                  <a:lnTo>
                    <a:pt x="39" y="86"/>
                  </a:lnTo>
                  <a:lnTo>
                    <a:pt x="39" y="54"/>
                  </a:lnTo>
                  <a:lnTo>
                    <a:pt x="30" y="25"/>
                  </a:lnTo>
                  <a:lnTo>
                    <a:pt x="22" y="1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76" name="Freeform 128"/>
            <p:cNvSpPr>
              <a:spLocks/>
            </p:cNvSpPr>
            <p:nvPr/>
          </p:nvSpPr>
          <p:spPr bwMode="auto">
            <a:xfrm>
              <a:off x="288" y="3364"/>
              <a:ext cx="94" cy="36"/>
            </a:xfrm>
            <a:custGeom>
              <a:avLst/>
              <a:gdLst>
                <a:gd name="T0" fmla="*/ 0 w 94"/>
                <a:gd name="T1" fmla="*/ 25 h 36"/>
                <a:gd name="T2" fmla="*/ 17 w 94"/>
                <a:gd name="T3" fmla="*/ 36 h 36"/>
                <a:gd name="T4" fmla="*/ 26 w 94"/>
                <a:gd name="T5" fmla="*/ 36 h 36"/>
                <a:gd name="T6" fmla="*/ 38 w 94"/>
                <a:gd name="T7" fmla="*/ 32 h 36"/>
                <a:gd name="T8" fmla="*/ 60 w 94"/>
                <a:gd name="T9" fmla="*/ 18 h 36"/>
                <a:gd name="T10" fmla="*/ 73 w 94"/>
                <a:gd name="T11" fmla="*/ 14 h 36"/>
                <a:gd name="T12" fmla="*/ 94 w 94"/>
                <a:gd name="T13" fmla="*/ 18 h 36"/>
                <a:gd name="T14" fmla="*/ 64 w 94"/>
                <a:gd name="T15" fmla="*/ 7 h 36"/>
                <a:gd name="T16" fmla="*/ 47 w 94"/>
                <a:gd name="T17" fmla="*/ 0 h 36"/>
                <a:gd name="T18" fmla="*/ 26 w 94"/>
                <a:gd name="T19" fmla="*/ 4 h 36"/>
                <a:gd name="T20" fmla="*/ 13 w 94"/>
                <a:gd name="T21" fmla="*/ 11 h 36"/>
                <a:gd name="T22" fmla="*/ 0 w 94"/>
                <a:gd name="T23" fmla="*/ 25 h 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94" h="36">
                  <a:moveTo>
                    <a:pt x="0" y="25"/>
                  </a:moveTo>
                  <a:lnTo>
                    <a:pt x="17" y="36"/>
                  </a:lnTo>
                  <a:lnTo>
                    <a:pt x="26" y="36"/>
                  </a:lnTo>
                  <a:lnTo>
                    <a:pt x="38" y="32"/>
                  </a:lnTo>
                  <a:lnTo>
                    <a:pt x="60" y="18"/>
                  </a:lnTo>
                  <a:lnTo>
                    <a:pt x="73" y="14"/>
                  </a:lnTo>
                  <a:lnTo>
                    <a:pt x="94" y="18"/>
                  </a:lnTo>
                  <a:lnTo>
                    <a:pt x="64" y="7"/>
                  </a:lnTo>
                  <a:lnTo>
                    <a:pt x="47" y="0"/>
                  </a:lnTo>
                  <a:lnTo>
                    <a:pt x="26" y="4"/>
                  </a:lnTo>
                  <a:lnTo>
                    <a:pt x="13" y="11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80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77" name="Freeform 129"/>
            <p:cNvSpPr>
              <a:spLocks/>
            </p:cNvSpPr>
            <p:nvPr/>
          </p:nvSpPr>
          <p:spPr bwMode="auto">
            <a:xfrm>
              <a:off x="902" y="3675"/>
              <a:ext cx="60" cy="61"/>
            </a:xfrm>
            <a:custGeom>
              <a:avLst/>
              <a:gdLst>
                <a:gd name="T0" fmla="*/ 0 w 60"/>
                <a:gd name="T1" fmla="*/ 61 h 61"/>
                <a:gd name="T2" fmla="*/ 21 w 60"/>
                <a:gd name="T3" fmla="*/ 58 h 61"/>
                <a:gd name="T4" fmla="*/ 30 w 60"/>
                <a:gd name="T5" fmla="*/ 54 h 61"/>
                <a:gd name="T6" fmla="*/ 34 w 60"/>
                <a:gd name="T7" fmla="*/ 43 h 61"/>
                <a:gd name="T8" fmla="*/ 34 w 60"/>
                <a:gd name="T9" fmla="*/ 18 h 61"/>
                <a:gd name="T10" fmla="*/ 43 w 60"/>
                <a:gd name="T11" fmla="*/ 8 h 61"/>
                <a:gd name="T12" fmla="*/ 60 w 60"/>
                <a:gd name="T13" fmla="*/ 0 h 61"/>
                <a:gd name="T14" fmla="*/ 30 w 60"/>
                <a:gd name="T15" fmla="*/ 8 h 61"/>
                <a:gd name="T16" fmla="*/ 9 w 60"/>
                <a:gd name="T17" fmla="*/ 18 h 61"/>
                <a:gd name="T18" fmla="*/ 0 w 60"/>
                <a:gd name="T19" fmla="*/ 33 h 61"/>
                <a:gd name="T20" fmla="*/ 0 w 60"/>
                <a:gd name="T21" fmla="*/ 43 h 61"/>
                <a:gd name="T22" fmla="*/ 0 w 60"/>
                <a:gd name="T23" fmla="*/ 61 h 6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" h="61">
                  <a:moveTo>
                    <a:pt x="0" y="61"/>
                  </a:moveTo>
                  <a:lnTo>
                    <a:pt x="21" y="58"/>
                  </a:lnTo>
                  <a:lnTo>
                    <a:pt x="30" y="54"/>
                  </a:lnTo>
                  <a:lnTo>
                    <a:pt x="34" y="43"/>
                  </a:lnTo>
                  <a:lnTo>
                    <a:pt x="34" y="18"/>
                  </a:lnTo>
                  <a:lnTo>
                    <a:pt x="43" y="8"/>
                  </a:lnTo>
                  <a:lnTo>
                    <a:pt x="60" y="0"/>
                  </a:lnTo>
                  <a:lnTo>
                    <a:pt x="30" y="8"/>
                  </a:lnTo>
                  <a:lnTo>
                    <a:pt x="9" y="18"/>
                  </a:lnTo>
                  <a:lnTo>
                    <a:pt x="0" y="33"/>
                  </a:lnTo>
                  <a:lnTo>
                    <a:pt x="0" y="43"/>
                  </a:lnTo>
                  <a:lnTo>
                    <a:pt x="0" y="61"/>
                  </a:lnTo>
                  <a:close/>
                </a:path>
              </a:pathLst>
            </a:custGeom>
            <a:solidFill>
              <a:srgbClr val="80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78" name="Freeform 130"/>
            <p:cNvSpPr>
              <a:spLocks/>
            </p:cNvSpPr>
            <p:nvPr/>
          </p:nvSpPr>
          <p:spPr bwMode="auto">
            <a:xfrm>
              <a:off x="567" y="3604"/>
              <a:ext cx="77" cy="68"/>
            </a:xfrm>
            <a:custGeom>
              <a:avLst/>
              <a:gdLst>
                <a:gd name="T0" fmla="*/ 4 w 77"/>
                <a:gd name="T1" fmla="*/ 0 h 68"/>
                <a:gd name="T2" fmla="*/ 30 w 77"/>
                <a:gd name="T3" fmla="*/ 0 h 68"/>
                <a:gd name="T4" fmla="*/ 43 w 77"/>
                <a:gd name="T5" fmla="*/ 7 h 68"/>
                <a:gd name="T6" fmla="*/ 52 w 77"/>
                <a:gd name="T7" fmla="*/ 18 h 68"/>
                <a:gd name="T8" fmla="*/ 60 w 77"/>
                <a:gd name="T9" fmla="*/ 50 h 68"/>
                <a:gd name="T10" fmla="*/ 64 w 77"/>
                <a:gd name="T11" fmla="*/ 61 h 68"/>
                <a:gd name="T12" fmla="*/ 77 w 77"/>
                <a:gd name="T13" fmla="*/ 68 h 68"/>
                <a:gd name="T14" fmla="*/ 43 w 77"/>
                <a:gd name="T15" fmla="*/ 57 h 68"/>
                <a:gd name="T16" fmla="*/ 17 w 77"/>
                <a:gd name="T17" fmla="*/ 43 h 68"/>
                <a:gd name="T18" fmla="*/ 4 w 77"/>
                <a:gd name="T19" fmla="*/ 25 h 68"/>
                <a:gd name="T20" fmla="*/ 0 w 77"/>
                <a:gd name="T21" fmla="*/ 14 h 68"/>
                <a:gd name="T22" fmla="*/ 4 w 77"/>
                <a:gd name="T23" fmla="*/ 0 h 6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7" h="68">
                  <a:moveTo>
                    <a:pt x="4" y="0"/>
                  </a:moveTo>
                  <a:lnTo>
                    <a:pt x="30" y="0"/>
                  </a:lnTo>
                  <a:lnTo>
                    <a:pt x="43" y="7"/>
                  </a:lnTo>
                  <a:lnTo>
                    <a:pt x="52" y="18"/>
                  </a:lnTo>
                  <a:lnTo>
                    <a:pt x="60" y="50"/>
                  </a:lnTo>
                  <a:lnTo>
                    <a:pt x="64" y="61"/>
                  </a:lnTo>
                  <a:lnTo>
                    <a:pt x="77" y="68"/>
                  </a:lnTo>
                  <a:lnTo>
                    <a:pt x="43" y="57"/>
                  </a:lnTo>
                  <a:lnTo>
                    <a:pt x="17" y="43"/>
                  </a:lnTo>
                  <a:lnTo>
                    <a:pt x="4" y="25"/>
                  </a:lnTo>
                  <a:lnTo>
                    <a:pt x="0" y="1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79" name="Freeform 131"/>
            <p:cNvSpPr>
              <a:spLocks/>
            </p:cNvSpPr>
            <p:nvPr/>
          </p:nvSpPr>
          <p:spPr bwMode="auto">
            <a:xfrm>
              <a:off x="1216" y="3804"/>
              <a:ext cx="73" cy="58"/>
            </a:xfrm>
            <a:custGeom>
              <a:avLst/>
              <a:gdLst>
                <a:gd name="T0" fmla="*/ 0 w 73"/>
                <a:gd name="T1" fmla="*/ 8 h 58"/>
                <a:gd name="T2" fmla="*/ 8 w 73"/>
                <a:gd name="T3" fmla="*/ 29 h 58"/>
                <a:gd name="T4" fmla="*/ 25 w 73"/>
                <a:gd name="T5" fmla="*/ 47 h 58"/>
                <a:gd name="T6" fmla="*/ 73 w 73"/>
                <a:gd name="T7" fmla="*/ 58 h 58"/>
                <a:gd name="T8" fmla="*/ 64 w 73"/>
                <a:gd name="T9" fmla="*/ 36 h 58"/>
                <a:gd name="T10" fmla="*/ 51 w 73"/>
                <a:gd name="T11" fmla="*/ 18 h 58"/>
                <a:gd name="T12" fmla="*/ 30 w 73"/>
                <a:gd name="T13" fmla="*/ 4 h 58"/>
                <a:gd name="T14" fmla="*/ 17 w 73"/>
                <a:gd name="T15" fmla="*/ 0 h 58"/>
                <a:gd name="T16" fmla="*/ 0 w 73"/>
                <a:gd name="T17" fmla="*/ 8 h 5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3" h="58">
                  <a:moveTo>
                    <a:pt x="0" y="8"/>
                  </a:moveTo>
                  <a:lnTo>
                    <a:pt x="8" y="29"/>
                  </a:lnTo>
                  <a:lnTo>
                    <a:pt x="25" y="47"/>
                  </a:lnTo>
                  <a:lnTo>
                    <a:pt x="73" y="58"/>
                  </a:lnTo>
                  <a:lnTo>
                    <a:pt x="64" y="36"/>
                  </a:lnTo>
                  <a:lnTo>
                    <a:pt x="51" y="18"/>
                  </a:lnTo>
                  <a:lnTo>
                    <a:pt x="30" y="4"/>
                  </a:lnTo>
                  <a:lnTo>
                    <a:pt x="17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80" name="Freeform 132"/>
            <p:cNvSpPr>
              <a:spLocks/>
            </p:cNvSpPr>
            <p:nvPr/>
          </p:nvSpPr>
          <p:spPr bwMode="auto">
            <a:xfrm>
              <a:off x="64" y="3153"/>
              <a:ext cx="91" cy="39"/>
            </a:xfrm>
            <a:custGeom>
              <a:avLst/>
              <a:gdLst>
                <a:gd name="T0" fmla="*/ 91 w 91"/>
                <a:gd name="T1" fmla="*/ 7 h 39"/>
                <a:gd name="T2" fmla="*/ 61 w 91"/>
                <a:gd name="T3" fmla="*/ 0 h 39"/>
                <a:gd name="T4" fmla="*/ 39 w 91"/>
                <a:gd name="T5" fmla="*/ 7 h 39"/>
                <a:gd name="T6" fmla="*/ 18 w 91"/>
                <a:gd name="T7" fmla="*/ 21 h 39"/>
                <a:gd name="T8" fmla="*/ 0 w 91"/>
                <a:gd name="T9" fmla="*/ 39 h 39"/>
                <a:gd name="T10" fmla="*/ 26 w 91"/>
                <a:gd name="T11" fmla="*/ 39 h 39"/>
                <a:gd name="T12" fmla="*/ 56 w 91"/>
                <a:gd name="T13" fmla="*/ 39 h 39"/>
                <a:gd name="T14" fmla="*/ 82 w 91"/>
                <a:gd name="T15" fmla="*/ 28 h 39"/>
                <a:gd name="T16" fmla="*/ 91 w 91"/>
                <a:gd name="T17" fmla="*/ 21 h 39"/>
                <a:gd name="T18" fmla="*/ 91 w 91"/>
                <a:gd name="T19" fmla="*/ 7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1" h="39">
                  <a:moveTo>
                    <a:pt x="91" y="7"/>
                  </a:moveTo>
                  <a:lnTo>
                    <a:pt x="61" y="0"/>
                  </a:lnTo>
                  <a:lnTo>
                    <a:pt x="39" y="7"/>
                  </a:lnTo>
                  <a:lnTo>
                    <a:pt x="18" y="21"/>
                  </a:lnTo>
                  <a:lnTo>
                    <a:pt x="0" y="39"/>
                  </a:lnTo>
                  <a:lnTo>
                    <a:pt x="26" y="39"/>
                  </a:lnTo>
                  <a:lnTo>
                    <a:pt x="56" y="39"/>
                  </a:lnTo>
                  <a:lnTo>
                    <a:pt x="82" y="28"/>
                  </a:lnTo>
                  <a:lnTo>
                    <a:pt x="91" y="21"/>
                  </a:lnTo>
                  <a:lnTo>
                    <a:pt x="91" y="7"/>
                  </a:lnTo>
                  <a:close/>
                </a:path>
              </a:pathLst>
            </a:custGeom>
            <a:solidFill>
              <a:srgbClr val="80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81" name="Freeform 133"/>
            <p:cNvSpPr>
              <a:spLocks/>
            </p:cNvSpPr>
            <p:nvPr/>
          </p:nvSpPr>
          <p:spPr bwMode="auto">
            <a:xfrm>
              <a:off x="382" y="3192"/>
              <a:ext cx="26" cy="61"/>
            </a:xfrm>
            <a:custGeom>
              <a:avLst/>
              <a:gdLst>
                <a:gd name="T0" fmla="*/ 26 w 26"/>
                <a:gd name="T1" fmla="*/ 61 h 61"/>
                <a:gd name="T2" fmla="*/ 26 w 26"/>
                <a:gd name="T3" fmla="*/ 32 h 61"/>
                <a:gd name="T4" fmla="*/ 17 w 26"/>
                <a:gd name="T5" fmla="*/ 14 h 61"/>
                <a:gd name="T6" fmla="*/ 0 w 26"/>
                <a:gd name="T7" fmla="*/ 0 h 61"/>
                <a:gd name="T8" fmla="*/ 0 w 26"/>
                <a:gd name="T9" fmla="*/ 36 h 61"/>
                <a:gd name="T10" fmla="*/ 9 w 26"/>
                <a:gd name="T11" fmla="*/ 50 h 61"/>
                <a:gd name="T12" fmla="*/ 26 w 26"/>
                <a:gd name="T13" fmla="*/ 61 h 6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" h="61">
                  <a:moveTo>
                    <a:pt x="26" y="61"/>
                  </a:moveTo>
                  <a:lnTo>
                    <a:pt x="26" y="32"/>
                  </a:lnTo>
                  <a:lnTo>
                    <a:pt x="17" y="14"/>
                  </a:lnTo>
                  <a:lnTo>
                    <a:pt x="0" y="0"/>
                  </a:lnTo>
                  <a:lnTo>
                    <a:pt x="0" y="36"/>
                  </a:lnTo>
                  <a:lnTo>
                    <a:pt x="9" y="50"/>
                  </a:lnTo>
                  <a:lnTo>
                    <a:pt x="26" y="61"/>
                  </a:lnTo>
                  <a:close/>
                </a:path>
              </a:pathLst>
            </a:custGeom>
            <a:solidFill>
              <a:srgbClr val="80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82" name="Freeform 134"/>
            <p:cNvSpPr>
              <a:spLocks/>
            </p:cNvSpPr>
            <p:nvPr/>
          </p:nvSpPr>
          <p:spPr bwMode="auto">
            <a:xfrm>
              <a:off x="2779" y="3708"/>
              <a:ext cx="30" cy="46"/>
            </a:xfrm>
            <a:custGeom>
              <a:avLst/>
              <a:gdLst>
                <a:gd name="T0" fmla="*/ 0 w 30"/>
                <a:gd name="T1" fmla="*/ 0 h 46"/>
                <a:gd name="T2" fmla="*/ 0 w 30"/>
                <a:gd name="T3" fmla="*/ 10 h 46"/>
                <a:gd name="T4" fmla="*/ 0 w 30"/>
                <a:gd name="T5" fmla="*/ 25 h 46"/>
                <a:gd name="T6" fmla="*/ 9 w 30"/>
                <a:gd name="T7" fmla="*/ 36 h 46"/>
                <a:gd name="T8" fmla="*/ 22 w 30"/>
                <a:gd name="T9" fmla="*/ 46 h 46"/>
                <a:gd name="T10" fmla="*/ 30 w 30"/>
                <a:gd name="T11" fmla="*/ 28 h 46"/>
                <a:gd name="T12" fmla="*/ 22 w 30"/>
                <a:gd name="T13" fmla="*/ 14 h 46"/>
                <a:gd name="T14" fmla="*/ 9 w 30"/>
                <a:gd name="T15" fmla="*/ 7 h 46"/>
                <a:gd name="T16" fmla="*/ 0 w 30"/>
                <a:gd name="T17" fmla="*/ 7 h 46"/>
                <a:gd name="T18" fmla="*/ 0 w 30"/>
                <a:gd name="T19" fmla="*/ 0 h 4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0" h="46">
                  <a:moveTo>
                    <a:pt x="0" y="0"/>
                  </a:moveTo>
                  <a:lnTo>
                    <a:pt x="0" y="10"/>
                  </a:lnTo>
                  <a:lnTo>
                    <a:pt x="0" y="25"/>
                  </a:lnTo>
                  <a:lnTo>
                    <a:pt x="9" y="36"/>
                  </a:lnTo>
                  <a:lnTo>
                    <a:pt x="22" y="46"/>
                  </a:lnTo>
                  <a:lnTo>
                    <a:pt x="30" y="28"/>
                  </a:lnTo>
                  <a:lnTo>
                    <a:pt x="22" y="14"/>
                  </a:lnTo>
                  <a:lnTo>
                    <a:pt x="9" y="7"/>
                  </a:lnTo>
                  <a:lnTo>
                    <a:pt x="0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B0B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83" name="Freeform 135"/>
            <p:cNvSpPr>
              <a:spLocks/>
            </p:cNvSpPr>
            <p:nvPr/>
          </p:nvSpPr>
          <p:spPr bwMode="auto">
            <a:xfrm>
              <a:off x="606" y="3561"/>
              <a:ext cx="73" cy="21"/>
            </a:xfrm>
            <a:custGeom>
              <a:avLst/>
              <a:gdLst>
                <a:gd name="T0" fmla="*/ 73 w 73"/>
                <a:gd name="T1" fmla="*/ 3 h 21"/>
                <a:gd name="T2" fmla="*/ 38 w 73"/>
                <a:gd name="T3" fmla="*/ 0 h 21"/>
                <a:gd name="T4" fmla="*/ 21 w 73"/>
                <a:gd name="T5" fmla="*/ 3 h 21"/>
                <a:gd name="T6" fmla="*/ 0 w 73"/>
                <a:gd name="T7" fmla="*/ 14 h 21"/>
                <a:gd name="T8" fmla="*/ 38 w 73"/>
                <a:gd name="T9" fmla="*/ 21 h 21"/>
                <a:gd name="T10" fmla="*/ 55 w 73"/>
                <a:gd name="T11" fmla="*/ 18 h 21"/>
                <a:gd name="T12" fmla="*/ 73 w 73"/>
                <a:gd name="T13" fmla="*/ 3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3" h="21">
                  <a:moveTo>
                    <a:pt x="73" y="3"/>
                  </a:moveTo>
                  <a:lnTo>
                    <a:pt x="38" y="0"/>
                  </a:lnTo>
                  <a:lnTo>
                    <a:pt x="21" y="3"/>
                  </a:lnTo>
                  <a:lnTo>
                    <a:pt x="0" y="14"/>
                  </a:lnTo>
                  <a:lnTo>
                    <a:pt x="38" y="21"/>
                  </a:lnTo>
                  <a:lnTo>
                    <a:pt x="55" y="18"/>
                  </a:lnTo>
                  <a:lnTo>
                    <a:pt x="73" y="3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84" name="Freeform 136"/>
            <p:cNvSpPr>
              <a:spLocks/>
            </p:cNvSpPr>
            <p:nvPr/>
          </p:nvSpPr>
          <p:spPr bwMode="auto">
            <a:xfrm>
              <a:off x="1353" y="3801"/>
              <a:ext cx="86" cy="39"/>
            </a:xfrm>
            <a:custGeom>
              <a:avLst/>
              <a:gdLst>
                <a:gd name="T0" fmla="*/ 0 w 86"/>
                <a:gd name="T1" fmla="*/ 3 h 39"/>
                <a:gd name="T2" fmla="*/ 9 w 86"/>
                <a:gd name="T3" fmla="*/ 21 h 39"/>
                <a:gd name="T4" fmla="*/ 13 w 86"/>
                <a:gd name="T5" fmla="*/ 25 h 39"/>
                <a:gd name="T6" fmla="*/ 26 w 86"/>
                <a:gd name="T7" fmla="*/ 28 h 39"/>
                <a:gd name="T8" fmla="*/ 56 w 86"/>
                <a:gd name="T9" fmla="*/ 25 h 39"/>
                <a:gd name="T10" fmla="*/ 69 w 86"/>
                <a:gd name="T11" fmla="*/ 28 h 39"/>
                <a:gd name="T12" fmla="*/ 86 w 86"/>
                <a:gd name="T13" fmla="*/ 39 h 39"/>
                <a:gd name="T14" fmla="*/ 69 w 86"/>
                <a:gd name="T15" fmla="*/ 21 h 39"/>
                <a:gd name="T16" fmla="*/ 52 w 86"/>
                <a:gd name="T17" fmla="*/ 3 h 39"/>
                <a:gd name="T18" fmla="*/ 34 w 86"/>
                <a:gd name="T19" fmla="*/ 0 h 39"/>
                <a:gd name="T20" fmla="*/ 21 w 86"/>
                <a:gd name="T21" fmla="*/ 0 h 39"/>
                <a:gd name="T22" fmla="*/ 0 w 86"/>
                <a:gd name="T23" fmla="*/ 3 h 3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6" h="39">
                  <a:moveTo>
                    <a:pt x="0" y="3"/>
                  </a:moveTo>
                  <a:lnTo>
                    <a:pt x="9" y="21"/>
                  </a:lnTo>
                  <a:lnTo>
                    <a:pt x="13" y="25"/>
                  </a:lnTo>
                  <a:lnTo>
                    <a:pt x="26" y="28"/>
                  </a:lnTo>
                  <a:lnTo>
                    <a:pt x="56" y="25"/>
                  </a:lnTo>
                  <a:lnTo>
                    <a:pt x="69" y="28"/>
                  </a:lnTo>
                  <a:lnTo>
                    <a:pt x="86" y="39"/>
                  </a:lnTo>
                  <a:lnTo>
                    <a:pt x="69" y="21"/>
                  </a:lnTo>
                  <a:lnTo>
                    <a:pt x="52" y="3"/>
                  </a:lnTo>
                  <a:lnTo>
                    <a:pt x="34" y="0"/>
                  </a:lnTo>
                  <a:lnTo>
                    <a:pt x="21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85" name="Freeform 137"/>
            <p:cNvSpPr>
              <a:spLocks/>
            </p:cNvSpPr>
            <p:nvPr/>
          </p:nvSpPr>
          <p:spPr bwMode="auto">
            <a:xfrm>
              <a:off x="2938" y="3765"/>
              <a:ext cx="168" cy="72"/>
            </a:xfrm>
            <a:custGeom>
              <a:avLst/>
              <a:gdLst>
                <a:gd name="T0" fmla="*/ 168 w 168"/>
                <a:gd name="T1" fmla="*/ 7 h 72"/>
                <a:gd name="T2" fmla="*/ 168 w 168"/>
                <a:gd name="T3" fmla="*/ 14 h 72"/>
                <a:gd name="T4" fmla="*/ 159 w 168"/>
                <a:gd name="T5" fmla="*/ 25 h 72"/>
                <a:gd name="T6" fmla="*/ 142 w 168"/>
                <a:gd name="T7" fmla="*/ 36 h 72"/>
                <a:gd name="T8" fmla="*/ 116 w 168"/>
                <a:gd name="T9" fmla="*/ 50 h 72"/>
                <a:gd name="T10" fmla="*/ 52 w 168"/>
                <a:gd name="T11" fmla="*/ 68 h 72"/>
                <a:gd name="T12" fmla="*/ 26 w 168"/>
                <a:gd name="T13" fmla="*/ 72 h 72"/>
                <a:gd name="T14" fmla="*/ 0 w 168"/>
                <a:gd name="T15" fmla="*/ 72 h 72"/>
                <a:gd name="T16" fmla="*/ 34 w 168"/>
                <a:gd name="T17" fmla="*/ 43 h 72"/>
                <a:gd name="T18" fmla="*/ 77 w 168"/>
                <a:gd name="T19" fmla="*/ 14 h 72"/>
                <a:gd name="T20" fmla="*/ 103 w 168"/>
                <a:gd name="T21" fmla="*/ 7 h 72"/>
                <a:gd name="T22" fmla="*/ 125 w 168"/>
                <a:gd name="T23" fmla="*/ 0 h 72"/>
                <a:gd name="T24" fmla="*/ 146 w 168"/>
                <a:gd name="T25" fmla="*/ 0 h 72"/>
                <a:gd name="T26" fmla="*/ 168 w 168"/>
                <a:gd name="T27" fmla="*/ 7 h 7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8" h="72">
                  <a:moveTo>
                    <a:pt x="168" y="7"/>
                  </a:moveTo>
                  <a:lnTo>
                    <a:pt x="168" y="14"/>
                  </a:lnTo>
                  <a:lnTo>
                    <a:pt x="159" y="25"/>
                  </a:lnTo>
                  <a:lnTo>
                    <a:pt x="142" y="36"/>
                  </a:lnTo>
                  <a:lnTo>
                    <a:pt x="116" y="50"/>
                  </a:lnTo>
                  <a:lnTo>
                    <a:pt x="52" y="68"/>
                  </a:lnTo>
                  <a:lnTo>
                    <a:pt x="26" y="72"/>
                  </a:lnTo>
                  <a:lnTo>
                    <a:pt x="0" y="72"/>
                  </a:lnTo>
                  <a:lnTo>
                    <a:pt x="34" y="43"/>
                  </a:lnTo>
                  <a:lnTo>
                    <a:pt x="77" y="14"/>
                  </a:lnTo>
                  <a:lnTo>
                    <a:pt x="103" y="7"/>
                  </a:lnTo>
                  <a:lnTo>
                    <a:pt x="125" y="0"/>
                  </a:lnTo>
                  <a:lnTo>
                    <a:pt x="146" y="0"/>
                  </a:lnTo>
                  <a:lnTo>
                    <a:pt x="168" y="7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86" name="Freeform 138"/>
            <p:cNvSpPr>
              <a:spLocks/>
            </p:cNvSpPr>
            <p:nvPr/>
          </p:nvSpPr>
          <p:spPr bwMode="auto">
            <a:xfrm>
              <a:off x="739" y="3636"/>
              <a:ext cx="107" cy="39"/>
            </a:xfrm>
            <a:custGeom>
              <a:avLst/>
              <a:gdLst>
                <a:gd name="T0" fmla="*/ 0 w 107"/>
                <a:gd name="T1" fmla="*/ 25 h 39"/>
                <a:gd name="T2" fmla="*/ 21 w 107"/>
                <a:gd name="T3" fmla="*/ 39 h 39"/>
                <a:gd name="T4" fmla="*/ 34 w 107"/>
                <a:gd name="T5" fmla="*/ 39 h 39"/>
                <a:gd name="T6" fmla="*/ 51 w 107"/>
                <a:gd name="T7" fmla="*/ 36 h 39"/>
                <a:gd name="T8" fmla="*/ 81 w 107"/>
                <a:gd name="T9" fmla="*/ 18 h 39"/>
                <a:gd name="T10" fmla="*/ 99 w 107"/>
                <a:gd name="T11" fmla="*/ 11 h 39"/>
                <a:gd name="T12" fmla="*/ 107 w 107"/>
                <a:gd name="T13" fmla="*/ 14 h 39"/>
                <a:gd name="T14" fmla="*/ 77 w 107"/>
                <a:gd name="T15" fmla="*/ 4 h 39"/>
                <a:gd name="T16" fmla="*/ 43 w 107"/>
                <a:gd name="T17" fmla="*/ 0 h 39"/>
                <a:gd name="T18" fmla="*/ 17 w 107"/>
                <a:gd name="T19" fmla="*/ 7 h 39"/>
                <a:gd name="T20" fmla="*/ 8 w 107"/>
                <a:gd name="T21" fmla="*/ 14 h 39"/>
                <a:gd name="T22" fmla="*/ 0 w 107"/>
                <a:gd name="T23" fmla="*/ 25 h 3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07" h="39">
                  <a:moveTo>
                    <a:pt x="0" y="25"/>
                  </a:moveTo>
                  <a:lnTo>
                    <a:pt x="21" y="39"/>
                  </a:lnTo>
                  <a:lnTo>
                    <a:pt x="34" y="39"/>
                  </a:lnTo>
                  <a:lnTo>
                    <a:pt x="51" y="36"/>
                  </a:lnTo>
                  <a:lnTo>
                    <a:pt x="81" y="18"/>
                  </a:lnTo>
                  <a:lnTo>
                    <a:pt x="99" y="11"/>
                  </a:lnTo>
                  <a:lnTo>
                    <a:pt x="107" y="14"/>
                  </a:lnTo>
                  <a:lnTo>
                    <a:pt x="77" y="4"/>
                  </a:lnTo>
                  <a:lnTo>
                    <a:pt x="43" y="0"/>
                  </a:lnTo>
                  <a:lnTo>
                    <a:pt x="17" y="7"/>
                  </a:lnTo>
                  <a:lnTo>
                    <a:pt x="8" y="14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80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87" name="Freeform 139"/>
            <p:cNvSpPr>
              <a:spLocks/>
            </p:cNvSpPr>
            <p:nvPr/>
          </p:nvSpPr>
          <p:spPr bwMode="auto">
            <a:xfrm>
              <a:off x="1448" y="3822"/>
              <a:ext cx="103" cy="40"/>
            </a:xfrm>
            <a:custGeom>
              <a:avLst/>
              <a:gdLst>
                <a:gd name="T0" fmla="*/ 103 w 103"/>
                <a:gd name="T1" fmla="*/ 7 h 40"/>
                <a:gd name="T2" fmla="*/ 81 w 103"/>
                <a:gd name="T3" fmla="*/ 0 h 40"/>
                <a:gd name="T4" fmla="*/ 64 w 103"/>
                <a:gd name="T5" fmla="*/ 0 h 40"/>
                <a:gd name="T6" fmla="*/ 51 w 103"/>
                <a:gd name="T7" fmla="*/ 7 h 40"/>
                <a:gd name="T8" fmla="*/ 21 w 103"/>
                <a:gd name="T9" fmla="*/ 29 h 40"/>
                <a:gd name="T10" fmla="*/ 12 w 103"/>
                <a:gd name="T11" fmla="*/ 36 h 40"/>
                <a:gd name="T12" fmla="*/ 0 w 103"/>
                <a:gd name="T13" fmla="*/ 36 h 40"/>
                <a:gd name="T14" fmla="*/ 34 w 103"/>
                <a:gd name="T15" fmla="*/ 40 h 40"/>
                <a:gd name="T16" fmla="*/ 64 w 103"/>
                <a:gd name="T17" fmla="*/ 40 h 40"/>
                <a:gd name="T18" fmla="*/ 90 w 103"/>
                <a:gd name="T19" fmla="*/ 29 h 40"/>
                <a:gd name="T20" fmla="*/ 103 w 103"/>
                <a:gd name="T21" fmla="*/ 7 h 4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3" h="40">
                  <a:moveTo>
                    <a:pt x="103" y="7"/>
                  </a:moveTo>
                  <a:lnTo>
                    <a:pt x="81" y="0"/>
                  </a:lnTo>
                  <a:lnTo>
                    <a:pt x="64" y="0"/>
                  </a:lnTo>
                  <a:lnTo>
                    <a:pt x="51" y="7"/>
                  </a:lnTo>
                  <a:lnTo>
                    <a:pt x="21" y="29"/>
                  </a:lnTo>
                  <a:lnTo>
                    <a:pt x="12" y="36"/>
                  </a:lnTo>
                  <a:lnTo>
                    <a:pt x="0" y="36"/>
                  </a:lnTo>
                  <a:lnTo>
                    <a:pt x="34" y="40"/>
                  </a:lnTo>
                  <a:lnTo>
                    <a:pt x="64" y="40"/>
                  </a:lnTo>
                  <a:lnTo>
                    <a:pt x="90" y="29"/>
                  </a:lnTo>
                  <a:lnTo>
                    <a:pt x="103" y="7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88" name="Freeform 140"/>
            <p:cNvSpPr>
              <a:spLocks/>
            </p:cNvSpPr>
            <p:nvPr/>
          </p:nvSpPr>
          <p:spPr bwMode="auto">
            <a:xfrm>
              <a:off x="288" y="3357"/>
              <a:ext cx="103" cy="43"/>
            </a:xfrm>
            <a:custGeom>
              <a:avLst/>
              <a:gdLst>
                <a:gd name="T0" fmla="*/ 103 w 103"/>
                <a:gd name="T1" fmla="*/ 11 h 43"/>
                <a:gd name="T2" fmla="*/ 81 w 103"/>
                <a:gd name="T3" fmla="*/ 0 h 43"/>
                <a:gd name="T4" fmla="*/ 64 w 103"/>
                <a:gd name="T5" fmla="*/ 0 h 43"/>
                <a:gd name="T6" fmla="*/ 51 w 103"/>
                <a:gd name="T7" fmla="*/ 7 h 43"/>
                <a:gd name="T8" fmla="*/ 21 w 103"/>
                <a:gd name="T9" fmla="*/ 28 h 43"/>
                <a:gd name="T10" fmla="*/ 13 w 103"/>
                <a:gd name="T11" fmla="*/ 36 h 43"/>
                <a:gd name="T12" fmla="*/ 0 w 103"/>
                <a:gd name="T13" fmla="*/ 36 h 43"/>
                <a:gd name="T14" fmla="*/ 34 w 103"/>
                <a:gd name="T15" fmla="*/ 43 h 43"/>
                <a:gd name="T16" fmla="*/ 64 w 103"/>
                <a:gd name="T17" fmla="*/ 39 h 43"/>
                <a:gd name="T18" fmla="*/ 90 w 103"/>
                <a:gd name="T19" fmla="*/ 32 h 43"/>
                <a:gd name="T20" fmla="*/ 103 w 103"/>
                <a:gd name="T21" fmla="*/ 11 h 4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3" h="43">
                  <a:moveTo>
                    <a:pt x="103" y="11"/>
                  </a:moveTo>
                  <a:lnTo>
                    <a:pt x="81" y="0"/>
                  </a:lnTo>
                  <a:lnTo>
                    <a:pt x="64" y="0"/>
                  </a:lnTo>
                  <a:lnTo>
                    <a:pt x="51" y="7"/>
                  </a:lnTo>
                  <a:lnTo>
                    <a:pt x="21" y="28"/>
                  </a:lnTo>
                  <a:lnTo>
                    <a:pt x="13" y="36"/>
                  </a:lnTo>
                  <a:lnTo>
                    <a:pt x="0" y="36"/>
                  </a:lnTo>
                  <a:lnTo>
                    <a:pt x="34" y="43"/>
                  </a:lnTo>
                  <a:lnTo>
                    <a:pt x="64" y="39"/>
                  </a:lnTo>
                  <a:lnTo>
                    <a:pt x="90" y="32"/>
                  </a:lnTo>
                  <a:lnTo>
                    <a:pt x="103" y="11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89" name="Freeform 141"/>
            <p:cNvSpPr>
              <a:spLocks/>
            </p:cNvSpPr>
            <p:nvPr/>
          </p:nvSpPr>
          <p:spPr bwMode="auto">
            <a:xfrm>
              <a:off x="228" y="3346"/>
              <a:ext cx="60" cy="43"/>
            </a:xfrm>
            <a:custGeom>
              <a:avLst/>
              <a:gdLst>
                <a:gd name="T0" fmla="*/ 0 w 60"/>
                <a:gd name="T1" fmla="*/ 0 h 43"/>
                <a:gd name="T2" fmla="*/ 4 w 60"/>
                <a:gd name="T3" fmla="*/ 14 h 43"/>
                <a:gd name="T4" fmla="*/ 17 w 60"/>
                <a:gd name="T5" fmla="*/ 25 h 43"/>
                <a:gd name="T6" fmla="*/ 34 w 60"/>
                <a:gd name="T7" fmla="*/ 36 h 43"/>
                <a:gd name="T8" fmla="*/ 60 w 60"/>
                <a:gd name="T9" fmla="*/ 43 h 43"/>
                <a:gd name="T10" fmla="*/ 51 w 60"/>
                <a:gd name="T11" fmla="*/ 18 h 43"/>
                <a:gd name="T12" fmla="*/ 43 w 60"/>
                <a:gd name="T13" fmla="*/ 11 h 43"/>
                <a:gd name="T14" fmla="*/ 34 w 60"/>
                <a:gd name="T15" fmla="*/ 7 h 43"/>
                <a:gd name="T16" fmla="*/ 13 w 60"/>
                <a:gd name="T17" fmla="*/ 7 h 43"/>
                <a:gd name="T18" fmla="*/ 4 w 60"/>
                <a:gd name="T19" fmla="*/ 7 h 43"/>
                <a:gd name="T20" fmla="*/ 0 w 60"/>
                <a:gd name="T21" fmla="*/ 0 h 4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0" h="43">
                  <a:moveTo>
                    <a:pt x="0" y="0"/>
                  </a:moveTo>
                  <a:lnTo>
                    <a:pt x="4" y="14"/>
                  </a:lnTo>
                  <a:lnTo>
                    <a:pt x="17" y="25"/>
                  </a:lnTo>
                  <a:lnTo>
                    <a:pt x="34" y="36"/>
                  </a:lnTo>
                  <a:lnTo>
                    <a:pt x="60" y="43"/>
                  </a:lnTo>
                  <a:lnTo>
                    <a:pt x="51" y="18"/>
                  </a:lnTo>
                  <a:lnTo>
                    <a:pt x="43" y="11"/>
                  </a:lnTo>
                  <a:lnTo>
                    <a:pt x="34" y="7"/>
                  </a:lnTo>
                  <a:lnTo>
                    <a:pt x="13" y="7"/>
                  </a:lnTo>
                  <a:lnTo>
                    <a:pt x="4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90" name="Freeform 142"/>
            <p:cNvSpPr>
              <a:spLocks/>
            </p:cNvSpPr>
            <p:nvPr/>
          </p:nvSpPr>
          <p:spPr bwMode="auto">
            <a:xfrm>
              <a:off x="322" y="3389"/>
              <a:ext cx="60" cy="136"/>
            </a:xfrm>
            <a:custGeom>
              <a:avLst/>
              <a:gdLst>
                <a:gd name="T0" fmla="*/ 35 w 60"/>
                <a:gd name="T1" fmla="*/ 136 h 136"/>
                <a:gd name="T2" fmla="*/ 39 w 60"/>
                <a:gd name="T3" fmla="*/ 133 h 136"/>
                <a:gd name="T4" fmla="*/ 43 w 60"/>
                <a:gd name="T5" fmla="*/ 122 h 136"/>
                <a:gd name="T6" fmla="*/ 43 w 60"/>
                <a:gd name="T7" fmla="*/ 100 h 136"/>
                <a:gd name="T8" fmla="*/ 47 w 60"/>
                <a:gd name="T9" fmla="*/ 75 h 136"/>
                <a:gd name="T10" fmla="*/ 47 w 60"/>
                <a:gd name="T11" fmla="*/ 29 h 136"/>
                <a:gd name="T12" fmla="*/ 52 w 60"/>
                <a:gd name="T13" fmla="*/ 11 h 136"/>
                <a:gd name="T14" fmla="*/ 60 w 60"/>
                <a:gd name="T15" fmla="*/ 0 h 136"/>
                <a:gd name="T16" fmla="*/ 26 w 60"/>
                <a:gd name="T17" fmla="*/ 39 h 136"/>
                <a:gd name="T18" fmla="*/ 9 w 60"/>
                <a:gd name="T19" fmla="*/ 57 h 136"/>
                <a:gd name="T20" fmla="*/ 4 w 60"/>
                <a:gd name="T21" fmla="*/ 72 h 136"/>
                <a:gd name="T22" fmla="*/ 0 w 60"/>
                <a:gd name="T23" fmla="*/ 86 h 136"/>
                <a:gd name="T24" fmla="*/ 4 w 60"/>
                <a:gd name="T25" fmla="*/ 100 h 136"/>
                <a:gd name="T26" fmla="*/ 17 w 60"/>
                <a:gd name="T27" fmla="*/ 118 h 136"/>
                <a:gd name="T28" fmla="*/ 35 w 60"/>
                <a:gd name="T29" fmla="*/ 136 h 1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0" h="136">
                  <a:moveTo>
                    <a:pt x="35" y="136"/>
                  </a:moveTo>
                  <a:lnTo>
                    <a:pt x="39" y="133"/>
                  </a:lnTo>
                  <a:lnTo>
                    <a:pt x="43" y="122"/>
                  </a:lnTo>
                  <a:lnTo>
                    <a:pt x="43" y="100"/>
                  </a:lnTo>
                  <a:lnTo>
                    <a:pt x="47" y="75"/>
                  </a:lnTo>
                  <a:lnTo>
                    <a:pt x="47" y="29"/>
                  </a:lnTo>
                  <a:lnTo>
                    <a:pt x="52" y="11"/>
                  </a:lnTo>
                  <a:lnTo>
                    <a:pt x="60" y="0"/>
                  </a:lnTo>
                  <a:lnTo>
                    <a:pt x="26" y="39"/>
                  </a:lnTo>
                  <a:lnTo>
                    <a:pt x="9" y="57"/>
                  </a:lnTo>
                  <a:lnTo>
                    <a:pt x="4" y="72"/>
                  </a:lnTo>
                  <a:lnTo>
                    <a:pt x="0" y="86"/>
                  </a:lnTo>
                  <a:lnTo>
                    <a:pt x="4" y="100"/>
                  </a:lnTo>
                  <a:lnTo>
                    <a:pt x="17" y="118"/>
                  </a:lnTo>
                  <a:lnTo>
                    <a:pt x="35" y="136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91" name="Freeform 143"/>
            <p:cNvSpPr>
              <a:spLocks/>
            </p:cNvSpPr>
            <p:nvPr/>
          </p:nvSpPr>
          <p:spPr bwMode="auto">
            <a:xfrm>
              <a:off x="352" y="3403"/>
              <a:ext cx="17" cy="111"/>
            </a:xfrm>
            <a:custGeom>
              <a:avLst/>
              <a:gdLst>
                <a:gd name="T0" fmla="*/ 5 w 17"/>
                <a:gd name="T1" fmla="*/ 111 h 111"/>
                <a:gd name="T2" fmla="*/ 0 w 17"/>
                <a:gd name="T3" fmla="*/ 86 h 111"/>
                <a:gd name="T4" fmla="*/ 0 w 17"/>
                <a:gd name="T5" fmla="*/ 58 h 111"/>
                <a:gd name="T6" fmla="*/ 9 w 17"/>
                <a:gd name="T7" fmla="*/ 25 h 111"/>
                <a:gd name="T8" fmla="*/ 17 w 17"/>
                <a:gd name="T9" fmla="*/ 0 h 111"/>
                <a:gd name="T10" fmla="*/ 5 w 17"/>
                <a:gd name="T11" fmla="*/ 111 h 1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11">
                  <a:moveTo>
                    <a:pt x="5" y="111"/>
                  </a:moveTo>
                  <a:lnTo>
                    <a:pt x="0" y="86"/>
                  </a:lnTo>
                  <a:lnTo>
                    <a:pt x="0" y="58"/>
                  </a:lnTo>
                  <a:lnTo>
                    <a:pt x="9" y="25"/>
                  </a:lnTo>
                  <a:lnTo>
                    <a:pt x="17" y="0"/>
                  </a:lnTo>
                  <a:lnTo>
                    <a:pt x="5" y="111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92" name="Freeform 144"/>
            <p:cNvSpPr>
              <a:spLocks/>
            </p:cNvSpPr>
            <p:nvPr/>
          </p:nvSpPr>
          <p:spPr bwMode="auto">
            <a:xfrm>
              <a:off x="352" y="3403"/>
              <a:ext cx="17" cy="111"/>
            </a:xfrm>
            <a:custGeom>
              <a:avLst/>
              <a:gdLst>
                <a:gd name="T0" fmla="*/ 5 w 17"/>
                <a:gd name="T1" fmla="*/ 111 h 111"/>
                <a:gd name="T2" fmla="*/ 0 w 17"/>
                <a:gd name="T3" fmla="*/ 86 h 111"/>
                <a:gd name="T4" fmla="*/ 0 w 17"/>
                <a:gd name="T5" fmla="*/ 58 h 111"/>
                <a:gd name="T6" fmla="*/ 9 w 17"/>
                <a:gd name="T7" fmla="*/ 25 h 111"/>
                <a:gd name="T8" fmla="*/ 17 w 17"/>
                <a:gd name="T9" fmla="*/ 0 h 1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" h="111">
                  <a:moveTo>
                    <a:pt x="5" y="111"/>
                  </a:moveTo>
                  <a:lnTo>
                    <a:pt x="0" y="86"/>
                  </a:lnTo>
                  <a:lnTo>
                    <a:pt x="0" y="58"/>
                  </a:lnTo>
                  <a:lnTo>
                    <a:pt x="9" y="25"/>
                  </a:lnTo>
                  <a:lnTo>
                    <a:pt x="17" y="0"/>
                  </a:lnTo>
                </a:path>
              </a:pathLst>
            </a:custGeom>
            <a:noFill/>
            <a:ln w="0">
              <a:solidFill>
                <a:srgbClr val="BFD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93" name="Freeform 145"/>
            <p:cNvSpPr>
              <a:spLocks/>
            </p:cNvSpPr>
            <p:nvPr/>
          </p:nvSpPr>
          <p:spPr bwMode="auto">
            <a:xfrm>
              <a:off x="1658" y="3607"/>
              <a:ext cx="69" cy="58"/>
            </a:xfrm>
            <a:custGeom>
              <a:avLst/>
              <a:gdLst>
                <a:gd name="T0" fmla="*/ 0 w 69"/>
                <a:gd name="T1" fmla="*/ 8 h 58"/>
                <a:gd name="T2" fmla="*/ 4 w 69"/>
                <a:gd name="T3" fmla="*/ 29 h 58"/>
                <a:gd name="T4" fmla="*/ 21 w 69"/>
                <a:gd name="T5" fmla="*/ 43 h 58"/>
                <a:gd name="T6" fmla="*/ 69 w 69"/>
                <a:gd name="T7" fmla="*/ 58 h 58"/>
                <a:gd name="T8" fmla="*/ 64 w 69"/>
                <a:gd name="T9" fmla="*/ 40 h 58"/>
                <a:gd name="T10" fmla="*/ 47 w 69"/>
                <a:gd name="T11" fmla="*/ 15 h 58"/>
                <a:gd name="T12" fmla="*/ 26 w 69"/>
                <a:gd name="T13" fmla="*/ 0 h 58"/>
                <a:gd name="T14" fmla="*/ 13 w 69"/>
                <a:gd name="T15" fmla="*/ 0 h 58"/>
                <a:gd name="T16" fmla="*/ 0 w 69"/>
                <a:gd name="T17" fmla="*/ 8 h 5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9" h="58">
                  <a:moveTo>
                    <a:pt x="0" y="8"/>
                  </a:moveTo>
                  <a:lnTo>
                    <a:pt x="4" y="29"/>
                  </a:lnTo>
                  <a:lnTo>
                    <a:pt x="21" y="43"/>
                  </a:lnTo>
                  <a:lnTo>
                    <a:pt x="69" y="58"/>
                  </a:lnTo>
                  <a:lnTo>
                    <a:pt x="64" y="40"/>
                  </a:lnTo>
                  <a:lnTo>
                    <a:pt x="47" y="15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94" name="Freeform 146"/>
            <p:cNvSpPr>
              <a:spLocks/>
            </p:cNvSpPr>
            <p:nvPr/>
          </p:nvSpPr>
          <p:spPr bwMode="auto">
            <a:xfrm>
              <a:off x="1679" y="3683"/>
              <a:ext cx="39" cy="86"/>
            </a:xfrm>
            <a:custGeom>
              <a:avLst/>
              <a:gdLst>
                <a:gd name="T0" fmla="*/ 5 w 39"/>
                <a:gd name="T1" fmla="*/ 0 h 86"/>
                <a:gd name="T2" fmla="*/ 5 w 39"/>
                <a:gd name="T3" fmla="*/ 18 h 86"/>
                <a:gd name="T4" fmla="*/ 0 w 39"/>
                <a:gd name="T5" fmla="*/ 39 h 86"/>
                <a:gd name="T6" fmla="*/ 0 w 39"/>
                <a:gd name="T7" fmla="*/ 50 h 86"/>
                <a:gd name="T8" fmla="*/ 5 w 39"/>
                <a:gd name="T9" fmla="*/ 61 h 86"/>
                <a:gd name="T10" fmla="*/ 18 w 39"/>
                <a:gd name="T11" fmla="*/ 75 h 86"/>
                <a:gd name="T12" fmla="*/ 39 w 39"/>
                <a:gd name="T13" fmla="*/ 86 h 86"/>
                <a:gd name="T14" fmla="*/ 39 w 39"/>
                <a:gd name="T15" fmla="*/ 53 h 86"/>
                <a:gd name="T16" fmla="*/ 35 w 39"/>
                <a:gd name="T17" fmla="*/ 28 h 86"/>
                <a:gd name="T18" fmla="*/ 22 w 39"/>
                <a:gd name="T19" fmla="*/ 14 h 86"/>
                <a:gd name="T20" fmla="*/ 5 w 39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9" h="86">
                  <a:moveTo>
                    <a:pt x="5" y="0"/>
                  </a:moveTo>
                  <a:lnTo>
                    <a:pt x="5" y="18"/>
                  </a:lnTo>
                  <a:lnTo>
                    <a:pt x="0" y="39"/>
                  </a:lnTo>
                  <a:lnTo>
                    <a:pt x="0" y="50"/>
                  </a:lnTo>
                  <a:lnTo>
                    <a:pt x="5" y="61"/>
                  </a:lnTo>
                  <a:lnTo>
                    <a:pt x="18" y="75"/>
                  </a:lnTo>
                  <a:lnTo>
                    <a:pt x="39" y="86"/>
                  </a:lnTo>
                  <a:lnTo>
                    <a:pt x="39" y="53"/>
                  </a:lnTo>
                  <a:lnTo>
                    <a:pt x="35" y="28"/>
                  </a:lnTo>
                  <a:lnTo>
                    <a:pt x="22" y="1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80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95" name="Freeform 147"/>
            <p:cNvSpPr>
              <a:spLocks/>
            </p:cNvSpPr>
            <p:nvPr/>
          </p:nvSpPr>
          <p:spPr bwMode="auto">
            <a:xfrm>
              <a:off x="945" y="3686"/>
              <a:ext cx="94" cy="36"/>
            </a:xfrm>
            <a:custGeom>
              <a:avLst/>
              <a:gdLst>
                <a:gd name="T0" fmla="*/ 0 w 94"/>
                <a:gd name="T1" fmla="*/ 25 h 36"/>
                <a:gd name="T2" fmla="*/ 17 w 94"/>
                <a:gd name="T3" fmla="*/ 36 h 36"/>
                <a:gd name="T4" fmla="*/ 30 w 94"/>
                <a:gd name="T5" fmla="*/ 36 h 36"/>
                <a:gd name="T6" fmla="*/ 39 w 94"/>
                <a:gd name="T7" fmla="*/ 32 h 36"/>
                <a:gd name="T8" fmla="*/ 64 w 94"/>
                <a:gd name="T9" fmla="*/ 18 h 36"/>
                <a:gd name="T10" fmla="*/ 77 w 94"/>
                <a:gd name="T11" fmla="*/ 15 h 36"/>
                <a:gd name="T12" fmla="*/ 94 w 94"/>
                <a:gd name="T13" fmla="*/ 18 h 36"/>
                <a:gd name="T14" fmla="*/ 64 w 94"/>
                <a:gd name="T15" fmla="*/ 7 h 36"/>
                <a:gd name="T16" fmla="*/ 47 w 94"/>
                <a:gd name="T17" fmla="*/ 0 h 36"/>
                <a:gd name="T18" fmla="*/ 26 w 94"/>
                <a:gd name="T19" fmla="*/ 4 h 36"/>
                <a:gd name="T20" fmla="*/ 17 w 94"/>
                <a:gd name="T21" fmla="*/ 11 h 36"/>
                <a:gd name="T22" fmla="*/ 0 w 94"/>
                <a:gd name="T23" fmla="*/ 25 h 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94" h="36">
                  <a:moveTo>
                    <a:pt x="0" y="25"/>
                  </a:moveTo>
                  <a:lnTo>
                    <a:pt x="17" y="36"/>
                  </a:lnTo>
                  <a:lnTo>
                    <a:pt x="30" y="36"/>
                  </a:lnTo>
                  <a:lnTo>
                    <a:pt x="39" y="32"/>
                  </a:lnTo>
                  <a:lnTo>
                    <a:pt x="64" y="18"/>
                  </a:lnTo>
                  <a:lnTo>
                    <a:pt x="77" y="15"/>
                  </a:lnTo>
                  <a:lnTo>
                    <a:pt x="94" y="18"/>
                  </a:lnTo>
                  <a:lnTo>
                    <a:pt x="64" y="7"/>
                  </a:lnTo>
                  <a:lnTo>
                    <a:pt x="47" y="0"/>
                  </a:lnTo>
                  <a:lnTo>
                    <a:pt x="26" y="4"/>
                  </a:lnTo>
                  <a:lnTo>
                    <a:pt x="17" y="11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96" name="Freeform 148"/>
            <p:cNvSpPr>
              <a:spLocks/>
            </p:cNvSpPr>
            <p:nvPr/>
          </p:nvSpPr>
          <p:spPr bwMode="auto">
            <a:xfrm>
              <a:off x="554" y="3479"/>
              <a:ext cx="43" cy="85"/>
            </a:xfrm>
            <a:custGeom>
              <a:avLst/>
              <a:gdLst>
                <a:gd name="T0" fmla="*/ 9 w 43"/>
                <a:gd name="T1" fmla="*/ 0 h 85"/>
                <a:gd name="T2" fmla="*/ 4 w 43"/>
                <a:gd name="T3" fmla="*/ 14 h 85"/>
                <a:gd name="T4" fmla="*/ 0 w 43"/>
                <a:gd name="T5" fmla="*/ 39 h 85"/>
                <a:gd name="T6" fmla="*/ 4 w 43"/>
                <a:gd name="T7" fmla="*/ 50 h 85"/>
                <a:gd name="T8" fmla="*/ 9 w 43"/>
                <a:gd name="T9" fmla="*/ 60 h 85"/>
                <a:gd name="T10" fmla="*/ 22 w 43"/>
                <a:gd name="T11" fmla="*/ 75 h 85"/>
                <a:gd name="T12" fmla="*/ 39 w 43"/>
                <a:gd name="T13" fmla="*/ 85 h 85"/>
                <a:gd name="T14" fmla="*/ 43 w 43"/>
                <a:gd name="T15" fmla="*/ 53 h 85"/>
                <a:gd name="T16" fmla="*/ 34 w 43"/>
                <a:gd name="T17" fmla="*/ 25 h 85"/>
                <a:gd name="T18" fmla="*/ 26 w 43"/>
                <a:gd name="T19" fmla="*/ 10 h 85"/>
                <a:gd name="T20" fmla="*/ 9 w 43"/>
                <a:gd name="T21" fmla="*/ 0 h 8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3" h="85">
                  <a:moveTo>
                    <a:pt x="9" y="0"/>
                  </a:moveTo>
                  <a:lnTo>
                    <a:pt x="4" y="14"/>
                  </a:lnTo>
                  <a:lnTo>
                    <a:pt x="0" y="39"/>
                  </a:lnTo>
                  <a:lnTo>
                    <a:pt x="4" y="50"/>
                  </a:lnTo>
                  <a:lnTo>
                    <a:pt x="9" y="60"/>
                  </a:lnTo>
                  <a:lnTo>
                    <a:pt x="22" y="75"/>
                  </a:lnTo>
                  <a:lnTo>
                    <a:pt x="39" y="85"/>
                  </a:lnTo>
                  <a:lnTo>
                    <a:pt x="43" y="53"/>
                  </a:lnTo>
                  <a:lnTo>
                    <a:pt x="34" y="25"/>
                  </a:lnTo>
                  <a:lnTo>
                    <a:pt x="26" y="1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80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97" name="Freeform 149"/>
            <p:cNvSpPr>
              <a:spLocks/>
            </p:cNvSpPr>
            <p:nvPr/>
          </p:nvSpPr>
          <p:spPr bwMode="auto">
            <a:xfrm>
              <a:off x="3398" y="3704"/>
              <a:ext cx="43" cy="79"/>
            </a:xfrm>
            <a:custGeom>
              <a:avLst/>
              <a:gdLst>
                <a:gd name="T0" fmla="*/ 17 w 43"/>
                <a:gd name="T1" fmla="*/ 0 h 79"/>
                <a:gd name="T2" fmla="*/ 4 w 43"/>
                <a:gd name="T3" fmla="*/ 14 h 79"/>
                <a:gd name="T4" fmla="*/ 0 w 43"/>
                <a:gd name="T5" fmla="*/ 22 h 79"/>
                <a:gd name="T6" fmla="*/ 4 w 43"/>
                <a:gd name="T7" fmla="*/ 29 h 79"/>
                <a:gd name="T8" fmla="*/ 21 w 43"/>
                <a:gd name="T9" fmla="*/ 50 h 79"/>
                <a:gd name="T10" fmla="*/ 25 w 43"/>
                <a:gd name="T11" fmla="*/ 65 h 79"/>
                <a:gd name="T12" fmla="*/ 21 w 43"/>
                <a:gd name="T13" fmla="*/ 79 h 79"/>
                <a:gd name="T14" fmla="*/ 34 w 43"/>
                <a:gd name="T15" fmla="*/ 54 h 79"/>
                <a:gd name="T16" fmla="*/ 43 w 43"/>
                <a:gd name="T17" fmla="*/ 36 h 79"/>
                <a:gd name="T18" fmla="*/ 43 w 43"/>
                <a:gd name="T19" fmla="*/ 22 h 79"/>
                <a:gd name="T20" fmla="*/ 34 w 43"/>
                <a:gd name="T21" fmla="*/ 11 h 79"/>
                <a:gd name="T22" fmla="*/ 17 w 43"/>
                <a:gd name="T23" fmla="*/ 0 h 7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3" h="79">
                  <a:moveTo>
                    <a:pt x="17" y="0"/>
                  </a:moveTo>
                  <a:lnTo>
                    <a:pt x="4" y="14"/>
                  </a:lnTo>
                  <a:lnTo>
                    <a:pt x="0" y="22"/>
                  </a:lnTo>
                  <a:lnTo>
                    <a:pt x="4" y="29"/>
                  </a:lnTo>
                  <a:lnTo>
                    <a:pt x="21" y="50"/>
                  </a:lnTo>
                  <a:lnTo>
                    <a:pt x="25" y="65"/>
                  </a:lnTo>
                  <a:lnTo>
                    <a:pt x="21" y="79"/>
                  </a:lnTo>
                  <a:lnTo>
                    <a:pt x="34" y="54"/>
                  </a:lnTo>
                  <a:lnTo>
                    <a:pt x="43" y="36"/>
                  </a:lnTo>
                  <a:lnTo>
                    <a:pt x="43" y="22"/>
                  </a:lnTo>
                  <a:lnTo>
                    <a:pt x="34" y="1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98" name="Freeform 150"/>
            <p:cNvSpPr>
              <a:spLocks/>
            </p:cNvSpPr>
            <p:nvPr/>
          </p:nvSpPr>
          <p:spPr bwMode="auto">
            <a:xfrm>
              <a:off x="275" y="2831"/>
              <a:ext cx="39" cy="85"/>
            </a:xfrm>
            <a:custGeom>
              <a:avLst/>
              <a:gdLst>
                <a:gd name="T0" fmla="*/ 4 w 39"/>
                <a:gd name="T1" fmla="*/ 0 h 85"/>
                <a:gd name="T2" fmla="*/ 0 w 39"/>
                <a:gd name="T3" fmla="*/ 14 h 85"/>
                <a:gd name="T4" fmla="*/ 0 w 39"/>
                <a:gd name="T5" fmla="*/ 35 h 85"/>
                <a:gd name="T6" fmla="*/ 0 w 39"/>
                <a:gd name="T7" fmla="*/ 46 h 85"/>
                <a:gd name="T8" fmla="*/ 4 w 39"/>
                <a:gd name="T9" fmla="*/ 60 h 85"/>
                <a:gd name="T10" fmla="*/ 17 w 39"/>
                <a:gd name="T11" fmla="*/ 71 h 85"/>
                <a:gd name="T12" fmla="*/ 34 w 39"/>
                <a:gd name="T13" fmla="*/ 85 h 85"/>
                <a:gd name="T14" fmla="*/ 39 w 39"/>
                <a:gd name="T15" fmla="*/ 53 h 85"/>
                <a:gd name="T16" fmla="*/ 30 w 39"/>
                <a:gd name="T17" fmla="*/ 25 h 85"/>
                <a:gd name="T18" fmla="*/ 21 w 39"/>
                <a:gd name="T19" fmla="*/ 10 h 85"/>
                <a:gd name="T20" fmla="*/ 4 w 39"/>
                <a:gd name="T21" fmla="*/ 0 h 8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9" h="85">
                  <a:moveTo>
                    <a:pt x="4" y="0"/>
                  </a:moveTo>
                  <a:lnTo>
                    <a:pt x="0" y="14"/>
                  </a:lnTo>
                  <a:lnTo>
                    <a:pt x="0" y="35"/>
                  </a:lnTo>
                  <a:lnTo>
                    <a:pt x="0" y="46"/>
                  </a:lnTo>
                  <a:lnTo>
                    <a:pt x="4" y="60"/>
                  </a:lnTo>
                  <a:lnTo>
                    <a:pt x="17" y="71"/>
                  </a:lnTo>
                  <a:lnTo>
                    <a:pt x="34" y="85"/>
                  </a:lnTo>
                  <a:lnTo>
                    <a:pt x="39" y="53"/>
                  </a:lnTo>
                  <a:lnTo>
                    <a:pt x="30" y="25"/>
                  </a:lnTo>
                  <a:lnTo>
                    <a:pt x="21" y="1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399" name="Freeform 151"/>
            <p:cNvSpPr>
              <a:spLocks/>
            </p:cNvSpPr>
            <p:nvPr/>
          </p:nvSpPr>
          <p:spPr bwMode="auto">
            <a:xfrm>
              <a:off x="3264" y="3883"/>
              <a:ext cx="43" cy="79"/>
            </a:xfrm>
            <a:custGeom>
              <a:avLst/>
              <a:gdLst>
                <a:gd name="T0" fmla="*/ 18 w 43"/>
                <a:gd name="T1" fmla="*/ 0 h 79"/>
                <a:gd name="T2" fmla="*/ 0 w 43"/>
                <a:gd name="T3" fmla="*/ 14 h 79"/>
                <a:gd name="T4" fmla="*/ 0 w 43"/>
                <a:gd name="T5" fmla="*/ 22 h 79"/>
                <a:gd name="T6" fmla="*/ 5 w 43"/>
                <a:gd name="T7" fmla="*/ 32 h 79"/>
                <a:gd name="T8" fmla="*/ 22 w 43"/>
                <a:gd name="T9" fmla="*/ 54 h 79"/>
                <a:gd name="T10" fmla="*/ 26 w 43"/>
                <a:gd name="T11" fmla="*/ 65 h 79"/>
                <a:gd name="T12" fmla="*/ 18 w 43"/>
                <a:gd name="T13" fmla="*/ 79 h 79"/>
                <a:gd name="T14" fmla="*/ 35 w 43"/>
                <a:gd name="T15" fmla="*/ 57 h 79"/>
                <a:gd name="T16" fmla="*/ 43 w 43"/>
                <a:gd name="T17" fmla="*/ 40 h 79"/>
                <a:gd name="T18" fmla="*/ 39 w 43"/>
                <a:gd name="T19" fmla="*/ 22 h 79"/>
                <a:gd name="T20" fmla="*/ 30 w 43"/>
                <a:gd name="T21" fmla="*/ 14 h 79"/>
                <a:gd name="T22" fmla="*/ 18 w 43"/>
                <a:gd name="T23" fmla="*/ 0 h 7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3" h="79">
                  <a:moveTo>
                    <a:pt x="18" y="0"/>
                  </a:moveTo>
                  <a:lnTo>
                    <a:pt x="0" y="14"/>
                  </a:lnTo>
                  <a:lnTo>
                    <a:pt x="0" y="22"/>
                  </a:lnTo>
                  <a:lnTo>
                    <a:pt x="5" y="32"/>
                  </a:lnTo>
                  <a:lnTo>
                    <a:pt x="22" y="54"/>
                  </a:lnTo>
                  <a:lnTo>
                    <a:pt x="26" y="65"/>
                  </a:lnTo>
                  <a:lnTo>
                    <a:pt x="18" y="79"/>
                  </a:lnTo>
                  <a:lnTo>
                    <a:pt x="35" y="57"/>
                  </a:lnTo>
                  <a:lnTo>
                    <a:pt x="43" y="40"/>
                  </a:lnTo>
                  <a:lnTo>
                    <a:pt x="39" y="22"/>
                  </a:lnTo>
                  <a:lnTo>
                    <a:pt x="30" y="14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00" name="Freeform 152"/>
            <p:cNvSpPr>
              <a:spLocks/>
            </p:cNvSpPr>
            <p:nvPr/>
          </p:nvSpPr>
          <p:spPr bwMode="auto">
            <a:xfrm>
              <a:off x="2070" y="3733"/>
              <a:ext cx="39" cy="86"/>
            </a:xfrm>
            <a:custGeom>
              <a:avLst/>
              <a:gdLst>
                <a:gd name="T0" fmla="*/ 9 w 39"/>
                <a:gd name="T1" fmla="*/ 0 h 86"/>
                <a:gd name="T2" fmla="*/ 5 w 39"/>
                <a:gd name="T3" fmla="*/ 14 h 86"/>
                <a:gd name="T4" fmla="*/ 0 w 39"/>
                <a:gd name="T5" fmla="*/ 36 h 86"/>
                <a:gd name="T6" fmla="*/ 0 w 39"/>
                <a:gd name="T7" fmla="*/ 46 h 86"/>
                <a:gd name="T8" fmla="*/ 9 w 39"/>
                <a:gd name="T9" fmla="*/ 61 h 86"/>
                <a:gd name="T10" fmla="*/ 18 w 39"/>
                <a:gd name="T11" fmla="*/ 71 h 86"/>
                <a:gd name="T12" fmla="*/ 39 w 39"/>
                <a:gd name="T13" fmla="*/ 86 h 86"/>
                <a:gd name="T14" fmla="*/ 39 w 39"/>
                <a:gd name="T15" fmla="*/ 53 h 86"/>
                <a:gd name="T16" fmla="*/ 35 w 39"/>
                <a:gd name="T17" fmla="*/ 25 h 86"/>
                <a:gd name="T18" fmla="*/ 26 w 39"/>
                <a:gd name="T19" fmla="*/ 11 h 86"/>
                <a:gd name="T20" fmla="*/ 9 w 39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9" h="86">
                  <a:moveTo>
                    <a:pt x="9" y="0"/>
                  </a:moveTo>
                  <a:lnTo>
                    <a:pt x="5" y="14"/>
                  </a:lnTo>
                  <a:lnTo>
                    <a:pt x="0" y="36"/>
                  </a:lnTo>
                  <a:lnTo>
                    <a:pt x="0" y="46"/>
                  </a:lnTo>
                  <a:lnTo>
                    <a:pt x="9" y="61"/>
                  </a:lnTo>
                  <a:lnTo>
                    <a:pt x="18" y="71"/>
                  </a:lnTo>
                  <a:lnTo>
                    <a:pt x="39" y="86"/>
                  </a:lnTo>
                  <a:lnTo>
                    <a:pt x="39" y="53"/>
                  </a:lnTo>
                  <a:lnTo>
                    <a:pt x="35" y="25"/>
                  </a:lnTo>
                  <a:lnTo>
                    <a:pt x="26" y="11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01" name="Freeform 153"/>
            <p:cNvSpPr>
              <a:spLocks/>
            </p:cNvSpPr>
            <p:nvPr/>
          </p:nvSpPr>
          <p:spPr bwMode="auto">
            <a:xfrm>
              <a:off x="2964" y="3636"/>
              <a:ext cx="43" cy="79"/>
            </a:xfrm>
            <a:custGeom>
              <a:avLst/>
              <a:gdLst>
                <a:gd name="T0" fmla="*/ 17 w 43"/>
                <a:gd name="T1" fmla="*/ 0 h 79"/>
                <a:gd name="T2" fmla="*/ 0 w 43"/>
                <a:gd name="T3" fmla="*/ 14 h 79"/>
                <a:gd name="T4" fmla="*/ 0 w 43"/>
                <a:gd name="T5" fmla="*/ 22 h 79"/>
                <a:gd name="T6" fmla="*/ 4 w 43"/>
                <a:gd name="T7" fmla="*/ 32 h 79"/>
                <a:gd name="T8" fmla="*/ 21 w 43"/>
                <a:gd name="T9" fmla="*/ 54 h 79"/>
                <a:gd name="T10" fmla="*/ 26 w 43"/>
                <a:gd name="T11" fmla="*/ 65 h 79"/>
                <a:gd name="T12" fmla="*/ 21 w 43"/>
                <a:gd name="T13" fmla="*/ 79 h 79"/>
                <a:gd name="T14" fmla="*/ 34 w 43"/>
                <a:gd name="T15" fmla="*/ 57 h 79"/>
                <a:gd name="T16" fmla="*/ 43 w 43"/>
                <a:gd name="T17" fmla="*/ 39 h 79"/>
                <a:gd name="T18" fmla="*/ 38 w 43"/>
                <a:gd name="T19" fmla="*/ 22 h 79"/>
                <a:gd name="T20" fmla="*/ 30 w 43"/>
                <a:gd name="T21" fmla="*/ 11 h 79"/>
                <a:gd name="T22" fmla="*/ 17 w 43"/>
                <a:gd name="T23" fmla="*/ 0 h 7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3" h="79">
                  <a:moveTo>
                    <a:pt x="17" y="0"/>
                  </a:moveTo>
                  <a:lnTo>
                    <a:pt x="0" y="14"/>
                  </a:lnTo>
                  <a:lnTo>
                    <a:pt x="0" y="22"/>
                  </a:lnTo>
                  <a:lnTo>
                    <a:pt x="4" y="32"/>
                  </a:lnTo>
                  <a:lnTo>
                    <a:pt x="21" y="54"/>
                  </a:lnTo>
                  <a:lnTo>
                    <a:pt x="26" y="65"/>
                  </a:lnTo>
                  <a:lnTo>
                    <a:pt x="21" y="79"/>
                  </a:lnTo>
                  <a:lnTo>
                    <a:pt x="34" y="57"/>
                  </a:lnTo>
                  <a:lnTo>
                    <a:pt x="43" y="39"/>
                  </a:lnTo>
                  <a:lnTo>
                    <a:pt x="38" y="22"/>
                  </a:lnTo>
                  <a:lnTo>
                    <a:pt x="30" y="1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02" name="Freeform 154"/>
            <p:cNvSpPr>
              <a:spLocks/>
            </p:cNvSpPr>
            <p:nvPr/>
          </p:nvSpPr>
          <p:spPr bwMode="auto">
            <a:xfrm>
              <a:off x="1070" y="3654"/>
              <a:ext cx="42" cy="86"/>
            </a:xfrm>
            <a:custGeom>
              <a:avLst/>
              <a:gdLst>
                <a:gd name="T0" fmla="*/ 8 w 42"/>
                <a:gd name="T1" fmla="*/ 0 h 86"/>
                <a:gd name="T2" fmla="*/ 4 w 42"/>
                <a:gd name="T3" fmla="*/ 18 h 86"/>
                <a:gd name="T4" fmla="*/ 0 w 42"/>
                <a:gd name="T5" fmla="*/ 36 h 86"/>
                <a:gd name="T6" fmla="*/ 4 w 42"/>
                <a:gd name="T7" fmla="*/ 50 h 86"/>
                <a:gd name="T8" fmla="*/ 8 w 42"/>
                <a:gd name="T9" fmla="*/ 61 h 86"/>
                <a:gd name="T10" fmla="*/ 21 w 42"/>
                <a:gd name="T11" fmla="*/ 75 h 86"/>
                <a:gd name="T12" fmla="*/ 38 w 42"/>
                <a:gd name="T13" fmla="*/ 86 h 86"/>
                <a:gd name="T14" fmla="*/ 42 w 42"/>
                <a:gd name="T15" fmla="*/ 54 h 86"/>
                <a:gd name="T16" fmla="*/ 34 w 42"/>
                <a:gd name="T17" fmla="*/ 29 h 86"/>
                <a:gd name="T18" fmla="*/ 25 w 42"/>
                <a:gd name="T19" fmla="*/ 14 h 86"/>
                <a:gd name="T20" fmla="*/ 8 w 42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2" h="86">
                  <a:moveTo>
                    <a:pt x="8" y="0"/>
                  </a:moveTo>
                  <a:lnTo>
                    <a:pt x="4" y="18"/>
                  </a:lnTo>
                  <a:lnTo>
                    <a:pt x="0" y="36"/>
                  </a:lnTo>
                  <a:lnTo>
                    <a:pt x="4" y="50"/>
                  </a:lnTo>
                  <a:lnTo>
                    <a:pt x="8" y="61"/>
                  </a:lnTo>
                  <a:lnTo>
                    <a:pt x="21" y="75"/>
                  </a:lnTo>
                  <a:lnTo>
                    <a:pt x="38" y="86"/>
                  </a:lnTo>
                  <a:lnTo>
                    <a:pt x="42" y="54"/>
                  </a:lnTo>
                  <a:lnTo>
                    <a:pt x="34" y="29"/>
                  </a:lnTo>
                  <a:lnTo>
                    <a:pt x="25" y="1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03" name="Freeform 155"/>
            <p:cNvSpPr>
              <a:spLocks/>
            </p:cNvSpPr>
            <p:nvPr/>
          </p:nvSpPr>
          <p:spPr bwMode="auto">
            <a:xfrm>
              <a:off x="275" y="2766"/>
              <a:ext cx="43" cy="86"/>
            </a:xfrm>
            <a:custGeom>
              <a:avLst/>
              <a:gdLst>
                <a:gd name="T0" fmla="*/ 8 w 43"/>
                <a:gd name="T1" fmla="*/ 0 h 86"/>
                <a:gd name="T2" fmla="*/ 4 w 43"/>
                <a:gd name="T3" fmla="*/ 14 h 86"/>
                <a:gd name="T4" fmla="*/ 0 w 43"/>
                <a:gd name="T5" fmla="*/ 36 h 86"/>
                <a:gd name="T6" fmla="*/ 4 w 43"/>
                <a:gd name="T7" fmla="*/ 47 h 86"/>
                <a:gd name="T8" fmla="*/ 8 w 43"/>
                <a:gd name="T9" fmla="*/ 61 h 86"/>
                <a:gd name="T10" fmla="*/ 21 w 43"/>
                <a:gd name="T11" fmla="*/ 72 h 86"/>
                <a:gd name="T12" fmla="*/ 39 w 43"/>
                <a:gd name="T13" fmla="*/ 86 h 86"/>
                <a:gd name="T14" fmla="*/ 43 w 43"/>
                <a:gd name="T15" fmla="*/ 54 h 86"/>
                <a:gd name="T16" fmla="*/ 34 w 43"/>
                <a:gd name="T17" fmla="*/ 25 h 86"/>
                <a:gd name="T18" fmla="*/ 26 w 43"/>
                <a:gd name="T19" fmla="*/ 11 h 86"/>
                <a:gd name="T20" fmla="*/ 8 w 43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3" h="86">
                  <a:moveTo>
                    <a:pt x="8" y="0"/>
                  </a:moveTo>
                  <a:lnTo>
                    <a:pt x="4" y="14"/>
                  </a:lnTo>
                  <a:lnTo>
                    <a:pt x="0" y="36"/>
                  </a:lnTo>
                  <a:lnTo>
                    <a:pt x="4" y="47"/>
                  </a:lnTo>
                  <a:lnTo>
                    <a:pt x="8" y="61"/>
                  </a:lnTo>
                  <a:lnTo>
                    <a:pt x="21" y="72"/>
                  </a:lnTo>
                  <a:lnTo>
                    <a:pt x="39" y="86"/>
                  </a:lnTo>
                  <a:lnTo>
                    <a:pt x="43" y="54"/>
                  </a:lnTo>
                  <a:lnTo>
                    <a:pt x="34" y="25"/>
                  </a:lnTo>
                  <a:lnTo>
                    <a:pt x="26" y="1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04" name="Freeform 156"/>
            <p:cNvSpPr>
              <a:spLocks/>
            </p:cNvSpPr>
            <p:nvPr/>
          </p:nvSpPr>
          <p:spPr bwMode="auto">
            <a:xfrm>
              <a:off x="2624" y="3686"/>
              <a:ext cx="104" cy="32"/>
            </a:xfrm>
            <a:custGeom>
              <a:avLst/>
              <a:gdLst>
                <a:gd name="T0" fmla="*/ 104 w 104"/>
                <a:gd name="T1" fmla="*/ 7 h 32"/>
                <a:gd name="T2" fmla="*/ 86 w 104"/>
                <a:gd name="T3" fmla="*/ 7 h 32"/>
                <a:gd name="T4" fmla="*/ 61 w 104"/>
                <a:gd name="T5" fmla="*/ 0 h 32"/>
                <a:gd name="T6" fmla="*/ 30 w 104"/>
                <a:gd name="T7" fmla="*/ 4 h 32"/>
                <a:gd name="T8" fmla="*/ 13 w 104"/>
                <a:gd name="T9" fmla="*/ 15 h 32"/>
                <a:gd name="T10" fmla="*/ 0 w 104"/>
                <a:gd name="T11" fmla="*/ 29 h 32"/>
                <a:gd name="T12" fmla="*/ 39 w 104"/>
                <a:gd name="T13" fmla="*/ 32 h 32"/>
                <a:gd name="T14" fmla="*/ 52 w 104"/>
                <a:gd name="T15" fmla="*/ 32 h 32"/>
                <a:gd name="T16" fmla="*/ 69 w 104"/>
                <a:gd name="T17" fmla="*/ 29 h 32"/>
                <a:gd name="T18" fmla="*/ 91 w 104"/>
                <a:gd name="T19" fmla="*/ 22 h 32"/>
                <a:gd name="T20" fmla="*/ 104 w 104"/>
                <a:gd name="T21" fmla="*/ 7 h 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4" h="32">
                  <a:moveTo>
                    <a:pt x="104" y="7"/>
                  </a:moveTo>
                  <a:lnTo>
                    <a:pt x="86" y="7"/>
                  </a:lnTo>
                  <a:lnTo>
                    <a:pt x="61" y="0"/>
                  </a:lnTo>
                  <a:lnTo>
                    <a:pt x="30" y="4"/>
                  </a:lnTo>
                  <a:lnTo>
                    <a:pt x="13" y="15"/>
                  </a:lnTo>
                  <a:lnTo>
                    <a:pt x="0" y="29"/>
                  </a:lnTo>
                  <a:lnTo>
                    <a:pt x="39" y="32"/>
                  </a:lnTo>
                  <a:lnTo>
                    <a:pt x="52" y="32"/>
                  </a:lnTo>
                  <a:lnTo>
                    <a:pt x="69" y="29"/>
                  </a:lnTo>
                  <a:lnTo>
                    <a:pt x="91" y="22"/>
                  </a:lnTo>
                  <a:lnTo>
                    <a:pt x="104" y="7"/>
                  </a:lnTo>
                  <a:close/>
                </a:path>
              </a:pathLst>
            </a:custGeom>
            <a:solidFill>
              <a:srgbClr val="80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05" name="Freeform 157"/>
            <p:cNvSpPr>
              <a:spLocks/>
            </p:cNvSpPr>
            <p:nvPr/>
          </p:nvSpPr>
          <p:spPr bwMode="auto">
            <a:xfrm>
              <a:off x="322" y="2809"/>
              <a:ext cx="47" cy="93"/>
            </a:xfrm>
            <a:custGeom>
              <a:avLst/>
              <a:gdLst>
                <a:gd name="T0" fmla="*/ 22 w 47"/>
                <a:gd name="T1" fmla="*/ 93 h 93"/>
                <a:gd name="T2" fmla="*/ 43 w 47"/>
                <a:gd name="T3" fmla="*/ 79 h 93"/>
                <a:gd name="T4" fmla="*/ 47 w 47"/>
                <a:gd name="T5" fmla="*/ 68 h 93"/>
                <a:gd name="T6" fmla="*/ 47 w 47"/>
                <a:gd name="T7" fmla="*/ 54 h 93"/>
                <a:gd name="T8" fmla="*/ 35 w 47"/>
                <a:gd name="T9" fmla="*/ 22 h 93"/>
                <a:gd name="T10" fmla="*/ 30 w 47"/>
                <a:gd name="T11" fmla="*/ 11 h 93"/>
                <a:gd name="T12" fmla="*/ 35 w 47"/>
                <a:gd name="T13" fmla="*/ 0 h 93"/>
                <a:gd name="T14" fmla="*/ 13 w 47"/>
                <a:gd name="T15" fmla="*/ 25 h 93"/>
                <a:gd name="T16" fmla="*/ 0 w 47"/>
                <a:gd name="T17" fmla="*/ 50 h 93"/>
                <a:gd name="T18" fmla="*/ 4 w 47"/>
                <a:gd name="T19" fmla="*/ 72 h 93"/>
                <a:gd name="T20" fmla="*/ 9 w 47"/>
                <a:gd name="T21" fmla="*/ 82 h 93"/>
                <a:gd name="T22" fmla="*/ 22 w 47"/>
                <a:gd name="T23" fmla="*/ 93 h 9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7" h="93">
                  <a:moveTo>
                    <a:pt x="22" y="93"/>
                  </a:moveTo>
                  <a:lnTo>
                    <a:pt x="43" y="79"/>
                  </a:lnTo>
                  <a:lnTo>
                    <a:pt x="47" y="68"/>
                  </a:lnTo>
                  <a:lnTo>
                    <a:pt x="47" y="54"/>
                  </a:lnTo>
                  <a:lnTo>
                    <a:pt x="35" y="22"/>
                  </a:lnTo>
                  <a:lnTo>
                    <a:pt x="30" y="11"/>
                  </a:lnTo>
                  <a:lnTo>
                    <a:pt x="35" y="0"/>
                  </a:lnTo>
                  <a:lnTo>
                    <a:pt x="13" y="25"/>
                  </a:lnTo>
                  <a:lnTo>
                    <a:pt x="0" y="50"/>
                  </a:lnTo>
                  <a:lnTo>
                    <a:pt x="4" y="72"/>
                  </a:lnTo>
                  <a:lnTo>
                    <a:pt x="9" y="82"/>
                  </a:lnTo>
                  <a:lnTo>
                    <a:pt x="22" y="93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06" name="Freeform 158"/>
            <p:cNvSpPr>
              <a:spLocks/>
            </p:cNvSpPr>
            <p:nvPr/>
          </p:nvSpPr>
          <p:spPr bwMode="auto">
            <a:xfrm>
              <a:off x="2324" y="3804"/>
              <a:ext cx="56" cy="43"/>
            </a:xfrm>
            <a:custGeom>
              <a:avLst/>
              <a:gdLst>
                <a:gd name="T0" fmla="*/ 56 w 56"/>
                <a:gd name="T1" fmla="*/ 43 h 43"/>
                <a:gd name="T2" fmla="*/ 38 w 56"/>
                <a:gd name="T3" fmla="*/ 18 h 43"/>
                <a:gd name="T4" fmla="*/ 21 w 56"/>
                <a:gd name="T5" fmla="*/ 8 h 43"/>
                <a:gd name="T6" fmla="*/ 0 w 56"/>
                <a:gd name="T7" fmla="*/ 0 h 43"/>
                <a:gd name="T8" fmla="*/ 17 w 56"/>
                <a:gd name="T9" fmla="*/ 29 h 43"/>
                <a:gd name="T10" fmla="*/ 30 w 56"/>
                <a:gd name="T11" fmla="*/ 40 h 43"/>
                <a:gd name="T12" fmla="*/ 56 w 56"/>
                <a:gd name="T13" fmla="*/ 43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6" h="43">
                  <a:moveTo>
                    <a:pt x="56" y="43"/>
                  </a:moveTo>
                  <a:lnTo>
                    <a:pt x="38" y="18"/>
                  </a:lnTo>
                  <a:lnTo>
                    <a:pt x="21" y="8"/>
                  </a:lnTo>
                  <a:lnTo>
                    <a:pt x="0" y="0"/>
                  </a:lnTo>
                  <a:lnTo>
                    <a:pt x="17" y="29"/>
                  </a:lnTo>
                  <a:lnTo>
                    <a:pt x="30" y="40"/>
                  </a:lnTo>
                  <a:lnTo>
                    <a:pt x="56" y="43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07" name="Freeform 159"/>
            <p:cNvSpPr>
              <a:spLocks/>
            </p:cNvSpPr>
            <p:nvPr/>
          </p:nvSpPr>
          <p:spPr bwMode="auto">
            <a:xfrm>
              <a:off x="782" y="3769"/>
              <a:ext cx="68" cy="71"/>
            </a:xfrm>
            <a:custGeom>
              <a:avLst/>
              <a:gdLst>
                <a:gd name="T0" fmla="*/ 64 w 68"/>
                <a:gd name="T1" fmla="*/ 71 h 71"/>
                <a:gd name="T2" fmla="*/ 68 w 68"/>
                <a:gd name="T3" fmla="*/ 50 h 71"/>
                <a:gd name="T4" fmla="*/ 64 w 68"/>
                <a:gd name="T5" fmla="*/ 39 h 71"/>
                <a:gd name="T6" fmla="*/ 51 w 68"/>
                <a:gd name="T7" fmla="*/ 28 h 71"/>
                <a:gd name="T8" fmla="*/ 17 w 68"/>
                <a:gd name="T9" fmla="*/ 14 h 71"/>
                <a:gd name="T10" fmla="*/ 4 w 68"/>
                <a:gd name="T11" fmla="*/ 7 h 71"/>
                <a:gd name="T12" fmla="*/ 0 w 68"/>
                <a:gd name="T13" fmla="*/ 0 h 71"/>
                <a:gd name="T14" fmla="*/ 4 w 68"/>
                <a:gd name="T15" fmla="*/ 28 h 71"/>
                <a:gd name="T16" fmla="*/ 17 w 68"/>
                <a:gd name="T17" fmla="*/ 50 h 71"/>
                <a:gd name="T18" fmla="*/ 34 w 68"/>
                <a:gd name="T19" fmla="*/ 68 h 71"/>
                <a:gd name="T20" fmla="*/ 64 w 68"/>
                <a:gd name="T21" fmla="*/ 71 h 7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8" h="71">
                  <a:moveTo>
                    <a:pt x="64" y="71"/>
                  </a:moveTo>
                  <a:lnTo>
                    <a:pt x="68" y="50"/>
                  </a:lnTo>
                  <a:lnTo>
                    <a:pt x="64" y="39"/>
                  </a:lnTo>
                  <a:lnTo>
                    <a:pt x="51" y="28"/>
                  </a:lnTo>
                  <a:lnTo>
                    <a:pt x="17" y="14"/>
                  </a:lnTo>
                  <a:lnTo>
                    <a:pt x="4" y="7"/>
                  </a:lnTo>
                  <a:lnTo>
                    <a:pt x="0" y="0"/>
                  </a:lnTo>
                  <a:lnTo>
                    <a:pt x="4" y="28"/>
                  </a:lnTo>
                  <a:lnTo>
                    <a:pt x="17" y="50"/>
                  </a:lnTo>
                  <a:lnTo>
                    <a:pt x="34" y="68"/>
                  </a:lnTo>
                  <a:lnTo>
                    <a:pt x="64" y="71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08" name="Freeform 160"/>
            <p:cNvSpPr>
              <a:spLocks/>
            </p:cNvSpPr>
            <p:nvPr/>
          </p:nvSpPr>
          <p:spPr bwMode="auto">
            <a:xfrm>
              <a:off x="936" y="3819"/>
              <a:ext cx="61" cy="43"/>
            </a:xfrm>
            <a:custGeom>
              <a:avLst/>
              <a:gdLst>
                <a:gd name="T0" fmla="*/ 0 w 61"/>
                <a:gd name="T1" fmla="*/ 0 h 43"/>
                <a:gd name="T2" fmla="*/ 5 w 61"/>
                <a:gd name="T3" fmla="*/ 14 h 43"/>
                <a:gd name="T4" fmla="*/ 18 w 61"/>
                <a:gd name="T5" fmla="*/ 25 h 43"/>
                <a:gd name="T6" fmla="*/ 39 w 61"/>
                <a:gd name="T7" fmla="*/ 35 h 43"/>
                <a:gd name="T8" fmla="*/ 61 w 61"/>
                <a:gd name="T9" fmla="*/ 43 h 43"/>
                <a:gd name="T10" fmla="*/ 52 w 61"/>
                <a:gd name="T11" fmla="*/ 18 h 43"/>
                <a:gd name="T12" fmla="*/ 48 w 61"/>
                <a:gd name="T13" fmla="*/ 10 h 43"/>
                <a:gd name="T14" fmla="*/ 35 w 61"/>
                <a:gd name="T15" fmla="*/ 7 h 43"/>
                <a:gd name="T16" fmla="*/ 13 w 61"/>
                <a:gd name="T17" fmla="*/ 7 h 43"/>
                <a:gd name="T18" fmla="*/ 5 w 61"/>
                <a:gd name="T19" fmla="*/ 7 h 43"/>
                <a:gd name="T20" fmla="*/ 0 w 61"/>
                <a:gd name="T21" fmla="*/ 0 h 4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1" h="43">
                  <a:moveTo>
                    <a:pt x="0" y="0"/>
                  </a:moveTo>
                  <a:lnTo>
                    <a:pt x="5" y="14"/>
                  </a:lnTo>
                  <a:lnTo>
                    <a:pt x="18" y="25"/>
                  </a:lnTo>
                  <a:lnTo>
                    <a:pt x="39" y="35"/>
                  </a:lnTo>
                  <a:lnTo>
                    <a:pt x="61" y="43"/>
                  </a:lnTo>
                  <a:lnTo>
                    <a:pt x="52" y="18"/>
                  </a:lnTo>
                  <a:lnTo>
                    <a:pt x="48" y="10"/>
                  </a:lnTo>
                  <a:lnTo>
                    <a:pt x="35" y="7"/>
                  </a:lnTo>
                  <a:lnTo>
                    <a:pt x="13" y="7"/>
                  </a:lnTo>
                  <a:lnTo>
                    <a:pt x="5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09" name="Freeform 161"/>
            <p:cNvSpPr>
              <a:spLocks/>
            </p:cNvSpPr>
            <p:nvPr/>
          </p:nvSpPr>
          <p:spPr bwMode="auto">
            <a:xfrm>
              <a:off x="885" y="3819"/>
              <a:ext cx="43" cy="89"/>
            </a:xfrm>
            <a:custGeom>
              <a:avLst/>
              <a:gdLst>
                <a:gd name="T0" fmla="*/ 30 w 43"/>
                <a:gd name="T1" fmla="*/ 0 h 89"/>
                <a:gd name="T2" fmla="*/ 8 w 43"/>
                <a:gd name="T3" fmla="*/ 10 h 89"/>
                <a:gd name="T4" fmla="*/ 0 w 43"/>
                <a:gd name="T5" fmla="*/ 21 h 89"/>
                <a:gd name="T6" fmla="*/ 0 w 43"/>
                <a:gd name="T7" fmla="*/ 35 h 89"/>
                <a:gd name="T8" fmla="*/ 8 w 43"/>
                <a:gd name="T9" fmla="*/ 68 h 89"/>
                <a:gd name="T10" fmla="*/ 8 w 43"/>
                <a:gd name="T11" fmla="*/ 78 h 89"/>
                <a:gd name="T12" fmla="*/ 4 w 43"/>
                <a:gd name="T13" fmla="*/ 89 h 89"/>
                <a:gd name="T14" fmla="*/ 26 w 43"/>
                <a:gd name="T15" fmla="*/ 68 h 89"/>
                <a:gd name="T16" fmla="*/ 43 w 43"/>
                <a:gd name="T17" fmla="*/ 43 h 89"/>
                <a:gd name="T18" fmla="*/ 43 w 43"/>
                <a:gd name="T19" fmla="*/ 21 h 89"/>
                <a:gd name="T20" fmla="*/ 43 w 43"/>
                <a:gd name="T21" fmla="*/ 10 h 89"/>
                <a:gd name="T22" fmla="*/ 30 w 43"/>
                <a:gd name="T23" fmla="*/ 0 h 8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3" h="89">
                  <a:moveTo>
                    <a:pt x="30" y="0"/>
                  </a:moveTo>
                  <a:lnTo>
                    <a:pt x="8" y="10"/>
                  </a:lnTo>
                  <a:lnTo>
                    <a:pt x="0" y="21"/>
                  </a:lnTo>
                  <a:lnTo>
                    <a:pt x="0" y="35"/>
                  </a:lnTo>
                  <a:lnTo>
                    <a:pt x="8" y="68"/>
                  </a:lnTo>
                  <a:lnTo>
                    <a:pt x="8" y="78"/>
                  </a:lnTo>
                  <a:lnTo>
                    <a:pt x="4" y="89"/>
                  </a:lnTo>
                  <a:lnTo>
                    <a:pt x="26" y="68"/>
                  </a:lnTo>
                  <a:lnTo>
                    <a:pt x="43" y="43"/>
                  </a:lnTo>
                  <a:lnTo>
                    <a:pt x="43" y="21"/>
                  </a:lnTo>
                  <a:lnTo>
                    <a:pt x="43" y="1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10" name="Freeform 162"/>
            <p:cNvSpPr>
              <a:spLocks/>
            </p:cNvSpPr>
            <p:nvPr/>
          </p:nvSpPr>
          <p:spPr bwMode="auto">
            <a:xfrm>
              <a:off x="271" y="2942"/>
              <a:ext cx="51" cy="89"/>
            </a:xfrm>
            <a:custGeom>
              <a:avLst/>
              <a:gdLst>
                <a:gd name="T0" fmla="*/ 17 w 51"/>
                <a:gd name="T1" fmla="*/ 0 h 89"/>
                <a:gd name="T2" fmla="*/ 0 w 51"/>
                <a:gd name="T3" fmla="*/ 17 h 89"/>
                <a:gd name="T4" fmla="*/ 0 w 51"/>
                <a:gd name="T5" fmla="*/ 32 h 89"/>
                <a:gd name="T6" fmla="*/ 8 w 51"/>
                <a:gd name="T7" fmla="*/ 43 h 89"/>
                <a:gd name="T8" fmla="*/ 34 w 51"/>
                <a:gd name="T9" fmla="*/ 68 h 89"/>
                <a:gd name="T10" fmla="*/ 43 w 51"/>
                <a:gd name="T11" fmla="*/ 78 h 89"/>
                <a:gd name="T12" fmla="*/ 43 w 51"/>
                <a:gd name="T13" fmla="*/ 89 h 89"/>
                <a:gd name="T14" fmla="*/ 47 w 51"/>
                <a:gd name="T15" fmla="*/ 60 h 89"/>
                <a:gd name="T16" fmla="*/ 51 w 51"/>
                <a:gd name="T17" fmla="*/ 35 h 89"/>
                <a:gd name="T18" fmla="*/ 38 w 51"/>
                <a:gd name="T19" fmla="*/ 14 h 89"/>
                <a:gd name="T20" fmla="*/ 17 w 51"/>
                <a:gd name="T21" fmla="*/ 0 h 8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1" h="89">
                  <a:moveTo>
                    <a:pt x="17" y="0"/>
                  </a:moveTo>
                  <a:lnTo>
                    <a:pt x="0" y="17"/>
                  </a:lnTo>
                  <a:lnTo>
                    <a:pt x="0" y="32"/>
                  </a:lnTo>
                  <a:lnTo>
                    <a:pt x="8" y="43"/>
                  </a:lnTo>
                  <a:lnTo>
                    <a:pt x="34" y="68"/>
                  </a:lnTo>
                  <a:lnTo>
                    <a:pt x="43" y="78"/>
                  </a:lnTo>
                  <a:lnTo>
                    <a:pt x="43" y="89"/>
                  </a:lnTo>
                  <a:lnTo>
                    <a:pt x="47" y="60"/>
                  </a:lnTo>
                  <a:lnTo>
                    <a:pt x="51" y="35"/>
                  </a:lnTo>
                  <a:lnTo>
                    <a:pt x="38" y="14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11" name="Freeform 163"/>
            <p:cNvSpPr>
              <a:spLocks/>
            </p:cNvSpPr>
            <p:nvPr/>
          </p:nvSpPr>
          <p:spPr bwMode="auto">
            <a:xfrm>
              <a:off x="941" y="3693"/>
              <a:ext cx="107" cy="93"/>
            </a:xfrm>
            <a:custGeom>
              <a:avLst/>
              <a:gdLst>
                <a:gd name="T0" fmla="*/ 103 w 107"/>
                <a:gd name="T1" fmla="*/ 93 h 93"/>
                <a:gd name="T2" fmla="*/ 90 w 107"/>
                <a:gd name="T3" fmla="*/ 90 h 93"/>
                <a:gd name="T4" fmla="*/ 64 w 107"/>
                <a:gd name="T5" fmla="*/ 76 h 93"/>
                <a:gd name="T6" fmla="*/ 51 w 107"/>
                <a:gd name="T7" fmla="*/ 65 h 93"/>
                <a:gd name="T8" fmla="*/ 38 w 107"/>
                <a:gd name="T9" fmla="*/ 47 h 93"/>
                <a:gd name="T10" fmla="*/ 21 w 107"/>
                <a:gd name="T11" fmla="*/ 25 h 93"/>
                <a:gd name="T12" fmla="*/ 0 w 107"/>
                <a:gd name="T13" fmla="*/ 0 h 93"/>
                <a:gd name="T14" fmla="*/ 43 w 107"/>
                <a:gd name="T15" fmla="*/ 25 h 93"/>
                <a:gd name="T16" fmla="*/ 81 w 107"/>
                <a:gd name="T17" fmla="*/ 47 h 93"/>
                <a:gd name="T18" fmla="*/ 103 w 107"/>
                <a:gd name="T19" fmla="*/ 68 h 93"/>
                <a:gd name="T20" fmla="*/ 107 w 107"/>
                <a:gd name="T21" fmla="*/ 79 h 93"/>
                <a:gd name="T22" fmla="*/ 103 w 107"/>
                <a:gd name="T23" fmla="*/ 93 h 9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07" h="93">
                  <a:moveTo>
                    <a:pt x="103" y="93"/>
                  </a:moveTo>
                  <a:lnTo>
                    <a:pt x="90" y="90"/>
                  </a:lnTo>
                  <a:lnTo>
                    <a:pt x="64" y="76"/>
                  </a:lnTo>
                  <a:lnTo>
                    <a:pt x="51" y="65"/>
                  </a:lnTo>
                  <a:lnTo>
                    <a:pt x="38" y="47"/>
                  </a:lnTo>
                  <a:lnTo>
                    <a:pt x="21" y="25"/>
                  </a:lnTo>
                  <a:lnTo>
                    <a:pt x="0" y="0"/>
                  </a:lnTo>
                  <a:lnTo>
                    <a:pt x="43" y="25"/>
                  </a:lnTo>
                  <a:lnTo>
                    <a:pt x="81" y="47"/>
                  </a:lnTo>
                  <a:lnTo>
                    <a:pt x="103" y="68"/>
                  </a:lnTo>
                  <a:lnTo>
                    <a:pt x="107" y="79"/>
                  </a:lnTo>
                  <a:lnTo>
                    <a:pt x="103" y="93"/>
                  </a:lnTo>
                  <a:close/>
                </a:path>
              </a:pathLst>
            </a:custGeom>
            <a:solidFill>
              <a:srgbClr val="80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12" name="Freeform 164"/>
            <p:cNvSpPr>
              <a:spLocks/>
            </p:cNvSpPr>
            <p:nvPr/>
          </p:nvSpPr>
          <p:spPr bwMode="auto">
            <a:xfrm>
              <a:off x="455" y="3568"/>
              <a:ext cx="39" cy="86"/>
            </a:xfrm>
            <a:custGeom>
              <a:avLst/>
              <a:gdLst>
                <a:gd name="T0" fmla="*/ 9 w 39"/>
                <a:gd name="T1" fmla="*/ 0 h 86"/>
                <a:gd name="T2" fmla="*/ 5 w 39"/>
                <a:gd name="T3" fmla="*/ 18 h 86"/>
                <a:gd name="T4" fmla="*/ 0 w 39"/>
                <a:gd name="T5" fmla="*/ 39 h 86"/>
                <a:gd name="T6" fmla="*/ 0 w 39"/>
                <a:gd name="T7" fmla="*/ 50 h 86"/>
                <a:gd name="T8" fmla="*/ 9 w 39"/>
                <a:gd name="T9" fmla="*/ 61 h 86"/>
                <a:gd name="T10" fmla="*/ 17 w 39"/>
                <a:gd name="T11" fmla="*/ 75 h 86"/>
                <a:gd name="T12" fmla="*/ 39 w 39"/>
                <a:gd name="T13" fmla="*/ 86 h 86"/>
                <a:gd name="T14" fmla="*/ 39 w 39"/>
                <a:gd name="T15" fmla="*/ 54 h 86"/>
                <a:gd name="T16" fmla="*/ 35 w 39"/>
                <a:gd name="T17" fmla="*/ 29 h 86"/>
                <a:gd name="T18" fmla="*/ 26 w 39"/>
                <a:gd name="T19" fmla="*/ 14 h 86"/>
                <a:gd name="T20" fmla="*/ 9 w 39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9" h="86">
                  <a:moveTo>
                    <a:pt x="9" y="0"/>
                  </a:moveTo>
                  <a:lnTo>
                    <a:pt x="5" y="18"/>
                  </a:lnTo>
                  <a:lnTo>
                    <a:pt x="0" y="39"/>
                  </a:lnTo>
                  <a:lnTo>
                    <a:pt x="0" y="50"/>
                  </a:lnTo>
                  <a:lnTo>
                    <a:pt x="9" y="61"/>
                  </a:lnTo>
                  <a:lnTo>
                    <a:pt x="17" y="75"/>
                  </a:lnTo>
                  <a:lnTo>
                    <a:pt x="39" y="86"/>
                  </a:lnTo>
                  <a:lnTo>
                    <a:pt x="39" y="54"/>
                  </a:lnTo>
                  <a:lnTo>
                    <a:pt x="35" y="29"/>
                  </a:lnTo>
                  <a:lnTo>
                    <a:pt x="26" y="14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13" name="Freeform 165"/>
            <p:cNvSpPr>
              <a:spLocks/>
            </p:cNvSpPr>
            <p:nvPr/>
          </p:nvSpPr>
          <p:spPr bwMode="auto">
            <a:xfrm>
              <a:off x="318" y="3378"/>
              <a:ext cx="103" cy="43"/>
            </a:xfrm>
            <a:custGeom>
              <a:avLst/>
              <a:gdLst>
                <a:gd name="T0" fmla="*/ 103 w 103"/>
                <a:gd name="T1" fmla="*/ 11 h 43"/>
                <a:gd name="T2" fmla="*/ 77 w 103"/>
                <a:gd name="T3" fmla="*/ 0 h 43"/>
                <a:gd name="T4" fmla="*/ 64 w 103"/>
                <a:gd name="T5" fmla="*/ 0 h 43"/>
                <a:gd name="T6" fmla="*/ 47 w 103"/>
                <a:gd name="T7" fmla="*/ 7 h 43"/>
                <a:gd name="T8" fmla="*/ 21 w 103"/>
                <a:gd name="T9" fmla="*/ 29 h 43"/>
                <a:gd name="T10" fmla="*/ 8 w 103"/>
                <a:gd name="T11" fmla="*/ 36 h 43"/>
                <a:gd name="T12" fmla="*/ 0 w 103"/>
                <a:gd name="T13" fmla="*/ 40 h 43"/>
                <a:gd name="T14" fmla="*/ 34 w 103"/>
                <a:gd name="T15" fmla="*/ 43 h 43"/>
                <a:gd name="T16" fmla="*/ 64 w 103"/>
                <a:gd name="T17" fmla="*/ 40 h 43"/>
                <a:gd name="T18" fmla="*/ 86 w 103"/>
                <a:gd name="T19" fmla="*/ 33 h 43"/>
                <a:gd name="T20" fmla="*/ 103 w 103"/>
                <a:gd name="T21" fmla="*/ 11 h 4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3" h="43">
                  <a:moveTo>
                    <a:pt x="103" y="11"/>
                  </a:moveTo>
                  <a:lnTo>
                    <a:pt x="77" y="0"/>
                  </a:lnTo>
                  <a:lnTo>
                    <a:pt x="64" y="0"/>
                  </a:lnTo>
                  <a:lnTo>
                    <a:pt x="47" y="7"/>
                  </a:lnTo>
                  <a:lnTo>
                    <a:pt x="21" y="29"/>
                  </a:lnTo>
                  <a:lnTo>
                    <a:pt x="8" y="36"/>
                  </a:lnTo>
                  <a:lnTo>
                    <a:pt x="0" y="40"/>
                  </a:lnTo>
                  <a:lnTo>
                    <a:pt x="34" y="43"/>
                  </a:lnTo>
                  <a:lnTo>
                    <a:pt x="64" y="40"/>
                  </a:lnTo>
                  <a:lnTo>
                    <a:pt x="86" y="33"/>
                  </a:lnTo>
                  <a:lnTo>
                    <a:pt x="103" y="11"/>
                  </a:lnTo>
                  <a:close/>
                </a:path>
              </a:pathLst>
            </a:custGeom>
            <a:solidFill>
              <a:srgbClr val="80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14" name="Freeform 166"/>
            <p:cNvSpPr>
              <a:spLocks/>
            </p:cNvSpPr>
            <p:nvPr/>
          </p:nvSpPr>
          <p:spPr bwMode="auto">
            <a:xfrm>
              <a:off x="1521" y="3722"/>
              <a:ext cx="38" cy="86"/>
            </a:xfrm>
            <a:custGeom>
              <a:avLst/>
              <a:gdLst>
                <a:gd name="T0" fmla="*/ 8 w 38"/>
                <a:gd name="T1" fmla="*/ 0 h 86"/>
                <a:gd name="T2" fmla="*/ 4 w 38"/>
                <a:gd name="T3" fmla="*/ 18 h 86"/>
                <a:gd name="T4" fmla="*/ 0 w 38"/>
                <a:gd name="T5" fmla="*/ 36 h 86"/>
                <a:gd name="T6" fmla="*/ 0 w 38"/>
                <a:gd name="T7" fmla="*/ 50 h 86"/>
                <a:gd name="T8" fmla="*/ 8 w 38"/>
                <a:gd name="T9" fmla="*/ 61 h 86"/>
                <a:gd name="T10" fmla="*/ 17 w 38"/>
                <a:gd name="T11" fmla="*/ 75 h 86"/>
                <a:gd name="T12" fmla="*/ 38 w 38"/>
                <a:gd name="T13" fmla="*/ 86 h 86"/>
                <a:gd name="T14" fmla="*/ 38 w 38"/>
                <a:gd name="T15" fmla="*/ 54 h 86"/>
                <a:gd name="T16" fmla="*/ 34 w 38"/>
                <a:gd name="T17" fmla="*/ 29 h 86"/>
                <a:gd name="T18" fmla="*/ 21 w 38"/>
                <a:gd name="T19" fmla="*/ 14 h 86"/>
                <a:gd name="T20" fmla="*/ 8 w 38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8" h="86">
                  <a:moveTo>
                    <a:pt x="8" y="0"/>
                  </a:moveTo>
                  <a:lnTo>
                    <a:pt x="4" y="18"/>
                  </a:lnTo>
                  <a:lnTo>
                    <a:pt x="0" y="36"/>
                  </a:lnTo>
                  <a:lnTo>
                    <a:pt x="0" y="50"/>
                  </a:lnTo>
                  <a:lnTo>
                    <a:pt x="8" y="61"/>
                  </a:lnTo>
                  <a:lnTo>
                    <a:pt x="17" y="75"/>
                  </a:lnTo>
                  <a:lnTo>
                    <a:pt x="38" y="86"/>
                  </a:lnTo>
                  <a:lnTo>
                    <a:pt x="38" y="54"/>
                  </a:lnTo>
                  <a:lnTo>
                    <a:pt x="34" y="29"/>
                  </a:lnTo>
                  <a:lnTo>
                    <a:pt x="21" y="1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15" name="Freeform 167"/>
            <p:cNvSpPr>
              <a:spLocks/>
            </p:cNvSpPr>
            <p:nvPr/>
          </p:nvSpPr>
          <p:spPr bwMode="auto">
            <a:xfrm>
              <a:off x="1112" y="3643"/>
              <a:ext cx="108" cy="90"/>
            </a:xfrm>
            <a:custGeom>
              <a:avLst/>
              <a:gdLst>
                <a:gd name="T0" fmla="*/ 104 w 108"/>
                <a:gd name="T1" fmla="*/ 90 h 90"/>
                <a:gd name="T2" fmla="*/ 86 w 108"/>
                <a:gd name="T3" fmla="*/ 86 h 90"/>
                <a:gd name="T4" fmla="*/ 65 w 108"/>
                <a:gd name="T5" fmla="*/ 72 h 90"/>
                <a:gd name="T6" fmla="*/ 52 w 108"/>
                <a:gd name="T7" fmla="*/ 61 h 90"/>
                <a:gd name="T8" fmla="*/ 35 w 108"/>
                <a:gd name="T9" fmla="*/ 43 h 90"/>
                <a:gd name="T10" fmla="*/ 18 w 108"/>
                <a:gd name="T11" fmla="*/ 25 h 90"/>
                <a:gd name="T12" fmla="*/ 0 w 108"/>
                <a:gd name="T13" fmla="*/ 0 h 90"/>
                <a:gd name="T14" fmla="*/ 43 w 108"/>
                <a:gd name="T15" fmla="*/ 22 h 90"/>
                <a:gd name="T16" fmla="*/ 78 w 108"/>
                <a:gd name="T17" fmla="*/ 43 h 90"/>
                <a:gd name="T18" fmla="*/ 104 w 108"/>
                <a:gd name="T19" fmla="*/ 65 h 90"/>
                <a:gd name="T20" fmla="*/ 108 w 108"/>
                <a:gd name="T21" fmla="*/ 75 h 90"/>
                <a:gd name="T22" fmla="*/ 104 w 108"/>
                <a:gd name="T23" fmla="*/ 90 h 9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08" h="90">
                  <a:moveTo>
                    <a:pt x="104" y="90"/>
                  </a:moveTo>
                  <a:lnTo>
                    <a:pt x="86" y="86"/>
                  </a:lnTo>
                  <a:lnTo>
                    <a:pt x="65" y="72"/>
                  </a:lnTo>
                  <a:lnTo>
                    <a:pt x="52" y="61"/>
                  </a:lnTo>
                  <a:lnTo>
                    <a:pt x="35" y="43"/>
                  </a:lnTo>
                  <a:lnTo>
                    <a:pt x="18" y="25"/>
                  </a:lnTo>
                  <a:lnTo>
                    <a:pt x="0" y="0"/>
                  </a:lnTo>
                  <a:lnTo>
                    <a:pt x="43" y="22"/>
                  </a:lnTo>
                  <a:lnTo>
                    <a:pt x="78" y="43"/>
                  </a:lnTo>
                  <a:lnTo>
                    <a:pt x="104" y="65"/>
                  </a:lnTo>
                  <a:lnTo>
                    <a:pt x="108" y="75"/>
                  </a:lnTo>
                  <a:lnTo>
                    <a:pt x="104" y="9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16" name="Freeform 168"/>
            <p:cNvSpPr>
              <a:spLocks/>
            </p:cNvSpPr>
            <p:nvPr/>
          </p:nvSpPr>
          <p:spPr bwMode="auto">
            <a:xfrm>
              <a:off x="1125" y="3650"/>
              <a:ext cx="86" cy="76"/>
            </a:xfrm>
            <a:custGeom>
              <a:avLst/>
              <a:gdLst>
                <a:gd name="T0" fmla="*/ 86 w 86"/>
                <a:gd name="T1" fmla="*/ 76 h 76"/>
                <a:gd name="T2" fmla="*/ 69 w 86"/>
                <a:gd name="T3" fmla="*/ 61 h 76"/>
                <a:gd name="T4" fmla="*/ 43 w 86"/>
                <a:gd name="T5" fmla="*/ 40 h 76"/>
                <a:gd name="T6" fmla="*/ 18 w 86"/>
                <a:gd name="T7" fmla="*/ 18 h 76"/>
                <a:gd name="T8" fmla="*/ 0 w 86"/>
                <a:gd name="T9" fmla="*/ 0 h 76"/>
                <a:gd name="T10" fmla="*/ 86 w 86"/>
                <a:gd name="T11" fmla="*/ 76 h 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6" h="76">
                  <a:moveTo>
                    <a:pt x="86" y="76"/>
                  </a:moveTo>
                  <a:lnTo>
                    <a:pt x="69" y="61"/>
                  </a:lnTo>
                  <a:lnTo>
                    <a:pt x="43" y="40"/>
                  </a:lnTo>
                  <a:lnTo>
                    <a:pt x="18" y="18"/>
                  </a:lnTo>
                  <a:lnTo>
                    <a:pt x="0" y="0"/>
                  </a:lnTo>
                  <a:lnTo>
                    <a:pt x="86" y="76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17" name="Freeform 169"/>
            <p:cNvSpPr>
              <a:spLocks/>
            </p:cNvSpPr>
            <p:nvPr/>
          </p:nvSpPr>
          <p:spPr bwMode="auto">
            <a:xfrm>
              <a:off x="1125" y="3650"/>
              <a:ext cx="86" cy="76"/>
            </a:xfrm>
            <a:custGeom>
              <a:avLst/>
              <a:gdLst>
                <a:gd name="T0" fmla="*/ 86 w 86"/>
                <a:gd name="T1" fmla="*/ 76 h 76"/>
                <a:gd name="T2" fmla="*/ 69 w 86"/>
                <a:gd name="T3" fmla="*/ 61 h 76"/>
                <a:gd name="T4" fmla="*/ 43 w 86"/>
                <a:gd name="T5" fmla="*/ 40 h 76"/>
                <a:gd name="T6" fmla="*/ 18 w 86"/>
                <a:gd name="T7" fmla="*/ 18 h 76"/>
                <a:gd name="T8" fmla="*/ 0 w 86"/>
                <a:gd name="T9" fmla="*/ 0 h 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" h="76">
                  <a:moveTo>
                    <a:pt x="86" y="76"/>
                  </a:moveTo>
                  <a:lnTo>
                    <a:pt x="69" y="61"/>
                  </a:lnTo>
                  <a:lnTo>
                    <a:pt x="43" y="40"/>
                  </a:lnTo>
                  <a:lnTo>
                    <a:pt x="18" y="18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BFD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18" name="Freeform 170"/>
            <p:cNvSpPr>
              <a:spLocks/>
            </p:cNvSpPr>
            <p:nvPr/>
          </p:nvSpPr>
          <p:spPr bwMode="auto">
            <a:xfrm>
              <a:off x="988" y="3751"/>
              <a:ext cx="43" cy="75"/>
            </a:xfrm>
            <a:custGeom>
              <a:avLst/>
              <a:gdLst>
                <a:gd name="T0" fmla="*/ 9 w 43"/>
                <a:gd name="T1" fmla="*/ 0 h 75"/>
                <a:gd name="T2" fmla="*/ 0 w 43"/>
                <a:gd name="T3" fmla="*/ 14 h 75"/>
                <a:gd name="T4" fmla="*/ 0 w 43"/>
                <a:gd name="T5" fmla="*/ 25 h 75"/>
                <a:gd name="T6" fmla="*/ 4 w 43"/>
                <a:gd name="T7" fmla="*/ 32 h 75"/>
                <a:gd name="T8" fmla="*/ 30 w 43"/>
                <a:gd name="T9" fmla="*/ 50 h 75"/>
                <a:gd name="T10" fmla="*/ 34 w 43"/>
                <a:gd name="T11" fmla="*/ 61 h 75"/>
                <a:gd name="T12" fmla="*/ 34 w 43"/>
                <a:gd name="T13" fmla="*/ 75 h 75"/>
                <a:gd name="T14" fmla="*/ 43 w 43"/>
                <a:gd name="T15" fmla="*/ 50 h 75"/>
                <a:gd name="T16" fmla="*/ 43 w 43"/>
                <a:gd name="T17" fmla="*/ 32 h 75"/>
                <a:gd name="T18" fmla="*/ 39 w 43"/>
                <a:gd name="T19" fmla="*/ 18 h 75"/>
                <a:gd name="T20" fmla="*/ 26 w 43"/>
                <a:gd name="T21" fmla="*/ 7 h 75"/>
                <a:gd name="T22" fmla="*/ 9 w 43"/>
                <a:gd name="T23" fmla="*/ 0 h 7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3" h="75">
                  <a:moveTo>
                    <a:pt x="9" y="0"/>
                  </a:moveTo>
                  <a:lnTo>
                    <a:pt x="0" y="14"/>
                  </a:lnTo>
                  <a:lnTo>
                    <a:pt x="0" y="25"/>
                  </a:lnTo>
                  <a:lnTo>
                    <a:pt x="4" y="32"/>
                  </a:lnTo>
                  <a:lnTo>
                    <a:pt x="30" y="50"/>
                  </a:lnTo>
                  <a:lnTo>
                    <a:pt x="34" y="61"/>
                  </a:lnTo>
                  <a:lnTo>
                    <a:pt x="34" y="75"/>
                  </a:lnTo>
                  <a:lnTo>
                    <a:pt x="43" y="50"/>
                  </a:lnTo>
                  <a:lnTo>
                    <a:pt x="43" y="32"/>
                  </a:lnTo>
                  <a:lnTo>
                    <a:pt x="39" y="18"/>
                  </a:lnTo>
                  <a:lnTo>
                    <a:pt x="26" y="7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19" name="Freeform 171"/>
            <p:cNvSpPr>
              <a:spLocks/>
            </p:cNvSpPr>
            <p:nvPr/>
          </p:nvSpPr>
          <p:spPr bwMode="auto">
            <a:xfrm>
              <a:off x="1482" y="3654"/>
              <a:ext cx="64" cy="61"/>
            </a:xfrm>
            <a:custGeom>
              <a:avLst/>
              <a:gdLst>
                <a:gd name="T0" fmla="*/ 0 w 64"/>
                <a:gd name="T1" fmla="*/ 61 h 61"/>
                <a:gd name="T2" fmla="*/ 21 w 64"/>
                <a:gd name="T3" fmla="*/ 61 h 61"/>
                <a:gd name="T4" fmla="*/ 30 w 64"/>
                <a:gd name="T5" fmla="*/ 54 h 61"/>
                <a:gd name="T6" fmla="*/ 34 w 64"/>
                <a:gd name="T7" fmla="*/ 47 h 61"/>
                <a:gd name="T8" fmla="*/ 39 w 64"/>
                <a:gd name="T9" fmla="*/ 21 h 61"/>
                <a:gd name="T10" fmla="*/ 47 w 64"/>
                <a:gd name="T11" fmla="*/ 11 h 61"/>
                <a:gd name="T12" fmla="*/ 64 w 64"/>
                <a:gd name="T13" fmla="*/ 0 h 61"/>
                <a:gd name="T14" fmla="*/ 34 w 64"/>
                <a:gd name="T15" fmla="*/ 11 h 61"/>
                <a:gd name="T16" fmla="*/ 13 w 64"/>
                <a:gd name="T17" fmla="*/ 18 h 61"/>
                <a:gd name="T18" fmla="*/ 0 w 64"/>
                <a:gd name="T19" fmla="*/ 32 h 61"/>
                <a:gd name="T20" fmla="*/ 0 w 64"/>
                <a:gd name="T21" fmla="*/ 43 h 61"/>
                <a:gd name="T22" fmla="*/ 0 w 64"/>
                <a:gd name="T23" fmla="*/ 61 h 6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4" h="61">
                  <a:moveTo>
                    <a:pt x="0" y="61"/>
                  </a:moveTo>
                  <a:lnTo>
                    <a:pt x="21" y="61"/>
                  </a:lnTo>
                  <a:lnTo>
                    <a:pt x="30" y="54"/>
                  </a:lnTo>
                  <a:lnTo>
                    <a:pt x="34" y="47"/>
                  </a:lnTo>
                  <a:lnTo>
                    <a:pt x="39" y="21"/>
                  </a:lnTo>
                  <a:lnTo>
                    <a:pt x="47" y="11"/>
                  </a:lnTo>
                  <a:lnTo>
                    <a:pt x="64" y="0"/>
                  </a:lnTo>
                  <a:lnTo>
                    <a:pt x="34" y="11"/>
                  </a:lnTo>
                  <a:lnTo>
                    <a:pt x="13" y="18"/>
                  </a:lnTo>
                  <a:lnTo>
                    <a:pt x="0" y="32"/>
                  </a:lnTo>
                  <a:lnTo>
                    <a:pt x="0" y="43"/>
                  </a:lnTo>
                  <a:lnTo>
                    <a:pt x="0" y="61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20" name="Freeform 172"/>
            <p:cNvSpPr>
              <a:spLocks/>
            </p:cNvSpPr>
            <p:nvPr/>
          </p:nvSpPr>
          <p:spPr bwMode="auto">
            <a:xfrm>
              <a:off x="1022" y="3686"/>
              <a:ext cx="60" cy="61"/>
            </a:xfrm>
            <a:custGeom>
              <a:avLst/>
              <a:gdLst>
                <a:gd name="T0" fmla="*/ 0 w 60"/>
                <a:gd name="T1" fmla="*/ 61 h 61"/>
                <a:gd name="T2" fmla="*/ 22 w 60"/>
                <a:gd name="T3" fmla="*/ 58 h 61"/>
                <a:gd name="T4" fmla="*/ 30 w 60"/>
                <a:gd name="T5" fmla="*/ 54 h 61"/>
                <a:gd name="T6" fmla="*/ 35 w 60"/>
                <a:gd name="T7" fmla="*/ 43 h 61"/>
                <a:gd name="T8" fmla="*/ 39 w 60"/>
                <a:gd name="T9" fmla="*/ 22 h 61"/>
                <a:gd name="T10" fmla="*/ 43 w 60"/>
                <a:gd name="T11" fmla="*/ 11 h 61"/>
                <a:gd name="T12" fmla="*/ 60 w 60"/>
                <a:gd name="T13" fmla="*/ 0 h 61"/>
                <a:gd name="T14" fmla="*/ 35 w 60"/>
                <a:gd name="T15" fmla="*/ 11 h 61"/>
                <a:gd name="T16" fmla="*/ 13 w 60"/>
                <a:gd name="T17" fmla="*/ 18 h 61"/>
                <a:gd name="T18" fmla="*/ 5 w 60"/>
                <a:gd name="T19" fmla="*/ 32 h 61"/>
                <a:gd name="T20" fmla="*/ 0 w 60"/>
                <a:gd name="T21" fmla="*/ 43 h 61"/>
                <a:gd name="T22" fmla="*/ 0 w 60"/>
                <a:gd name="T23" fmla="*/ 61 h 6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" h="61">
                  <a:moveTo>
                    <a:pt x="0" y="61"/>
                  </a:moveTo>
                  <a:lnTo>
                    <a:pt x="22" y="58"/>
                  </a:lnTo>
                  <a:lnTo>
                    <a:pt x="30" y="54"/>
                  </a:lnTo>
                  <a:lnTo>
                    <a:pt x="35" y="43"/>
                  </a:lnTo>
                  <a:lnTo>
                    <a:pt x="39" y="22"/>
                  </a:lnTo>
                  <a:lnTo>
                    <a:pt x="43" y="11"/>
                  </a:lnTo>
                  <a:lnTo>
                    <a:pt x="60" y="0"/>
                  </a:lnTo>
                  <a:lnTo>
                    <a:pt x="35" y="11"/>
                  </a:lnTo>
                  <a:lnTo>
                    <a:pt x="13" y="18"/>
                  </a:lnTo>
                  <a:lnTo>
                    <a:pt x="5" y="32"/>
                  </a:lnTo>
                  <a:lnTo>
                    <a:pt x="0" y="43"/>
                  </a:lnTo>
                  <a:lnTo>
                    <a:pt x="0" y="61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21" name="Freeform 173"/>
            <p:cNvSpPr>
              <a:spLocks/>
            </p:cNvSpPr>
            <p:nvPr/>
          </p:nvSpPr>
          <p:spPr bwMode="auto">
            <a:xfrm>
              <a:off x="829" y="3872"/>
              <a:ext cx="94" cy="133"/>
            </a:xfrm>
            <a:custGeom>
              <a:avLst/>
              <a:gdLst>
                <a:gd name="T0" fmla="*/ 9 w 94"/>
                <a:gd name="T1" fmla="*/ 0 h 133"/>
                <a:gd name="T2" fmla="*/ 17 w 94"/>
                <a:gd name="T3" fmla="*/ 0 h 133"/>
                <a:gd name="T4" fmla="*/ 30 w 94"/>
                <a:gd name="T5" fmla="*/ 8 h 133"/>
                <a:gd name="T6" fmla="*/ 43 w 94"/>
                <a:gd name="T7" fmla="*/ 22 h 133"/>
                <a:gd name="T8" fmla="*/ 60 w 94"/>
                <a:gd name="T9" fmla="*/ 43 h 133"/>
                <a:gd name="T10" fmla="*/ 86 w 94"/>
                <a:gd name="T11" fmla="*/ 93 h 133"/>
                <a:gd name="T12" fmla="*/ 94 w 94"/>
                <a:gd name="T13" fmla="*/ 115 h 133"/>
                <a:gd name="T14" fmla="*/ 94 w 94"/>
                <a:gd name="T15" fmla="*/ 133 h 133"/>
                <a:gd name="T16" fmla="*/ 56 w 94"/>
                <a:gd name="T17" fmla="*/ 108 h 133"/>
                <a:gd name="T18" fmla="*/ 17 w 94"/>
                <a:gd name="T19" fmla="*/ 72 h 133"/>
                <a:gd name="T20" fmla="*/ 9 w 94"/>
                <a:gd name="T21" fmla="*/ 54 h 133"/>
                <a:gd name="T22" fmla="*/ 0 w 94"/>
                <a:gd name="T23" fmla="*/ 36 h 133"/>
                <a:gd name="T24" fmla="*/ 0 w 94"/>
                <a:gd name="T25" fmla="*/ 18 h 133"/>
                <a:gd name="T26" fmla="*/ 9 w 94"/>
                <a:gd name="T27" fmla="*/ 0 h 13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94" h="133">
                  <a:moveTo>
                    <a:pt x="9" y="0"/>
                  </a:moveTo>
                  <a:lnTo>
                    <a:pt x="17" y="0"/>
                  </a:lnTo>
                  <a:lnTo>
                    <a:pt x="30" y="8"/>
                  </a:lnTo>
                  <a:lnTo>
                    <a:pt x="43" y="22"/>
                  </a:lnTo>
                  <a:lnTo>
                    <a:pt x="60" y="43"/>
                  </a:lnTo>
                  <a:lnTo>
                    <a:pt x="86" y="93"/>
                  </a:lnTo>
                  <a:lnTo>
                    <a:pt x="94" y="115"/>
                  </a:lnTo>
                  <a:lnTo>
                    <a:pt x="94" y="133"/>
                  </a:lnTo>
                  <a:lnTo>
                    <a:pt x="56" y="108"/>
                  </a:lnTo>
                  <a:lnTo>
                    <a:pt x="17" y="72"/>
                  </a:lnTo>
                  <a:lnTo>
                    <a:pt x="9" y="54"/>
                  </a:lnTo>
                  <a:lnTo>
                    <a:pt x="0" y="36"/>
                  </a:lnTo>
                  <a:lnTo>
                    <a:pt x="0" y="18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22" name="Freeform 174"/>
            <p:cNvSpPr>
              <a:spLocks/>
            </p:cNvSpPr>
            <p:nvPr/>
          </p:nvSpPr>
          <p:spPr bwMode="auto">
            <a:xfrm>
              <a:off x="580" y="3572"/>
              <a:ext cx="73" cy="68"/>
            </a:xfrm>
            <a:custGeom>
              <a:avLst/>
              <a:gdLst>
                <a:gd name="T0" fmla="*/ 0 w 73"/>
                <a:gd name="T1" fmla="*/ 0 h 68"/>
                <a:gd name="T2" fmla="*/ 26 w 73"/>
                <a:gd name="T3" fmla="*/ 0 h 68"/>
                <a:gd name="T4" fmla="*/ 39 w 73"/>
                <a:gd name="T5" fmla="*/ 7 h 68"/>
                <a:gd name="T6" fmla="*/ 47 w 73"/>
                <a:gd name="T7" fmla="*/ 21 h 68"/>
                <a:gd name="T8" fmla="*/ 60 w 73"/>
                <a:gd name="T9" fmla="*/ 50 h 68"/>
                <a:gd name="T10" fmla="*/ 64 w 73"/>
                <a:gd name="T11" fmla="*/ 61 h 68"/>
                <a:gd name="T12" fmla="*/ 73 w 73"/>
                <a:gd name="T13" fmla="*/ 68 h 68"/>
                <a:gd name="T14" fmla="*/ 43 w 73"/>
                <a:gd name="T15" fmla="*/ 57 h 68"/>
                <a:gd name="T16" fmla="*/ 17 w 73"/>
                <a:gd name="T17" fmla="*/ 43 h 68"/>
                <a:gd name="T18" fmla="*/ 0 w 73"/>
                <a:gd name="T19" fmla="*/ 25 h 68"/>
                <a:gd name="T20" fmla="*/ 0 w 73"/>
                <a:gd name="T21" fmla="*/ 0 h 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3" h="68">
                  <a:moveTo>
                    <a:pt x="0" y="0"/>
                  </a:moveTo>
                  <a:lnTo>
                    <a:pt x="26" y="0"/>
                  </a:lnTo>
                  <a:lnTo>
                    <a:pt x="39" y="7"/>
                  </a:lnTo>
                  <a:lnTo>
                    <a:pt x="47" y="21"/>
                  </a:lnTo>
                  <a:lnTo>
                    <a:pt x="60" y="50"/>
                  </a:lnTo>
                  <a:lnTo>
                    <a:pt x="64" y="61"/>
                  </a:lnTo>
                  <a:lnTo>
                    <a:pt x="73" y="68"/>
                  </a:lnTo>
                  <a:lnTo>
                    <a:pt x="43" y="57"/>
                  </a:lnTo>
                  <a:lnTo>
                    <a:pt x="17" y="43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23" name="Freeform 175"/>
            <p:cNvSpPr>
              <a:spLocks/>
            </p:cNvSpPr>
            <p:nvPr/>
          </p:nvSpPr>
          <p:spPr bwMode="auto">
            <a:xfrm>
              <a:off x="378" y="2752"/>
              <a:ext cx="99" cy="75"/>
            </a:xfrm>
            <a:custGeom>
              <a:avLst/>
              <a:gdLst>
                <a:gd name="T0" fmla="*/ 94 w 99"/>
                <a:gd name="T1" fmla="*/ 71 h 75"/>
                <a:gd name="T2" fmla="*/ 90 w 99"/>
                <a:gd name="T3" fmla="*/ 75 h 75"/>
                <a:gd name="T4" fmla="*/ 77 w 99"/>
                <a:gd name="T5" fmla="*/ 75 h 75"/>
                <a:gd name="T6" fmla="*/ 69 w 99"/>
                <a:gd name="T7" fmla="*/ 71 h 75"/>
                <a:gd name="T8" fmla="*/ 60 w 99"/>
                <a:gd name="T9" fmla="*/ 64 h 75"/>
                <a:gd name="T10" fmla="*/ 30 w 99"/>
                <a:gd name="T11" fmla="*/ 39 h 75"/>
                <a:gd name="T12" fmla="*/ 0 w 99"/>
                <a:gd name="T13" fmla="*/ 0 h 75"/>
                <a:gd name="T14" fmla="*/ 34 w 99"/>
                <a:gd name="T15" fmla="*/ 14 h 75"/>
                <a:gd name="T16" fmla="*/ 69 w 99"/>
                <a:gd name="T17" fmla="*/ 32 h 75"/>
                <a:gd name="T18" fmla="*/ 94 w 99"/>
                <a:gd name="T19" fmla="*/ 57 h 75"/>
                <a:gd name="T20" fmla="*/ 99 w 99"/>
                <a:gd name="T21" fmla="*/ 64 h 75"/>
                <a:gd name="T22" fmla="*/ 94 w 99"/>
                <a:gd name="T23" fmla="*/ 71 h 7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99" h="75">
                  <a:moveTo>
                    <a:pt x="94" y="71"/>
                  </a:moveTo>
                  <a:lnTo>
                    <a:pt x="90" y="75"/>
                  </a:lnTo>
                  <a:lnTo>
                    <a:pt x="77" y="75"/>
                  </a:lnTo>
                  <a:lnTo>
                    <a:pt x="69" y="71"/>
                  </a:lnTo>
                  <a:lnTo>
                    <a:pt x="60" y="64"/>
                  </a:lnTo>
                  <a:lnTo>
                    <a:pt x="30" y="39"/>
                  </a:lnTo>
                  <a:lnTo>
                    <a:pt x="0" y="0"/>
                  </a:lnTo>
                  <a:lnTo>
                    <a:pt x="34" y="14"/>
                  </a:lnTo>
                  <a:lnTo>
                    <a:pt x="69" y="32"/>
                  </a:lnTo>
                  <a:lnTo>
                    <a:pt x="94" y="57"/>
                  </a:lnTo>
                  <a:lnTo>
                    <a:pt x="99" y="64"/>
                  </a:lnTo>
                  <a:lnTo>
                    <a:pt x="94" y="71"/>
                  </a:lnTo>
                  <a:close/>
                </a:path>
              </a:pathLst>
            </a:custGeom>
            <a:solidFill>
              <a:srgbClr val="80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24" name="Freeform 176"/>
            <p:cNvSpPr>
              <a:spLocks/>
            </p:cNvSpPr>
            <p:nvPr/>
          </p:nvSpPr>
          <p:spPr bwMode="auto">
            <a:xfrm>
              <a:off x="73" y="3214"/>
              <a:ext cx="64" cy="71"/>
            </a:xfrm>
            <a:custGeom>
              <a:avLst/>
              <a:gdLst>
                <a:gd name="T0" fmla="*/ 0 w 64"/>
                <a:gd name="T1" fmla="*/ 0 h 71"/>
                <a:gd name="T2" fmla="*/ 4 w 64"/>
                <a:gd name="T3" fmla="*/ 14 h 71"/>
                <a:gd name="T4" fmla="*/ 9 w 64"/>
                <a:gd name="T5" fmla="*/ 35 h 71"/>
                <a:gd name="T6" fmla="*/ 26 w 64"/>
                <a:gd name="T7" fmla="*/ 53 h 71"/>
                <a:gd name="T8" fmla="*/ 39 w 64"/>
                <a:gd name="T9" fmla="*/ 64 h 71"/>
                <a:gd name="T10" fmla="*/ 64 w 64"/>
                <a:gd name="T11" fmla="*/ 71 h 71"/>
                <a:gd name="T12" fmla="*/ 52 w 64"/>
                <a:gd name="T13" fmla="*/ 39 h 71"/>
                <a:gd name="T14" fmla="*/ 47 w 64"/>
                <a:gd name="T15" fmla="*/ 28 h 71"/>
                <a:gd name="T16" fmla="*/ 34 w 64"/>
                <a:gd name="T17" fmla="*/ 14 h 71"/>
                <a:gd name="T18" fmla="*/ 21 w 64"/>
                <a:gd name="T19" fmla="*/ 3 h 71"/>
                <a:gd name="T20" fmla="*/ 0 w 64"/>
                <a:gd name="T21" fmla="*/ 0 h 7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4" h="71">
                  <a:moveTo>
                    <a:pt x="0" y="0"/>
                  </a:moveTo>
                  <a:lnTo>
                    <a:pt x="4" y="14"/>
                  </a:lnTo>
                  <a:lnTo>
                    <a:pt x="9" y="35"/>
                  </a:lnTo>
                  <a:lnTo>
                    <a:pt x="26" y="53"/>
                  </a:lnTo>
                  <a:lnTo>
                    <a:pt x="39" y="64"/>
                  </a:lnTo>
                  <a:lnTo>
                    <a:pt x="64" y="71"/>
                  </a:lnTo>
                  <a:lnTo>
                    <a:pt x="52" y="39"/>
                  </a:lnTo>
                  <a:lnTo>
                    <a:pt x="47" y="28"/>
                  </a:lnTo>
                  <a:lnTo>
                    <a:pt x="34" y="14"/>
                  </a:lnTo>
                  <a:lnTo>
                    <a:pt x="2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25" name="Freeform 177"/>
            <p:cNvSpPr>
              <a:spLocks/>
            </p:cNvSpPr>
            <p:nvPr/>
          </p:nvSpPr>
          <p:spPr bwMode="auto">
            <a:xfrm>
              <a:off x="146" y="3160"/>
              <a:ext cx="43" cy="86"/>
            </a:xfrm>
            <a:custGeom>
              <a:avLst/>
              <a:gdLst>
                <a:gd name="T0" fmla="*/ 9 w 43"/>
                <a:gd name="T1" fmla="*/ 0 h 86"/>
                <a:gd name="T2" fmla="*/ 4 w 43"/>
                <a:gd name="T3" fmla="*/ 14 h 86"/>
                <a:gd name="T4" fmla="*/ 0 w 43"/>
                <a:gd name="T5" fmla="*/ 36 h 86"/>
                <a:gd name="T6" fmla="*/ 4 w 43"/>
                <a:gd name="T7" fmla="*/ 46 h 86"/>
                <a:gd name="T8" fmla="*/ 9 w 43"/>
                <a:gd name="T9" fmla="*/ 57 h 86"/>
                <a:gd name="T10" fmla="*/ 22 w 43"/>
                <a:gd name="T11" fmla="*/ 72 h 86"/>
                <a:gd name="T12" fmla="*/ 39 w 43"/>
                <a:gd name="T13" fmla="*/ 86 h 86"/>
                <a:gd name="T14" fmla="*/ 39 w 43"/>
                <a:gd name="T15" fmla="*/ 68 h 86"/>
                <a:gd name="T16" fmla="*/ 43 w 43"/>
                <a:gd name="T17" fmla="*/ 50 h 86"/>
                <a:gd name="T18" fmla="*/ 34 w 43"/>
                <a:gd name="T19" fmla="*/ 25 h 86"/>
                <a:gd name="T20" fmla="*/ 26 w 43"/>
                <a:gd name="T21" fmla="*/ 11 h 86"/>
                <a:gd name="T22" fmla="*/ 9 w 43"/>
                <a:gd name="T23" fmla="*/ 0 h 8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3" h="86">
                  <a:moveTo>
                    <a:pt x="9" y="0"/>
                  </a:moveTo>
                  <a:lnTo>
                    <a:pt x="4" y="14"/>
                  </a:lnTo>
                  <a:lnTo>
                    <a:pt x="0" y="36"/>
                  </a:lnTo>
                  <a:lnTo>
                    <a:pt x="4" y="46"/>
                  </a:lnTo>
                  <a:lnTo>
                    <a:pt x="9" y="57"/>
                  </a:lnTo>
                  <a:lnTo>
                    <a:pt x="22" y="72"/>
                  </a:lnTo>
                  <a:lnTo>
                    <a:pt x="39" y="86"/>
                  </a:lnTo>
                  <a:lnTo>
                    <a:pt x="39" y="68"/>
                  </a:lnTo>
                  <a:lnTo>
                    <a:pt x="43" y="50"/>
                  </a:lnTo>
                  <a:lnTo>
                    <a:pt x="34" y="25"/>
                  </a:lnTo>
                  <a:lnTo>
                    <a:pt x="26" y="11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26" name="Freeform 178"/>
            <p:cNvSpPr>
              <a:spLocks/>
            </p:cNvSpPr>
            <p:nvPr/>
          </p:nvSpPr>
          <p:spPr bwMode="auto">
            <a:xfrm>
              <a:off x="3350" y="3733"/>
              <a:ext cx="39" cy="79"/>
            </a:xfrm>
            <a:custGeom>
              <a:avLst/>
              <a:gdLst>
                <a:gd name="T0" fmla="*/ 18 w 39"/>
                <a:gd name="T1" fmla="*/ 0 h 79"/>
                <a:gd name="T2" fmla="*/ 0 w 39"/>
                <a:gd name="T3" fmla="*/ 14 h 79"/>
                <a:gd name="T4" fmla="*/ 0 w 39"/>
                <a:gd name="T5" fmla="*/ 21 h 79"/>
                <a:gd name="T6" fmla="*/ 5 w 39"/>
                <a:gd name="T7" fmla="*/ 28 h 79"/>
                <a:gd name="T8" fmla="*/ 22 w 39"/>
                <a:gd name="T9" fmla="*/ 50 h 79"/>
                <a:gd name="T10" fmla="*/ 22 w 39"/>
                <a:gd name="T11" fmla="*/ 64 h 79"/>
                <a:gd name="T12" fmla="*/ 18 w 39"/>
                <a:gd name="T13" fmla="*/ 79 h 79"/>
                <a:gd name="T14" fmla="*/ 30 w 39"/>
                <a:gd name="T15" fmla="*/ 57 h 79"/>
                <a:gd name="T16" fmla="*/ 39 w 39"/>
                <a:gd name="T17" fmla="*/ 39 h 79"/>
                <a:gd name="T18" fmla="*/ 39 w 39"/>
                <a:gd name="T19" fmla="*/ 21 h 79"/>
                <a:gd name="T20" fmla="*/ 30 w 39"/>
                <a:gd name="T21" fmla="*/ 11 h 79"/>
                <a:gd name="T22" fmla="*/ 18 w 39"/>
                <a:gd name="T23" fmla="*/ 0 h 7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9" h="79">
                  <a:moveTo>
                    <a:pt x="18" y="0"/>
                  </a:moveTo>
                  <a:lnTo>
                    <a:pt x="0" y="14"/>
                  </a:lnTo>
                  <a:lnTo>
                    <a:pt x="0" y="21"/>
                  </a:lnTo>
                  <a:lnTo>
                    <a:pt x="5" y="28"/>
                  </a:lnTo>
                  <a:lnTo>
                    <a:pt x="22" y="50"/>
                  </a:lnTo>
                  <a:lnTo>
                    <a:pt x="22" y="64"/>
                  </a:lnTo>
                  <a:lnTo>
                    <a:pt x="18" y="79"/>
                  </a:lnTo>
                  <a:lnTo>
                    <a:pt x="30" y="57"/>
                  </a:lnTo>
                  <a:lnTo>
                    <a:pt x="39" y="39"/>
                  </a:lnTo>
                  <a:lnTo>
                    <a:pt x="39" y="21"/>
                  </a:lnTo>
                  <a:lnTo>
                    <a:pt x="30" y="11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27" name="Freeform 179"/>
            <p:cNvSpPr>
              <a:spLocks/>
            </p:cNvSpPr>
            <p:nvPr/>
          </p:nvSpPr>
          <p:spPr bwMode="auto">
            <a:xfrm>
              <a:off x="421" y="3178"/>
              <a:ext cx="90" cy="39"/>
            </a:xfrm>
            <a:custGeom>
              <a:avLst/>
              <a:gdLst>
                <a:gd name="T0" fmla="*/ 0 w 90"/>
                <a:gd name="T1" fmla="*/ 32 h 39"/>
                <a:gd name="T2" fmla="*/ 21 w 90"/>
                <a:gd name="T3" fmla="*/ 39 h 39"/>
                <a:gd name="T4" fmla="*/ 30 w 90"/>
                <a:gd name="T5" fmla="*/ 39 h 39"/>
                <a:gd name="T6" fmla="*/ 39 w 90"/>
                <a:gd name="T7" fmla="*/ 32 h 39"/>
                <a:gd name="T8" fmla="*/ 56 w 90"/>
                <a:gd name="T9" fmla="*/ 11 h 39"/>
                <a:gd name="T10" fmla="*/ 69 w 90"/>
                <a:gd name="T11" fmla="*/ 3 h 39"/>
                <a:gd name="T12" fmla="*/ 90 w 90"/>
                <a:gd name="T13" fmla="*/ 3 h 39"/>
                <a:gd name="T14" fmla="*/ 60 w 90"/>
                <a:gd name="T15" fmla="*/ 0 h 39"/>
                <a:gd name="T16" fmla="*/ 39 w 90"/>
                <a:gd name="T17" fmla="*/ 0 h 39"/>
                <a:gd name="T18" fmla="*/ 17 w 90"/>
                <a:gd name="T19" fmla="*/ 7 h 39"/>
                <a:gd name="T20" fmla="*/ 9 w 90"/>
                <a:gd name="T21" fmla="*/ 18 h 39"/>
                <a:gd name="T22" fmla="*/ 0 w 90"/>
                <a:gd name="T23" fmla="*/ 32 h 3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90" h="39">
                  <a:moveTo>
                    <a:pt x="0" y="32"/>
                  </a:moveTo>
                  <a:lnTo>
                    <a:pt x="21" y="39"/>
                  </a:lnTo>
                  <a:lnTo>
                    <a:pt x="30" y="39"/>
                  </a:lnTo>
                  <a:lnTo>
                    <a:pt x="39" y="32"/>
                  </a:lnTo>
                  <a:lnTo>
                    <a:pt x="56" y="11"/>
                  </a:lnTo>
                  <a:lnTo>
                    <a:pt x="69" y="3"/>
                  </a:lnTo>
                  <a:lnTo>
                    <a:pt x="90" y="3"/>
                  </a:lnTo>
                  <a:lnTo>
                    <a:pt x="60" y="0"/>
                  </a:lnTo>
                  <a:lnTo>
                    <a:pt x="39" y="0"/>
                  </a:lnTo>
                  <a:lnTo>
                    <a:pt x="17" y="7"/>
                  </a:lnTo>
                  <a:lnTo>
                    <a:pt x="9" y="18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28" name="Freeform 180"/>
            <p:cNvSpPr>
              <a:spLocks/>
            </p:cNvSpPr>
            <p:nvPr/>
          </p:nvSpPr>
          <p:spPr bwMode="auto">
            <a:xfrm>
              <a:off x="421" y="3217"/>
              <a:ext cx="94" cy="36"/>
            </a:xfrm>
            <a:custGeom>
              <a:avLst/>
              <a:gdLst>
                <a:gd name="T0" fmla="*/ 0 w 94"/>
                <a:gd name="T1" fmla="*/ 25 h 36"/>
                <a:gd name="T2" fmla="*/ 17 w 94"/>
                <a:gd name="T3" fmla="*/ 36 h 36"/>
                <a:gd name="T4" fmla="*/ 26 w 94"/>
                <a:gd name="T5" fmla="*/ 36 h 36"/>
                <a:gd name="T6" fmla="*/ 39 w 94"/>
                <a:gd name="T7" fmla="*/ 32 h 36"/>
                <a:gd name="T8" fmla="*/ 60 w 94"/>
                <a:gd name="T9" fmla="*/ 18 h 36"/>
                <a:gd name="T10" fmla="*/ 77 w 94"/>
                <a:gd name="T11" fmla="*/ 15 h 36"/>
                <a:gd name="T12" fmla="*/ 94 w 94"/>
                <a:gd name="T13" fmla="*/ 18 h 36"/>
                <a:gd name="T14" fmla="*/ 69 w 94"/>
                <a:gd name="T15" fmla="*/ 7 h 36"/>
                <a:gd name="T16" fmla="*/ 47 w 94"/>
                <a:gd name="T17" fmla="*/ 0 h 36"/>
                <a:gd name="T18" fmla="*/ 26 w 94"/>
                <a:gd name="T19" fmla="*/ 4 h 36"/>
                <a:gd name="T20" fmla="*/ 13 w 94"/>
                <a:gd name="T21" fmla="*/ 11 h 36"/>
                <a:gd name="T22" fmla="*/ 0 w 94"/>
                <a:gd name="T23" fmla="*/ 25 h 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94" h="36">
                  <a:moveTo>
                    <a:pt x="0" y="25"/>
                  </a:moveTo>
                  <a:lnTo>
                    <a:pt x="17" y="36"/>
                  </a:lnTo>
                  <a:lnTo>
                    <a:pt x="26" y="36"/>
                  </a:lnTo>
                  <a:lnTo>
                    <a:pt x="39" y="32"/>
                  </a:lnTo>
                  <a:lnTo>
                    <a:pt x="60" y="18"/>
                  </a:lnTo>
                  <a:lnTo>
                    <a:pt x="77" y="15"/>
                  </a:lnTo>
                  <a:lnTo>
                    <a:pt x="94" y="18"/>
                  </a:lnTo>
                  <a:lnTo>
                    <a:pt x="69" y="7"/>
                  </a:lnTo>
                  <a:lnTo>
                    <a:pt x="47" y="0"/>
                  </a:lnTo>
                  <a:lnTo>
                    <a:pt x="26" y="4"/>
                  </a:lnTo>
                  <a:lnTo>
                    <a:pt x="13" y="11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80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29" name="Freeform 181"/>
            <p:cNvSpPr>
              <a:spLocks/>
            </p:cNvSpPr>
            <p:nvPr/>
          </p:nvSpPr>
          <p:spPr bwMode="auto">
            <a:xfrm>
              <a:off x="399" y="3185"/>
              <a:ext cx="31" cy="57"/>
            </a:xfrm>
            <a:custGeom>
              <a:avLst/>
              <a:gdLst>
                <a:gd name="T0" fmla="*/ 31 w 31"/>
                <a:gd name="T1" fmla="*/ 57 h 57"/>
                <a:gd name="T2" fmla="*/ 26 w 31"/>
                <a:gd name="T3" fmla="*/ 29 h 57"/>
                <a:gd name="T4" fmla="*/ 18 w 31"/>
                <a:gd name="T5" fmla="*/ 14 h 57"/>
                <a:gd name="T6" fmla="*/ 0 w 31"/>
                <a:gd name="T7" fmla="*/ 0 h 57"/>
                <a:gd name="T8" fmla="*/ 0 w 31"/>
                <a:gd name="T9" fmla="*/ 32 h 57"/>
                <a:gd name="T10" fmla="*/ 13 w 31"/>
                <a:gd name="T11" fmla="*/ 47 h 57"/>
                <a:gd name="T12" fmla="*/ 31 w 31"/>
                <a:gd name="T13" fmla="*/ 57 h 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" h="57">
                  <a:moveTo>
                    <a:pt x="31" y="57"/>
                  </a:moveTo>
                  <a:lnTo>
                    <a:pt x="26" y="29"/>
                  </a:lnTo>
                  <a:lnTo>
                    <a:pt x="18" y="14"/>
                  </a:lnTo>
                  <a:lnTo>
                    <a:pt x="0" y="0"/>
                  </a:lnTo>
                  <a:lnTo>
                    <a:pt x="0" y="32"/>
                  </a:lnTo>
                  <a:lnTo>
                    <a:pt x="13" y="47"/>
                  </a:lnTo>
                  <a:lnTo>
                    <a:pt x="31" y="57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30" name="Freeform 182"/>
            <p:cNvSpPr>
              <a:spLocks/>
            </p:cNvSpPr>
            <p:nvPr/>
          </p:nvSpPr>
          <p:spPr bwMode="auto">
            <a:xfrm>
              <a:off x="133" y="3106"/>
              <a:ext cx="35" cy="61"/>
            </a:xfrm>
            <a:custGeom>
              <a:avLst/>
              <a:gdLst>
                <a:gd name="T0" fmla="*/ 35 w 35"/>
                <a:gd name="T1" fmla="*/ 61 h 61"/>
                <a:gd name="T2" fmla="*/ 26 w 35"/>
                <a:gd name="T3" fmla="*/ 32 h 61"/>
                <a:gd name="T4" fmla="*/ 17 w 35"/>
                <a:gd name="T5" fmla="*/ 15 h 61"/>
                <a:gd name="T6" fmla="*/ 0 w 35"/>
                <a:gd name="T7" fmla="*/ 0 h 61"/>
                <a:gd name="T8" fmla="*/ 0 w 35"/>
                <a:gd name="T9" fmla="*/ 36 h 61"/>
                <a:gd name="T10" fmla="*/ 13 w 35"/>
                <a:gd name="T11" fmla="*/ 50 h 61"/>
                <a:gd name="T12" fmla="*/ 35 w 35"/>
                <a:gd name="T13" fmla="*/ 61 h 6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5" h="61">
                  <a:moveTo>
                    <a:pt x="35" y="61"/>
                  </a:moveTo>
                  <a:lnTo>
                    <a:pt x="26" y="32"/>
                  </a:lnTo>
                  <a:lnTo>
                    <a:pt x="17" y="15"/>
                  </a:lnTo>
                  <a:lnTo>
                    <a:pt x="0" y="0"/>
                  </a:lnTo>
                  <a:lnTo>
                    <a:pt x="0" y="36"/>
                  </a:lnTo>
                  <a:lnTo>
                    <a:pt x="13" y="50"/>
                  </a:lnTo>
                  <a:lnTo>
                    <a:pt x="35" y="61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31" name="Freeform 183"/>
            <p:cNvSpPr>
              <a:spLocks/>
            </p:cNvSpPr>
            <p:nvPr/>
          </p:nvSpPr>
          <p:spPr bwMode="auto">
            <a:xfrm>
              <a:off x="168" y="3246"/>
              <a:ext cx="47" cy="86"/>
            </a:xfrm>
            <a:custGeom>
              <a:avLst/>
              <a:gdLst>
                <a:gd name="T0" fmla="*/ 8 w 47"/>
                <a:gd name="T1" fmla="*/ 86 h 86"/>
                <a:gd name="T2" fmla="*/ 17 w 47"/>
                <a:gd name="T3" fmla="*/ 75 h 86"/>
                <a:gd name="T4" fmla="*/ 38 w 47"/>
                <a:gd name="T5" fmla="*/ 57 h 86"/>
                <a:gd name="T6" fmla="*/ 47 w 47"/>
                <a:gd name="T7" fmla="*/ 36 h 86"/>
                <a:gd name="T8" fmla="*/ 47 w 47"/>
                <a:gd name="T9" fmla="*/ 18 h 86"/>
                <a:gd name="T10" fmla="*/ 38 w 47"/>
                <a:gd name="T11" fmla="*/ 0 h 86"/>
                <a:gd name="T12" fmla="*/ 17 w 47"/>
                <a:gd name="T13" fmla="*/ 29 h 86"/>
                <a:gd name="T14" fmla="*/ 8 w 47"/>
                <a:gd name="T15" fmla="*/ 36 h 86"/>
                <a:gd name="T16" fmla="*/ 4 w 47"/>
                <a:gd name="T17" fmla="*/ 50 h 86"/>
                <a:gd name="T18" fmla="*/ 0 w 47"/>
                <a:gd name="T19" fmla="*/ 68 h 86"/>
                <a:gd name="T20" fmla="*/ 8 w 47"/>
                <a:gd name="T21" fmla="*/ 86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8" y="86"/>
                  </a:moveTo>
                  <a:lnTo>
                    <a:pt x="17" y="75"/>
                  </a:lnTo>
                  <a:lnTo>
                    <a:pt x="38" y="57"/>
                  </a:lnTo>
                  <a:lnTo>
                    <a:pt x="47" y="36"/>
                  </a:lnTo>
                  <a:lnTo>
                    <a:pt x="47" y="18"/>
                  </a:lnTo>
                  <a:lnTo>
                    <a:pt x="38" y="0"/>
                  </a:lnTo>
                  <a:lnTo>
                    <a:pt x="17" y="29"/>
                  </a:lnTo>
                  <a:lnTo>
                    <a:pt x="8" y="36"/>
                  </a:lnTo>
                  <a:lnTo>
                    <a:pt x="4" y="50"/>
                  </a:lnTo>
                  <a:lnTo>
                    <a:pt x="0" y="68"/>
                  </a:lnTo>
                  <a:lnTo>
                    <a:pt x="8" y="86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32" name="Freeform 184"/>
            <p:cNvSpPr>
              <a:spLocks/>
            </p:cNvSpPr>
            <p:nvPr/>
          </p:nvSpPr>
          <p:spPr bwMode="auto">
            <a:xfrm>
              <a:off x="189" y="3131"/>
              <a:ext cx="26" cy="65"/>
            </a:xfrm>
            <a:custGeom>
              <a:avLst/>
              <a:gdLst>
                <a:gd name="T0" fmla="*/ 13 w 26"/>
                <a:gd name="T1" fmla="*/ 65 h 65"/>
                <a:gd name="T2" fmla="*/ 26 w 26"/>
                <a:gd name="T3" fmla="*/ 36 h 65"/>
                <a:gd name="T4" fmla="*/ 26 w 26"/>
                <a:gd name="T5" fmla="*/ 22 h 65"/>
                <a:gd name="T6" fmla="*/ 17 w 26"/>
                <a:gd name="T7" fmla="*/ 0 h 65"/>
                <a:gd name="T8" fmla="*/ 0 w 26"/>
                <a:gd name="T9" fmla="*/ 33 h 65"/>
                <a:gd name="T10" fmla="*/ 4 w 26"/>
                <a:gd name="T11" fmla="*/ 50 h 65"/>
                <a:gd name="T12" fmla="*/ 13 w 26"/>
                <a:gd name="T13" fmla="*/ 65 h 6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" h="65">
                  <a:moveTo>
                    <a:pt x="13" y="65"/>
                  </a:moveTo>
                  <a:lnTo>
                    <a:pt x="26" y="36"/>
                  </a:lnTo>
                  <a:lnTo>
                    <a:pt x="26" y="22"/>
                  </a:lnTo>
                  <a:lnTo>
                    <a:pt x="17" y="0"/>
                  </a:lnTo>
                  <a:lnTo>
                    <a:pt x="0" y="33"/>
                  </a:lnTo>
                  <a:lnTo>
                    <a:pt x="4" y="50"/>
                  </a:lnTo>
                  <a:lnTo>
                    <a:pt x="13" y="65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33" name="Freeform 185"/>
            <p:cNvSpPr>
              <a:spLocks/>
            </p:cNvSpPr>
            <p:nvPr/>
          </p:nvSpPr>
          <p:spPr bwMode="auto">
            <a:xfrm>
              <a:off x="1061" y="3769"/>
              <a:ext cx="60" cy="64"/>
            </a:xfrm>
            <a:custGeom>
              <a:avLst/>
              <a:gdLst>
                <a:gd name="T0" fmla="*/ 60 w 60"/>
                <a:gd name="T1" fmla="*/ 64 h 64"/>
                <a:gd name="T2" fmla="*/ 56 w 60"/>
                <a:gd name="T3" fmla="*/ 39 h 64"/>
                <a:gd name="T4" fmla="*/ 43 w 60"/>
                <a:gd name="T5" fmla="*/ 21 h 64"/>
                <a:gd name="T6" fmla="*/ 0 w 60"/>
                <a:gd name="T7" fmla="*/ 0 h 64"/>
                <a:gd name="T8" fmla="*/ 4 w 60"/>
                <a:gd name="T9" fmla="*/ 21 h 64"/>
                <a:gd name="T10" fmla="*/ 13 w 60"/>
                <a:gd name="T11" fmla="*/ 46 h 64"/>
                <a:gd name="T12" fmla="*/ 30 w 60"/>
                <a:gd name="T13" fmla="*/ 60 h 64"/>
                <a:gd name="T14" fmla="*/ 43 w 60"/>
                <a:gd name="T15" fmla="*/ 64 h 64"/>
                <a:gd name="T16" fmla="*/ 60 w 60"/>
                <a:gd name="T17" fmla="*/ 64 h 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0" h="64">
                  <a:moveTo>
                    <a:pt x="60" y="64"/>
                  </a:moveTo>
                  <a:lnTo>
                    <a:pt x="56" y="39"/>
                  </a:lnTo>
                  <a:lnTo>
                    <a:pt x="43" y="21"/>
                  </a:lnTo>
                  <a:lnTo>
                    <a:pt x="0" y="0"/>
                  </a:lnTo>
                  <a:lnTo>
                    <a:pt x="4" y="21"/>
                  </a:lnTo>
                  <a:lnTo>
                    <a:pt x="13" y="46"/>
                  </a:lnTo>
                  <a:lnTo>
                    <a:pt x="30" y="60"/>
                  </a:lnTo>
                  <a:lnTo>
                    <a:pt x="43" y="64"/>
                  </a:lnTo>
                  <a:lnTo>
                    <a:pt x="60" y="64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34" name="Freeform 186"/>
            <p:cNvSpPr>
              <a:spLocks/>
            </p:cNvSpPr>
            <p:nvPr/>
          </p:nvSpPr>
          <p:spPr bwMode="auto">
            <a:xfrm>
              <a:off x="1641" y="3794"/>
              <a:ext cx="73" cy="150"/>
            </a:xfrm>
            <a:custGeom>
              <a:avLst/>
              <a:gdLst>
                <a:gd name="T0" fmla="*/ 60 w 73"/>
                <a:gd name="T1" fmla="*/ 0 h 150"/>
                <a:gd name="T2" fmla="*/ 51 w 73"/>
                <a:gd name="T3" fmla="*/ 3 h 150"/>
                <a:gd name="T4" fmla="*/ 38 w 73"/>
                <a:gd name="T5" fmla="*/ 18 h 150"/>
                <a:gd name="T6" fmla="*/ 26 w 73"/>
                <a:gd name="T7" fmla="*/ 35 h 150"/>
                <a:gd name="T8" fmla="*/ 17 w 73"/>
                <a:gd name="T9" fmla="*/ 60 h 150"/>
                <a:gd name="T10" fmla="*/ 0 w 73"/>
                <a:gd name="T11" fmla="*/ 111 h 150"/>
                <a:gd name="T12" fmla="*/ 0 w 73"/>
                <a:gd name="T13" fmla="*/ 132 h 150"/>
                <a:gd name="T14" fmla="*/ 8 w 73"/>
                <a:gd name="T15" fmla="*/ 150 h 150"/>
                <a:gd name="T16" fmla="*/ 17 w 73"/>
                <a:gd name="T17" fmla="*/ 114 h 150"/>
                <a:gd name="T18" fmla="*/ 26 w 73"/>
                <a:gd name="T19" fmla="*/ 96 h 150"/>
                <a:gd name="T20" fmla="*/ 34 w 73"/>
                <a:gd name="T21" fmla="*/ 82 h 150"/>
                <a:gd name="T22" fmla="*/ 47 w 73"/>
                <a:gd name="T23" fmla="*/ 64 h 150"/>
                <a:gd name="T24" fmla="*/ 64 w 73"/>
                <a:gd name="T25" fmla="*/ 39 h 150"/>
                <a:gd name="T26" fmla="*/ 73 w 73"/>
                <a:gd name="T27" fmla="*/ 14 h 150"/>
                <a:gd name="T28" fmla="*/ 69 w 73"/>
                <a:gd name="T29" fmla="*/ 3 h 150"/>
                <a:gd name="T30" fmla="*/ 60 w 73"/>
                <a:gd name="T31" fmla="*/ 0 h 1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73" h="150">
                  <a:moveTo>
                    <a:pt x="60" y="0"/>
                  </a:moveTo>
                  <a:lnTo>
                    <a:pt x="51" y="3"/>
                  </a:lnTo>
                  <a:lnTo>
                    <a:pt x="38" y="18"/>
                  </a:lnTo>
                  <a:lnTo>
                    <a:pt x="26" y="35"/>
                  </a:lnTo>
                  <a:lnTo>
                    <a:pt x="17" y="60"/>
                  </a:lnTo>
                  <a:lnTo>
                    <a:pt x="0" y="111"/>
                  </a:lnTo>
                  <a:lnTo>
                    <a:pt x="0" y="132"/>
                  </a:lnTo>
                  <a:lnTo>
                    <a:pt x="8" y="150"/>
                  </a:lnTo>
                  <a:lnTo>
                    <a:pt x="17" y="114"/>
                  </a:lnTo>
                  <a:lnTo>
                    <a:pt x="26" y="96"/>
                  </a:lnTo>
                  <a:lnTo>
                    <a:pt x="34" y="82"/>
                  </a:lnTo>
                  <a:lnTo>
                    <a:pt x="47" y="64"/>
                  </a:lnTo>
                  <a:lnTo>
                    <a:pt x="64" y="39"/>
                  </a:lnTo>
                  <a:lnTo>
                    <a:pt x="73" y="14"/>
                  </a:lnTo>
                  <a:lnTo>
                    <a:pt x="69" y="3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80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35" name="Freeform 187"/>
            <p:cNvSpPr>
              <a:spLocks/>
            </p:cNvSpPr>
            <p:nvPr/>
          </p:nvSpPr>
          <p:spPr bwMode="auto">
            <a:xfrm>
              <a:off x="3131" y="3880"/>
              <a:ext cx="73" cy="21"/>
            </a:xfrm>
            <a:custGeom>
              <a:avLst/>
              <a:gdLst>
                <a:gd name="T0" fmla="*/ 0 w 73"/>
                <a:gd name="T1" fmla="*/ 21 h 21"/>
                <a:gd name="T2" fmla="*/ 35 w 73"/>
                <a:gd name="T3" fmla="*/ 21 h 21"/>
                <a:gd name="T4" fmla="*/ 56 w 73"/>
                <a:gd name="T5" fmla="*/ 14 h 21"/>
                <a:gd name="T6" fmla="*/ 73 w 73"/>
                <a:gd name="T7" fmla="*/ 0 h 21"/>
                <a:gd name="T8" fmla="*/ 30 w 73"/>
                <a:gd name="T9" fmla="*/ 0 h 21"/>
                <a:gd name="T10" fmla="*/ 13 w 73"/>
                <a:gd name="T11" fmla="*/ 7 h 21"/>
                <a:gd name="T12" fmla="*/ 0 w 73"/>
                <a:gd name="T13" fmla="*/ 21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3" h="21">
                  <a:moveTo>
                    <a:pt x="0" y="21"/>
                  </a:moveTo>
                  <a:lnTo>
                    <a:pt x="35" y="21"/>
                  </a:lnTo>
                  <a:lnTo>
                    <a:pt x="56" y="14"/>
                  </a:lnTo>
                  <a:lnTo>
                    <a:pt x="73" y="0"/>
                  </a:lnTo>
                  <a:lnTo>
                    <a:pt x="30" y="0"/>
                  </a:lnTo>
                  <a:lnTo>
                    <a:pt x="13" y="7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36" name="Freeform 188"/>
            <p:cNvSpPr>
              <a:spLocks/>
            </p:cNvSpPr>
            <p:nvPr/>
          </p:nvSpPr>
          <p:spPr bwMode="auto">
            <a:xfrm>
              <a:off x="404" y="3514"/>
              <a:ext cx="26" cy="61"/>
            </a:xfrm>
            <a:custGeom>
              <a:avLst/>
              <a:gdLst>
                <a:gd name="T0" fmla="*/ 26 w 26"/>
                <a:gd name="T1" fmla="*/ 61 h 61"/>
                <a:gd name="T2" fmla="*/ 26 w 26"/>
                <a:gd name="T3" fmla="*/ 33 h 61"/>
                <a:gd name="T4" fmla="*/ 21 w 26"/>
                <a:gd name="T5" fmla="*/ 15 h 61"/>
                <a:gd name="T6" fmla="*/ 8 w 26"/>
                <a:gd name="T7" fmla="*/ 0 h 61"/>
                <a:gd name="T8" fmla="*/ 0 w 26"/>
                <a:gd name="T9" fmla="*/ 33 h 61"/>
                <a:gd name="T10" fmla="*/ 8 w 26"/>
                <a:gd name="T11" fmla="*/ 47 h 61"/>
                <a:gd name="T12" fmla="*/ 26 w 26"/>
                <a:gd name="T13" fmla="*/ 61 h 6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" h="61">
                  <a:moveTo>
                    <a:pt x="26" y="61"/>
                  </a:moveTo>
                  <a:lnTo>
                    <a:pt x="26" y="33"/>
                  </a:lnTo>
                  <a:lnTo>
                    <a:pt x="21" y="15"/>
                  </a:lnTo>
                  <a:lnTo>
                    <a:pt x="8" y="0"/>
                  </a:lnTo>
                  <a:lnTo>
                    <a:pt x="0" y="33"/>
                  </a:lnTo>
                  <a:lnTo>
                    <a:pt x="8" y="47"/>
                  </a:lnTo>
                  <a:lnTo>
                    <a:pt x="26" y="61"/>
                  </a:lnTo>
                  <a:close/>
                </a:path>
              </a:pathLst>
            </a:custGeom>
            <a:solidFill>
              <a:srgbClr val="80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37" name="Freeform 189"/>
            <p:cNvSpPr>
              <a:spLocks/>
            </p:cNvSpPr>
            <p:nvPr/>
          </p:nvSpPr>
          <p:spPr bwMode="auto">
            <a:xfrm>
              <a:off x="722" y="3790"/>
              <a:ext cx="43" cy="86"/>
            </a:xfrm>
            <a:custGeom>
              <a:avLst/>
              <a:gdLst>
                <a:gd name="T0" fmla="*/ 8 w 43"/>
                <a:gd name="T1" fmla="*/ 0 h 86"/>
                <a:gd name="T2" fmla="*/ 4 w 43"/>
                <a:gd name="T3" fmla="*/ 14 h 86"/>
                <a:gd name="T4" fmla="*/ 0 w 43"/>
                <a:gd name="T5" fmla="*/ 36 h 86"/>
                <a:gd name="T6" fmla="*/ 4 w 43"/>
                <a:gd name="T7" fmla="*/ 47 h 86"/>
                <a:gd name="T8" fmla="*/ 8 w 43"/>
                <a:gd name="T9" fmla="*/ 57 h 86"/>
                <a:gd name="T10" fmla="*/ 21 w 43"/>
                <a:gd name="T11" fmla="*/ 72 h 86"/>
                <a:gd name="T12" fmla="*/ 38 w 43"/>
                <a:gd name="T13" fmla="*/ 86 h 86"/>
                <a:gd name="T14" fmla="*/ 43 w 43"/>
                <a:gd name="T15" fmla="*/ 50 h 86"/>
                <a:gd name="T16" fmla="*/ 34 w 43"/>
                <a:gd name="T17" fmla="*/ 25 h 86"/>
                <a:gd name="T18" fmla="*/ 25 w 43"/>
                <a:gd name="T19" fmla="*/ 11 h 86"/>
                <a:gd name="T20" fmla="*/ 8 w 43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3" h="86">
                  <a:moveTo>
                    <a:pt x="8" y="0"/>
                  </a:moveTo>
                  <a:lnTo>
                    <a:pt x="4" y="14"/>
                  </a:lnTo>
                  <a:lnTo>
                    <a:pt x="0" y="36"/>
                  </a:lnTo>
                  <a:lnTo>
                    <a:pt x="4" y="47"/>
                  </a:lnTo>
                  <a:lnTo>
                    <a:pt x="8" y="57"/>
                  </a:lnTo>
                  <a:lnTo>
                    <a:pt x="21" y="72"/>
                  </a:lnTo>
                  <a:lnTo>
                    <a:pt x="38" y="86"/>
                  </a:lnTo>
                  <a:lnTo>
                    <a:pt x="43" y="50"/>
                  </a:lnTo>
                  <a:lnTo>
                    <a:pt x="34" y="25"/>
                  </a:lnTo>
                  <a:lnTo>
                    <a:pt x="25" y="1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38" name="Freeform 190"/>
            <p:cNvSpPr>
              <a:spLocks/>
            </p:cNvSpPr>
            <p:nvPr/>
          </p:nvSpPr>
          <p:spPr bwMode="auto">
            <a:xfrm>
              <a:off x="567" y="3436"/>
              <a:ext cx="69" cy="57"/>
            </a:xfrm>
            <a:custGeom>
              <a:avLst/>
              <a:gdLst>
                <a:gd name="T0" fmla="*/ 69 w 69"/>
                <a:gd name="T1" fmla="*/ 57 h 57"/>
                <a:gd name="T2" fmla="*/ 64 w 69"/>
                <a:gd name="T3" fmla="*/ 39 h 57"/>
                <a:gd name="T4" fmla="*/ 60 w 69"/>
                <a:gd name="T5" fmla="*/ 32 h 57"/>
                <a:gd name="T6" fmla="*/ 47 w 69"/>
                <a:gd name="T7" fmla="*/ 28 h 57"/>
                <a:gd name="T8" fmla="*/ 21 w 69"/>
                <a:gd name="T9" fmla="*/ 21 h 57"/>
                <a:gd name="T10" fmla="*/ 9 w 69"/>
                <a:gd name="T11" fmla="*/ 14 h 57"/>
                <a:gd name="T12" fmla="*/ 0 w 69"/>
                <a:gd name="T13" fmla="*/ 0 h 57"/>
                <a:gd name="T14" fmla="*/ 9 w 69"/>
                <a:gd name="T15" fmla="*/ 25 h 57"/>
                <a:gd name="T16" fmla="*/ 17 w 69"/>
                <a:gd name="T17" fmla="*/ 43 h 57"/>
                <a:gd name="T18" fmla="*/ 30 w 69"/>
                <a:gd name="T19" fmla="*/ 53 h 57"/>
                <a:gd name="T20" fmla="*/ 47 w 69"/>
                <a:gd name="T21" fmla="*/ 57 h 57"/>
                <a:gd name="T22" fmla="*/ 69 w 69"/>
                <a:gd name="T23" fmla="*/ 57 h 5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9" h="57">
                  <a:moveTo>
                    <a:pt x="69" y="57"/>
                  </a:moveTo>
                  <a:lnTo>
                    <a:pt x="64" y="39"/>
                  </a:lnTo>
                  <a:lnTo>
                    <a:pt x="60" y="32"/>
                  </a:lnTo>
                  <a:lnTo>
                    <a:pt x="47" y="28"/>
                  </a:lnTo>
                  <a:lnTo>
                    <a:pt x="21" y="21"/>
                  </a:lnTo>
                  <a:lnTo>
                    <a:pt x="9" y="14"/>
                  </a:lnTo>
                  <a:lnTo>
                    <a:pt x="0" y="0"/>
                  </a:lnTo>
                  <a:lnTo>
                    <a:pt x="9" y="25"/>
                  </a:lnTo>
                  <a:lnTo>
                    <a:pt x="17" y="43"/>
                  </a:lnTo>
                  <a:lnTo>
                    <a:pt x="30" y="53"/>
                  </a:lnTo>
                  <a:lnTo>
                    <a:pt x="47" y="57"/>
                  </a:lnTo>
                  <a:lnTo>
                    <a:pt x="69" y="57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39" name="Freeform 191"/>
            <p:cNvSpPr>
              <a:spLocks/>
            </p:cNvSpPr>
            <p:nvPr/>
          </p:nvSpPr>
          <p:spPr bwMode="auto">
            <a:xfrm>
              <a:off x="541" y="3643"/>
              <a:ext cx="30" cy="61"/>
            </a:xfrm>
            <a:custGeom>
              <a:avLst/>
              <a:gdLst>
                <a:gd name="T0" fmla="*/ 30 w 30"/>
                <a:gd name="T1" fmla="*/ 61 h 61"/>
                <a:gd name="T2" fmla="*/ 26 w 30"/>
                <a:gd name="T3" fmla="*/ 32 h 61"/>
                <a:gd name="T4" fmla="*/ 17 w 30"/>
                <a:gd name="T5" fmla="*/ 18 h 61"/>
                <a:gd name="T6" fmla="*/ 0 w 30"/>
                <a:gd name="T7" fmla="*/ 0 h 61"/>
                <a:gd name="T8" fmla="*/ 0 w 30"/>
                <a:gd name="T9" fmla="*/ 36 h 61"/>
                <a:gd name="T10" fmla="*/ 9 w 30"/>
                <a:gd name="T11" fmla="*/ 50 h 61"/>
                <a:gd name="T12" fmla="*/ 30 w 30"/>
                <a:gd name="T13" fmla="*/ 61 h 6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0" h="61">
                  <a:moveTo>
                    <a:pt x="30" y="61"/>
                  </a:moveTo>
                  <a:lnTo>
                    <a:pt x="26" y="32"/>
                  </a:lnTo>
                  <a:lnTo>
                    <a:pt x="17" y="18"/>
                  </a:lnTo>
                  <a:lnTo>
                    <a:pt x="0" y="0"/>
                  </a:lnTo>
                  <a:lnTo>
                    <a:pt x="0" y="36"/>
                  </a:lnTo>
                  <a:lnTo>
                    <a:pt x="9" y="50"/>
                  </a:lnTo>
                  <a:lnTo>
                    <a:pt x="30" y="61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40" name="Freeform 192"/>
            <p:cNvSpPr>
              <a:spLocks/>
            </p:cNvSpPr>
            <p:nvPr/>
          </p:nvSpPr>
          <p:spPr bwMode="auto">
            <a:xfrm>
              <a:off x="730" y="3869"/>
              <a:ext cx="39" cy="82"/>
            </a:xfrm>
            <a:custGeom>
              <a:avLst/>
              <a:gdLst>
                <a:gd name="T0" fmla="*/ 4 w 39"/>
                <a:gd name="T1" fmla="*/ 0 h 82"/>
                <a:gd name="T2" fmla="*/ 4 w 39"/>
                <a:gd name="T3" fmla="*/ 14 h 82"/>
                <a:gd name="T4" fmla="*/ 0 w 39"/>
                <a:gd name="T5" fmla="*/ 36 h 82"/>
                <a:gd name="T6" fmla="*/ 0 w 39"/>
                <a:gd name="T7" fmla="*/ 46 h 82"/>
                <a:gd name="T8" fmla="*/ 4 w 39"/>
                <a:gd name="T9" fmla="*/ 57 h 82"/>
                <a:gd name="T10" fmla="*/ 17 w 39"/>
                <a:gd name="T11" fmla="*/ 71 h 82"/>
                <a:gd name="T12" fmla="*/ 39 w 39"/>
                <a:gd name="T13" fmla="*/ 82 h 82"/>
                <a:gd name="T14" fmla="*/ 39 w 39"/>
                <a:gd name="T15" fmla="*/ 50 h 82"/>
                <a:gd name="T16" fmla="*/ 35 w 39"/>
                <a:gd name="T17" fmla="*/ 25 h 82"/>
                <a:gd name="T18" fmla="*/ 22 w 39"/>
                <a:gd name="T19" fmla="*/ 11 h 82"/>
                <a:gd name="T20" fmla="*/ 4 w 39"/>
                <a:gd name="T21" fmla="*/ 0 h 8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9" h="82">
                  <a:moveTo>
                    <a:pt x="4" y="0"/>
                  </a:moveTo>
                  <a:lnTo>
                    <a:pt x="4" y="14"/>
                  </a:lnTo>
                  <a:lnTo>
                    <a:pt x="0" y="36"/>
                  </a:lnTo>
                  <a:lnTo>
                    <a:pt x="0" y="46"/>
                  </a:lnTo>
                  <a:lnTo>
                    <a:pt x="4" y="57"/>
                  </a:lnTo>
                  <a:lnTo>
                    <a:pt x="17" y="71"/>
                  </a:lnTo>
                  <a:lnTo>
                    <a:pt x="39" y="82"/>
                  </a:lnTo>
                  <a:lnTo>
                    <a:pt x="39" y="50"/>
                  </a:lnTo>
                  <a:lnTo>
                    <a:pt x="35" y="25"/>
                  </a:lnTo>
                  <a:lnTo>
                    <a:pt x="22" y="1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41" name="Freeform 193"/>
            <p:cNvSpPr>
              <a:spLocks/>
            </p:cNvSpPr>
            <p:nvPr/>
          </p:nvSpPr>
          <p:spPr bwMode="auto">
            <a:xfrm>
              <a:off x="3557" y="3758"/>
              <a:ext cx="47" cy="75"/>
            </a:xfrm>
            <a:custGeom>
              <a:avLst/>
              <a:gdLst>
                <a:gd name="T0" fmla="*/ 4 w 47"/>
                <a:gd name="T1" fmla="*/ 0 h 75"/>
                <a:gd name="T2" fmla="*/ 0 w 47"/>
                <a:gd name="T3" fmla="*/ 18 h 75"/>
                <a:gd name="T4" fmla="*/ 0 w 47"/>
                <a:gd name="T5" fmla="*/ 28 h 75"/>
                <a:gd name="T6" fmla="*/ 4 w 47"/>
                <a:gd name="T7" fmla="*/ 36 h 75"/>
                <a:gd name="T8" fmla="*/ 30 w 47"/>
                <a:gd name="T9" fmla="*/ 50 h 75"/>
                <a:gd name="T10" fmla="*/ 38 w 47"/>
                <a:gd name="T11" fmla="*/ 61 h 75"/>
                <a:gd name="T12" fmla="*/ 38 w 47"/>
                <a:gd name="T13" fmla="*/ 75 h 75"/>
                <a:gd name="T14" fmla="*/ 42 w 47"/>
                <a:gd name="T15" fmla="*/ 50 h 75"/>
                <a:gd name="T16" fmla="*/ 47 w 47"/>
                <a:gd name="T17" fmla="*/ 32 h 75"/>
                <a:gd name="T18" fmla="*/ 38 w 47"/>
                <a:gd name="T19" fmla="*/ 18 h 75"/>
                <a:gd name="T20" fmla="*/ 25 w 47"/>
                <a:gd name="T21" fmla="*/ 11 h 75"/>
                <a:gd name="T22" fmla="*/ 4 w 47"/>
                <a:gd name="T23" fmla="*/ 0 h 7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7" h="75">
                  <a:moveTo>
                    <a:pt x="4" y="0"/>
                  </a:moveTo>
                  <a:lnTo>
                    <a:pt x="0" y="18"/>
                  </a:lnTo>
                  <a:lnTo>
                    <a:pt x="0" y="28"/>
                  </a:lnTo>
                  <a:lnTo>
                    <a:pt x="4" y="36"/>
                  </a:lnTo>
                  <a:lnTo>
                    <a:pt x="30" y="50"/>
                  </a:lnTo>
                  <a:lnTo>
                    <a:pt x="38" y="61"/>
                  </a:lnTo>
                  <a:lnTo>
                    <a:pt x="38" y="75"/>
                  </a:lnTo>
                  <a:lnTo>
                    <a:pt x="42" y="50"/>
                  </a:lnTo>
                  <a:lnTo>
                    <a:pt x="47" y="32"/>
                  </a:lnTo>
                  <a:lnTo>
                    <a:pt x="38" y="18"/>
                  </a:lnTo>
                  <a:lnTo>
                    <a:pt x="25" y="1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42" name="Freeform 194"/>
            <p:cNvSpPr>
              <a:spLocks/>
            </p:cNvSpPr>
            <p:nvPr/>
          </p:nvSpPr>
          <p:spPr bwMode="auto">
            <a:xfrm>
              <a:off x="3483" y="3758"/>
              <a:ext cx="69" cy="57"/>
            </a:xfrm>
            <a:custGeom>
              <a:avLst/>
              <a:gdLst>
                <a:gd name="T0" fmla="*/ 69 w 69"/>
                <a:gd name="T1" fmla="*/ 0 h 57"/>
                <a:gd name="T2" fmla="*/ 43 w 69"/>
                <a:gd name="T3" fmla="*/ 0 h 57"/>
                <a:gd name="T4" fmla="*/ 35 w 69"/>
                <a:gd name="T5" fmla="*/ 3 h 57"/>
                <a:gd name="T6" fmla="*/ 31 w 69"/>
                <a:gd name="T7" fmla="*/ 14 h 57"/>
                <a:gd name="T8" fmla="*/ 26 w 69"/>
                <a:gd name="T9" fmla="*/ 39 h 57"/>
                <a:gd name="T10" fmla="*/ 18 w 69"/>
                <a:gd name="T11" fmla="*/ 50 h 57"/>
                <a:gd name="T12" fmla="*/ 0 w 69"/>
                <a:gd name="T13" fmla="*/ 57 h 57"/>
                <a:gd name="T14" fmla="*/ 31 w 69"/>
                <a:gd name="T15" fmla="*/ 50 h 57"/>
                <a:gd name="T16" fmla="*/ 48 w 69"/>
                <a:gd name="T17" fmla="*/ 43 h 57"/>
                <a:gd name="T18" fmla="*/ 61 w 69"/>
                <a:gd name="T19" fmla="*/ 28 h 57"/>
                <a:gd name="T20" fmla="*/ 65 w 69"/>
                <a:gd name="T21" fmla="*/ 18 h 57"/>
                <a:gd name="T22" fmla="*/ 69 w 69"/>
                <a:gd name="T23" fmla="*/ 0 h 5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9" h="57">
                  <a:moveTo>
                    <a:pt x="69" y="0"/>
                  </a:moveTo>
                  <a:lnTo>
                    <a:pt x="43" y="0"/>
                  </a:lnTo>
                  <a:lnTo>
                    <a:pt x="35" y="3"/>
                  </a:lnTo>
                  <a:lnTo>
                    <a:pt x="31" y="14"/>
                  </a:lnTo>
                  <a:lnTo>
                    <a:pt x="26" y="39"/>
                  </a:lnTo>
                  <a:lnTo>
                    <a:pt x="18" y="50"/>
                  </a:lnTo>
                  <a:lnTo>
                    <a:pt x="0" y="57"/>
                  </a:lnTo>
                  <a:lnTo>
                    <a:pt x="31" y="50"/>
                  </a:lnTo>
                  <a:lnTo>
                    <a:pt x="48" y="43"/>
                  </a:lnTo>
                  <a:lnTo>
                    <a:pt x="61" y="28"/>
                  </a:lnTo>
                  <a:lnTo>
                    <a:pt x="65" y="18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43" name="Freeform 195"/>
            <p:cNvSpPr>
              <a:spLocks/>
            </p:cNvSpPr>
            <p:nvPr/>
          </p:nvSpPr>
          <p:spPr bwMode="auto">
            <a:xfrm>
              <a:off x="3561" y="3736"/>
              <a:ext cx="69" cy="22"/>
            </a:xfrm>
            <a:custGeom>
              <a:avLst/>
              <a:gdLst>
                <a:gd name="T0" fmla="*/ 0 w 69"/>
                <a:gd name="T1" fmla="*/ 22 h 22"/>
                <a:gd name="T2" fmla="*/ 34 w 69"/>
                <a:gd name="T3" fmla="*/ 22 h 22"/>
                <a:gd name="T4" fmla="*/ 51 w 69"/>
                <a:gd name="T5" fmla="*/ 15 h 22"/>
                <a:gd name="T6" fmla="*/ 69 w 69"/>
                <a:gd name="T7" fmla="*/ 4 h 22"/>
                <a:gd name="T8" fmla="*/ 30 w 69"/>
                <a:gd name="T9" fmla="*/ 0 h 22"/>
                <a:gd name="T10" fmla="*/ 13 w 69"/>
                <a:gd name="T11" fmla="*/ 8 h 22"/>
                <a:gd name="T12" fmla="*/ 0 w 69"/>
                <a:gd name="T13" fmla="*/ 22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9" h="22">
                  <a:moveTo>
                    <a:pt x="0" y="22"/>
                  </a:moveTo>
                  <a:lnTo>
                    <a:pt x="34" y="22"/>
                  </a:lnTo>
                  <a:lnTo>
                    <a:pt x="51" y="15"/>
                  </a:lnTo>
                  <a:lnTo>
                    <a:pt x="69" y="4"/>
                  </a:lnTo>
                  <a:lnTo>
                    <a:pt x="30" y="0"/>
                  </a:lnTo>
                  <a:lnTo>
                    <a:pt x="13" y="8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44" name="Freeform 196"/>
            <p:cNvSpPr>
              <a:spLocks/>
            </p:cNvSpPr>
            <p:nvPr/>
          </p:nvSpPr>
          <p:spPr bwMode="auto">
            <a:xfrm>
              <a:off x="3221" y="3708"/>
              <a:ext cx="61" cy="75"/>
            </a:xfrm>
            <a:custGeom>
              <a:avLst/>
              <a:gdLst>
                <a:gd name="T0" fmla="*/ 56 w 61"/>
                <a:gd name="T1" fmla="*/ 0 h 75"/>
                <a:gd name="T2" fmla="*/ 43 w 61"/>
                <a:gd name="T3" fmla="*/ 7 h 75"/>
                <a:gd name="T4" fmla="*/ 22 w 61"/>
                <a:gd name="T5" fmla="*/ 18 h 75"/>
                <a:gd name="T6" fmla="*/ 5 w 61"/>
                <a:gd name="T7" fmla="*/ 39 h 75"/>
                <a:gd name="T8" fmla="*/ 0 w 61"/>
                <a:gd name="T9" fmla="*/ 57 h 75"/>
                <a:gd name="T10" fmla="*/ 0 w 61"/>
                <a:gd name="T11" fmla="*/ 75 h 75"/>
                <a:gd name="T12" fmla="*/ 31 w 61"/>
                <a:gd name="T13" fmla="*/ 53 h 75"/>
                <a:gd name="T14" fmla="*/ 43 w 61"/>
                <a:gd name="T15" fmla="*/ 46 h 75"/>
                <a:gd name="T16" fmla="*/ 52 w 61"/>
                <a:gd name="T17" fmla="*/ 32 h 75"/>
                <a:gd name="T18" fmla="*/ 61 w 61"/>
                <a:gd name="T19" fmla="*/ 18 h 75"/>
                <a:gd name="T20" fmla="*/ 56 w 61"/>
                <a:gd name="T21" fmla="*/ 0 h 7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1" h="75">
                  <a:moveTo>
                    <a:pt x="56" y="0"/>
                  </a:moveTo>
                  <a:lnTo>
                    <a:pt x="43" y="7"/>
                  </a:lnTo>
                  <a:lnTo>
                    <a:pt x="22" y="18"/>
                  </a:lnTo>
                  <a:lnTo>
                    <a:pt x="5" y="39"/>
                  </a:lnTo>
                  <a:lnTo>
                    <a:pt x="0" y="57"/>
                  </a:lnTo>
                  <a:lnTo>
                    <a:pt x="0" y="75"/>
                  </a:lnTo>
                  <a:lnTo>
                    <a:pt x="31" y="53"/>
                  </a:lnTo>
                  <a:lnTo>
                    <a:pt x="43" y="46"/>
                  </a:lnTo>
                  <a:lnTo>
                    <a:pt x="52" y="32"/>
                  </a:lnTo>
                  <a:lnTo>
                    <a:pt x="61" y="18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45" name="Freeform 197"/>
            <p:cNvSpPr>
              <a:spLocks/>
            </p:cNvSpPr>
            <p:nvPr/>
          </p:nvSpPr>
          <p:spPr bwMode="auto">
            <a:xfrm>
              <a:off x="361" y="3454"/>
              <a:ext cx="142" cy="93"/>
            </a:xfrm>
            <a:custGeom>
              <a:avLst/>
              <a:gdLst>
                <a:gd name="T0" fmla="*/ 137 w 142"/>
                <a:gd name="T1" fmla="*/ 32 h 93"/>
                <a:gd name="T2" fmla="*/ 142 w 142"/>
                <a:gd name="T3" fmla="*/ 46 h 93"/>
                <a:gd name="T4" fmla="*/ 142 w 142"/>
                <a:gd name="T5" fmla="*/ 60 h 93"/>
                <a:gd name="T6" fmla="*/ 137 w 142"/>
                <a:gd name="T7" fmla="*/ 71 h 93"/>
                <a:gd name="T8" fmla="*/ 129 w 142"/>
                <a:gd name="T9" fmla="*/ 82 h 93"/>
                <a:gd name="T10" fmla="*/ 107 w 142"/>
                <a:gd name="T11" fmla="*/ 89 h 93"/>
                <a:gd name="T12" fmla="*/ 81 w 142"/>
                <a:gd name="T13" fmla="*/ 93 h 93"/>
                <a:gd name="T14" fmla="*/ 47 w 142"/>
                <a:gd name="T15" fmla="*/ 93 h 93"/>
                <a:gd name="T16" fmla="*/ 0 w 142"/>
                <a:gd name="T17" fmla="*/ 89 h 93"/>
                <a:gd name="T18" fmla="*/ 8 w 142"/>
                <a:gd name="T19" fmla="*/ 68 h 93"/>
                <a:gd name="T20" fmla="*/ 21 w 142"/>
                <a:gd name="T21" fmla="*/ 46 h 93"/>
                <a:gd name="T22" fmla="*/ 38 w 142"/>
                <a:gd name="T23" fmla="*/ 25 h 93"/>
                <a:gd name="T24" fmla="*/ 56 w 142"/>
                <a:gd name="T25" fmla="*/ 10 h 93"/>
                <a:gd name="T26" fmla="*/ 77 w 142"/>
                <a:gd name="T27" fmla="*/ 0 h 93"/>
                <a:gd name="T28" fmla="*/ 99 w 142"/>
                <a:gd name="T29" fmla="*/ 0 h 93"/>
                <a:gd name="T30" fmla="*/ 120 w 142"/>
                <a:gd name="T31" fmla="*/ 10 h 93"/>
                <a:gd name="T32" fmla="*/ 137 w 142"/>
                <a:gd name="T33" fmla="*/ 32 h 9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2" h="93">
                  <a:moveTo>
                    <a:pt x="137" y="32"/>
                  </a:moveTo>
                  <a:lnTo>
                    <a:pt x="142" y="46"/>
                  </a:lnTo>
                  <a:lnTo>
                    <a:pt x="142" y="60"/>
                  </a:lnTo>
                  <a:lnTo>
                    <a:pt x="137" y="71"/>
                  </a:lnTo>
                  <a:lnTo>
                    <a:pt x="129" y="82"/>
                  </a:lnTo>
                  <a:lnTo>
                    <a:pt x="107" y="89"/>
                  </a:lnTo>
                  <a:lnTo>
                    <a:pt x="81" y="93"/>
                  </a:lnTo>
                  <a:lnTo>
                    <a:pt x="47" y="93"/>
                  </a:lnTo>
                  <a:lnTo>
                    <a:pt x="0" y="89"/>
                  </a:lnTo>
                  <a:lnTo>
                    <a:pt x="8" y="68"/>
                  </a:lnTo>
                  <a:lnTo>
                    <a:pt x="21" y="46"/>
                  </a:lnTo>
                  <a:lnTo>
                    <a:pt x="38" y="25"/>
                  </a:lnTo>
                  <a:lnTo>
                    <a:pt x="56" y="10"/>
                  </a:lnTo>
                  <a:lnTo>
                    <a:pt x="77" y="0"/>
                  </a:lnTo>
                  <a:lnTo>
                    <a:pt x="99" y="0"/>
                  </a:lnTo>
                  <a:lnTo>
                    <a:pt x="120" y="10"/>
                  </a:lnTo>
                  <a:lnTo>
                    <a:pt x="137" y="32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46" name="Freeform 198"/>
            <p:cNvSpPr>
              <a:spLocks/>
            </p:cNvSpPr>
            <p:nvPr/>
          </p:nvSpPr>
          <p:spPr bwMode="auto">
            <a:xfrm>
              <a:off x="378" y="3514"/>
              <a:ext cx="86" cy="22"/>
            </a:xfrm>
            <a:custGeom>
              <a:avLst/>
              <a:gdLst>
                <a:gd name="T0" fmla="*/ 0 w 86"/>
                <a:gd name="T1" fmla="*/ 18 h 22"/>
                <a:gd name="T2" fmla="*/ 39 w 86"/>
                <a:gd name="T3" fmla="*/ 22 h 22"/>
                <a:gd name="T4" fmla="*/ 60 w 86"/>
                <a:gd name="T5" fmla="*/ 22 h 22"/>
                <a:gd name="T6" fmla="*/ 77 w 86"/>
                <a:gd name="T7" fmla="*/ 15 h 22"/>
                <a:gd name="T8" fmla="*/ 86 w 86"/>
                <a:gd name="T9" fmla="*/ 0 h 22"/>
                <a:gd name="T10" fmla="*/ 0 w 86"/>
                <a:gd name="T11" fmla="*/ 18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6" h="22">
                  <a:moveTo>
                    <a:pt x="0" y="18"/>
                  </a:moveTo>
                  <a:lnTo>
                    <a:pt x="39" y="22"/>
                  </a:lnTo>
                  <a:lnTo>
                    <a:pt x="60" y="22"/>
                  </a:lnTo>
                  <a:lnTo>
                    <a:pt x="77" y="15"/>
                  </a:lnTo>
                  <a:lnTo>
                    <a:pt x="86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47" name="Freeform 199"/>
            <p:cNvSpPr>
              <a:spLocks/>
            </p:cNvSpPr>
            <p:nvPr/>
          </p:nvSpPr>
          <p:spPr bwMode="auto">
            <a:xfrm>
              <a:off x="378" y="3514"/>
              <a:ext cx="86" cy="22"/>
            </a:xfrm>
            <a:custGeom>
              <a:avLst/>
              <a:gdLst>
                <a:gd name="T0" fmla="*/ 0 w 86"/>
                <a:gd name="T1" fmla="*/ 18 h 22"/>
                <a:gd name="T2" fmla="*/ 39 w 86"/>
                <a:gd name="T3" fmla="*/ 22 h 22"/>
                <a:gd name="T4" fmla="*/ 60 w 86"/>
                <a:gd name="T5" fmla="*/ 22 h 22"/>
                <a:gd name="T6" fmla="*/ 77 w 86"/>
                <a:gd name="T7" fmla="*/ 15 h 22"/>
                <a:gd name="T8" fmla="*/ 86 w 86"/>
                <a:gd name="T9" fmla="*/ 0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" h="22">
                  <a:moveTo>
                    <a:pt x="0" y="18"/>
                  </a:moveTo>
                  <a:lnTo>
                    <a:pt x="39" y="22"/>
                  </a:lnTo>
                  <a:lnTo>
                    <a:pt x="60" y="22"/>
                  </a:lnTo>
                  <a:lnTo>
                    <a:pt x="77" y="15"/>
                  </a:lnTo>
                  <a:lnTo>
                    <a:pt x="86" y="0"/>
                  </a:lnTo>
                </a:path>
              </a:pathLst>
            </a:custGeom>
            <a:noFill/>
            <a:ln w="0">
              <a:solidFill>
                <a:srgbClr val="BFD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48" name="Freeform 200"/>
            <p:cNvSpPr>
              <a:spLocks/>
            </p:cNvSpPr>
            <p:nvPr/>
          </p:nvSpPr>
          <p:spPr bwMode="auto">
            <a:xfrm>
              <a:off x="309" y="3214"/>
              <a:ext cx="151" cy="150"/>
            </a:xfrm>
            <a:custGeom>
              <a:avLst/>
              <a:gdLst>
                <a:gd name="T0" fmla="*/ 9 w 151"/>
                <a:gd name="T1" fmla="*/ 0 h 150"/>
                <a:gd name="T2" fmla="*/ 0 w 151"/>
                <a:gd name="T3" fmla="*/ 21 h 150"/>
                <a:gd name="T4" fmla="*/ 0 w 151"/>
                <a:gd name="T5" fmla="*/ 50 h 150"/>
                <a:gd name="T6" fmla="*/ 0 w 151"/>
                <a:gd name="T7" fmla="*/ 82 h 150"/>
                <a:gd name="T8" fmla="*/ 9 w 151"/>
                <a:gd name="T9" fmla="*/ 107 h 150"/>
                <a:gd name="T10" fmla="*/ 22 w 151"/>
                <a:gd name="T11" fmla="*/ 132 h 150"/>
                <a:gd name="T12" fmla="*/ 48 w 151"/>
                <a:gd name="T13" fmla="*/ 146 h 150"/>
                <a:gd name="T14" fmla="*/ 78 w 151"/>
                <a:gd name="T15" fmla="*/ 150 h 150"/>
                <a:gd name="T16" fmla="*/ 95 w 151"/>
                <a:gd name="T17" fmla="*/ 150 h 150"/>
                <a:gd name="T18" fmla="*/ 121 w 151"/>
                <a:gd name="T19" fmla="*/ 143 h 150"/>
                <a:gd name="T20" fmla="*/ 133 w 151"/>
                <a:gd name="T21" fmla="*/ 132 h 150"/>
                <a:gd name="T22" fmla="*/ 146 w 151"/>
                <a:gd name="T23" fmla="*/ 125 h 150"/>
                <a:gd name="T24" fmla="*/ 151 w 151"/>
                <a:gd name="T25" fmla="*/ 114 h 150"/>
                <a:gd name="T26" fmla="*/ 151 w 151"/>
                <a:gd name="T27" fmla="*/ 103 h 150"/>
                <a:gd name="T28" fmla="*/ 146 w 151"/>
                <a:gd name="T29" fmla="*/ 82 h 150"/>
                <a:gd name="T30" fmla="*/ 125 w 151"/>
                <a:gd name="T31" fmla="*/ 57 h 150"/>
                <a:gd name="T32" fmla="*/ 65 w 151"/>
                <a:gd name="T33" fmla="*/ 18 h 150"/>
                <a:gd name="T34" fmla="*/ 35 w 151"/>
                <a:gd name="T35" fmla="*/ 3 h 150"/>
                <a:gd name="T36" fmla="*/ 9 w 151"/>
                <a:gd name="T37" fmla="*/ 0 h 15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51" h="150">
                  <a:moveTo>
                    <a:pt x="9" y="0"/>
                  </a:moveTo>
                  <a:lnTo>
                    <a:pt x="0" y="21"/>
                  </a:lnTo>
                  <a:lnTo>
                    <a:pt x="0" y="50"/>
                  </a:lnTo>
                  <a:lnTo>
                    <a:pt x="0" y="82"/>
                  </a:lnTo>
                  <a:lnTo>
                    <a:pt x="9" y="107"/>
                  </a:lnTo>
                  <a:lnTo>
                    <a:pt x="22" y="132"/>
                  </a:lnTo>
                  <a:lnTo>
                    <a:pt x="48" y="146"/>
                  </a:lnTo>
                  <a:lnTo>
                    <a:pt x="78" y="150"/>
                  </a:lnTo>
                  <a:lnTo>
                    <a:pt x="95" y="150"/>
                  </a:lnTo>
                  <a:lnTo>
                    <a:pt x="121" y="143"/>
                  </a:lnTo>
                  <a:lnTo>
                    <a:pt x="133" y="132"/>
                  </a:lnTo>
                  <a:lnTo>
                    <a:pt x="146" y="125"/>
                  </a:lnTo>
                  <a:lnTo>
                    <a:pt x="151" y="114"/>
                  </a:lnTo>
                  <a:lnTo>
                    <a:pt x="151" y="103"/>
                  </a:lnTo>
                  <a:lnTo>
                    <a:pt x="146" y="82"/>
                  </a:lnTo>
                  <a:lnTo>
                    <a:pt x="125" y="57"/>
                  </a:lnTo>
                  <a:lnTo>
                    <a:pt x="65" y="18"/>
                  </a:lnTo>
                  <a:lnTo>
                    <a:pt x="35" y="3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49" name="Freeform 201"/>
            <p:cNvSpPr>
              <a:spLocks/>
            </p:cNvSpPr>
            <p:nvPr/>
          </p:nvSpPr>
          <p:spPr bwMode="auto">
            <a:xfrm>
              <a:off x="348" y="3249"/>
              <a:ext cx="47" cy="83"/>
            </a:xfrm>
            <a:custGeom>
              <a:avLst/>
              <a:gdLst>
                <a:gd name="T0" fmla="*/ 0 w 47"/>
                <a:gd name="T1" fmla="*/ 0 h 83"/>
                <a:gd name="T2" fmla="*/ 9 w 47"/>
                <a:gd name="T3" fmla="*/ 47 h 83"/>
                <a:gd name="T4" fmla="*/ 17 w 47"/>
                <a:gd name="T5" fmla="*/ 68 h 83"/>
                <a:gd name="T6" fmla="*/ 30 w 47"/>
                <a:gd name="T7" fmla="*/ 76 h 83"/>
                <a:gd name="T8" fmla="*/ 47 w 47"/>
                <a:gd name="T9" fmla="*/ 83 h 83"/>
                <a:gd name="T10" fmla="*/ 0 w 47"/>
                <a:gd name="T11" fmla="*/ 0 h 8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7" h="83">
                  <a:moveTo>
                    <a:pt x="0" y="0"/>
                  </a:moveTo>
                  <a:lnTo>
                    <a:pt x="9" y="47"/>
                  </a:lnTo>
                  <a:lnTo>
                    <a:pt x="17" y="68"/>
                  </a:lnTo>
                  <a:lnTo>
                    <a:pt x="30" y="76"/>
                  </a:lnTo>
                  <a:lnTo>
                    <a:pt x="47" y="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50" name="Freeform 202"/>
            <p:cNvSpPr>
              <a:spLocks/>
            </p:cNvSpPr>
            <p:nvPr/>
          </p:nvSpPr>
          <p:spPr bwMode="auto">
            <a:xfrm>
              <a:off x="348" y="3249"/>
              <a:ext cx="47" cy="83"/>
            </a:xfrm>
            <a:custGeom>
              <a:avLst/>
              <a:gdLst>
                <a:gd name="T0" fmla="*/ 0 w 47"/>
                <a:gd name="T1" fmla="*/ 0 h 83"/>
                <a:gd name="T2" fmla="*/ 9 w 47"/>
                <a:gd name="T3" fmla="*/ 47 h 83"/>
                <a:gd name="T4" fmla="*/ 17 w 47"/>
                <a:gd name="T5" fmla="*/ 68 h 83"/>
                <a:gd name="T6" fmla="*/ 30 w 47"/>
                <a:gd name="T7" fmla="*/ 76 h 83"/>
                <a:gd name="T8" fmla="*/ 47 w 47"/>
                <a:gd name="T9" fmla="*/ 83 h 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83">
                  <a:moveTo>
                    <a:pt x="0" y="0"/>
                  </a:moveTo>
                  <a:lnTo>
                    <a:pt x="9" y="47"/>
                  </a:lnTo>
                  <a:lnTo>
                    <a:pt x="17" y="68"/>
                  </a:lnTo>
                  <a:lnTo>
                    <a:pt x="30" y="76"/>
                  </a:lnTo>
                  <a:lnTo>
                    <a:pt x="47" y="83"/>
                  </a:lnTo>
                </a:path>
              </a:pathLst>
            </a:custGeom>
            <a:noFill/>
            <a:ln w="0">
              <a:solidFill>
                <a:srgbClr val="BFD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51" name="Freeform 203"/>
            <p:cNvSpPr>
              <a:spLocks/>
            </p:cNvSpPr>
            <p:nvPr/>
          </p:nvSpPr>
          <p:spPr bwMode="auto">
            <a:xfrm>
              <a:off x="1890" y="3744"/>
              <a:ext cx="185" cy="42"/>
            </a:xfrm>
            <a:custGeom>
              <a:avLst/>
              <a:gdLst>
                <a:gd name="T0" fmla="*/ 185 w 185"/>
                <a:gd name="T1" fmla="*/ 25 h 42"/>
                <a:gd name="T2" fmla="*/ 180 w 185"/>
                <a:gd name="T3" fmla="*/ 32 h 42"/>
                <a:gd name="T4" fmla="*/ 167 w 185"/>
                <a:gd name="T5" fmla="*/ 39 h 42"/>
                <a:gd name="T6" fmla="*/ 142 w 185"/>
                <a:gd name="T7" fmla="*/ 42 h 42"/>
                <a:gd name="T8" fmla="*/ 116 w 185"/>
                <a:gd name="T9" fmla="*/ 42 h 42"/>
                <a:gd name="T10" fmla="*/ 51 w 185"/>
                <a:gd name="T11" fmla="*/ 39 h 42"/>
                <a:gd name="T12" fmla="*/ 21 w 185"/>
                <a:gd name="T13" fmla="*/ 32 h 42"/>
                <a:gd name="T14" fmla="*/ 0 w 185"/>
                <a:gd name="T15" fmla="*/ 25 h 42"/>
                <a:gd name="T16" fmla="*/ 47 w 185"/>
                <a:gd name="T17" fmla="*/ 10 h 42"/>
                <a:gd name="T18" fmla="*/ 103 w 185"/>
                <a:gd name="T19" fmla="*/ 3 h 42"/>
                <a:gd name="T20" fmla="*/ 124 w 185"/>
                <a:gd name="T21" fmla="*/ 0 h 42"/>
                <a:gd name="T22" fmla="*/ 150 w 185"/>
                <a:gd name="T23" fmla="*/ 3 h 42"/>
                <a:gd name="T24" fmla="*/ 167 w 185"/>
                <a:gd name="T25" fmla="*/ 10 h 42"/>
                <a:gd name="T26" fmla="*/ 185 w 185"/>
                <a:gd name="T27" fmla="*/ 25 h 4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85" h="42">
                  <a:moveTo>
                    <a:pt x="185" y="25"/>
                  </a:moveTo>
                  <a:lnTo>
                    <a:pt x="180" y="32"/>
                  </a:lnTo>
                  <a:lnTo>
                    <a:pt x="167" y="39"/>
                  </a:lnTo>
                  <a:lnTo>
                    <a:pt x="142" y="42"/>
                  </a:lnTo>
                  <a:lnTo>
                    <a:pt x="116" y="42"/>
                  </a:lnTo>
                  <a:lnTo>
                    <a:pt x="51" y="39"/>
                  </a:lnTo>
                  <a:lnTo>
                    <a:pt x="21" y="32"/>
                  </a:lnTo>
                  <a:lnTo>
                    <a:pt x="0" y="25"/>
                  </a:lnTo>
                  <a:lnTo>
                    <a:pt x="47" y="10"/>
                  </a:lnTo>
                  <a:lnTo>
                    <a:pt x="103" y="3"/>
                  </a:lnTo>
                  <a:lnTo>
                    <a:pt x="124" y="0"/>
                  </a:lnTo>
                  <a:lnTo>
                    <a:pt x="150" y="3"/>
                  </a:lnTo>
                  <a:lnTo>
                    <a:pt x="167" y="10"/>
                  </a:lnTo>
                  <a:lnTo>
                    <a:pt x="185" y="25"/>
                  </a:lnTo>
                  <a:close/>
                </a:path>
              </a:pathLst>
            </a:custGeom>
            <a:solidFill>
              <a:srgbClr val="80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52" name="Freeform 204"/>
            <p:cNvSpPr>
              <a:spLocks/>
            </p:cNvSpPr>
            <p:nvPr/>
          </p:nvSpPr>
          <p:spPr bwMode="auto">
            <a:xfrm>
              <a:off x="1868" y="3783"/>
              <a:ext cx="164" cy="86"/>
            </a:xfrm>
            <a:custGeom>
              <a:avLst/>
              <a:gdLst>
                <a:gd name="T0" fmla="*/ 159 w 164"/>
                <a:gd name="T1" fmla="*/ 7 h 86"/>
                <a:gd name="T2" fmla="*/ 164 w 164"/>
                <a:gd name="T3" fmla="*/ 14 h 86"/>
                <a:gd name="T4" fmla="*/ 155 w 164"/>
                <a:gd name="T5" fmla="*/ 25 h 86"/>
                <a:gd name="T6" fmla="*/ 138 w 164"/>
                <a:gd name="T7" fmla="*/ 39 h 86"/>
                <a:gd name="T8" fmla="*/ 112 w 164"/>
                <a:gd name="T9" fmla="*/ 54 h 86"/>
                <a:gd name="T10" fmla="*/ 56 w 164"/>
                <a:gd name="T11" fmla="*/ 79 h 86"/>
                <a:gd name="T12" fmla="*/ 26 w 164"/>
                <a:gd name="T13" fmla="*/ 86 h 86"/>
                <a:gd name="T14" fmla="*/ 0 w 164"/>
                <a:gd name="T15" fmla="*/ 86 h 86"/>
                <a:gd name="T16" fmla="*/ 35 w 164"/>
                <a:gd name="T17" fmla="*/ 54 h 86"/>
                <a:gd name="T18" fmla="*/ 73 w 164"/>
                <a:gd name="T19" fmla="*/ 21 h 86"/>
                <a:gd name="T20" fmla="*/ 95 w 164"/>
                <a:gd name="T21" fmla="*/ 11 h 86"/>
                <a:gd name="T22" fmla="*/ 116 w 164"/>
                <a:gd name="T23" fmla="*/ 3 h 86"/>
                <a:gd name="T24" fmla="*/ 138 w 164"/>
                <a:gd name="T25" fmla="*/ 0 h 86"/>
                <a:gd name="T26" fmla="*/ 159 w 164"/>
                <a:gd name="T27" fmla="*/ 7 h 8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4" h="86">
                  <a:moveTo>
                    <a:pt x="159" y="7"/>
                  </a:moveTo>
                  <a:lnTo>
                    <a:pt x="164" y="14"/>
                  </a:lnTo>
                  <a:lnTo>
                    <a:pt x="155" y="25"/>
                  </a:lnTo>
                  <a:lnTo>
                    <a:pt x="138" y="39"/>
                  </a:lnTo>
                  <a:lnTo>
                    <a:pt x="112" y="54"/>
                  </a:lnTo>
                  <a:lnTo>
                    <a:pt x="56" y="79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35" y="54"/>
                  </a:lnTo>
                  <a:lnTo>
                    <a:pt x="73" y="21"/>
                  </a:lnTo>
                  <a:lnTo>
                    <a:pt x="95" y="11"/>
                  </a:lnTo>
                  <a:lnTo>
                    <a:pt x="116" y="3"/>
                  </a:lnTo>
                  <a:lnTo>
                    <a:pt x="138" y="0"/>
                  </a:lnTo>
                  <a:lnTo>
                    <a:pt x="159" y="7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53" name="Freeform 205"/>
            <p:cNvSpPr>
              <a:spLocks/>
            </p:cNvSpPr>
            <p:nvPr/>
          </p:nvSpPr>
          <p:spPr bwMode="auto">
            <a:xfrm>
              <a:off x="2113" y="3854"/>
              <a:ext cx="52" cy="69"/>
            </a:xfrm>
            <a:custGeom>
              <a:avLst/>
              <a:gdLst>
                <a:gd name="T0" fmla="*/ 5 w 52"/>
                <a:gd name="T1" fmla="*/ 0 h 69"/>
                <a:gd name="T2" fmla="*/ 0 w 52"/>
                <a:gd name="T3" fmla="*/ 18 h 69"/>
                <a:gd name="T4" fmla="*/ 5 w 52"/>
                <a:gd name="T5" fmla="*/ 26 h 69"/>
                <a:gd name="T6" fmla="*/ 13 w 52"/>
                <a:gd name="T7" fmla="*/ 33 h 69"/>
                <a:gd name="T8" fmla="*/ 39 w 52"/>
                <a:gd name="T9" fmla="*/ 43 h 69"/>
                <a:gd name="T10" fmla="*/ 48 w 52"/>
                <a:gd name="T11" fmla="*/ 54 h 69"/>
                <a:gd name="T12" fmla="*/ 52 w 52"/>
                <a:gd name="T13" fmla="*/ 69 h 69"/>
                <a:gd name="T14" fmla="*/ 52 w 52"/>
                <a:gd name="T15" fmla="*/ 43 h 69"/>
                <a:gd name="T16" fmla="*/ 52 w 52"/>
                <a:gd name="T17" fmla="*/ 26 h 69"/>
                <a:gd name="T18" fmla="*/ 39 w 52"/>
                <a:gd name="T19" fmla="*/ 11 h 69"/>
                <a:gd name="T20" fmla="*/ 26 w 52"/>
                <a:gd name="T21" fmla="*/ 4 h 69"/>
                <a:gd name="T22" fmla="*/ 5 w 52"/>
                <a:gd name="T23" fmla="*/ 0 h 6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2" h="69">
                  <a:moveTo>
                    <a:pt x="5" y="0"/>
                  </a:moveTo>
                  <a:lnTo>
                    <a:pt x="0" y="18"/>
                  </a:lnTo>
                  <a:lnTo>
                    <a:pt x="5" y="26"/>
                  </a:lnTo>
                  <a:lnTo>
                    <a:pt x="13" y="33"/>
                  </a:lnTo>
                  <a:lnTo>
                    <a:pt x="39" y="43"/>
                  </a:lnTo>
                  <a:lnTo>
                    <a:pt x="48" y="54"/>
                  </a:lnTo>
                  <a:lnTo>
                    <a:pt x="52" y="69"/>
                  </a:lnTo>
                  <a:lnTo>
                    <a:pt x="52" y="43"/>
                  </a:lnTo>
                  <a:lnTo>
                    <a:pt x="52" y="26"/>
                  </a:lnTo>
                  <a:lnTo>
                    <a:pt x="39" y="11"/>
                  </a:lnTo>
                  <a:lnTo>
                    <a:pt x="26" y="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54" name="Freeform 206"/>
            <p:cNvSpPr>
              <a:spLocks/>
            </p:cNvSpPr>
            <p:nvPr/>
          </p:nvSpPr>
          <p:spPr bwMode="auto">
            <a:xfrm>
              <a:off x="2165" y="3679"/>
              <a:ext cx="47" cy="72"/>
            </a:xfrm>
            <a:custGeom>
              <a:avLst/>
              <a:gdLst>
                <a:gd name="T0" fmla="*/ 47 w 47"/>
                <a:gd name="T1" fmla="*/ 72 h 72"/>
                <a:gd name="T2" fmla="*/ 47 w 47"/>
                <a:gd name="T3" fmla="*/ 47 h 72"/>
                <a:gd name="T4" fmla="*/ 38 w 47"/>
                <a:gd name="T5" fmla="*/ 29 h 72"/>
                <a:gd name="T6" fmla="*/ 21 w 47"/>
                <a:gd name="T7" fmla="*/ 11 h 72"/>
                <a:gd name="T8" fmla="*/ 0 w 47"/>
                <a:gd name="T9" fmla="*/ 0 h 72"/>
                <a:gd name="T10" fmla="*/ 0 w 47"/>
                <a:gd name="T11" fmla="*/ 22 h 72"/>
                <a:gd name="T12" fmla="*/ 4 w 47"/>
                <a:gd name="T13" fmla="*/ 47 h 72"/>
                <a:gd name="T14" fmla="*/ 17 w 47"/>
                <a:gd name="T15" fmla="*/ 65 h 72"/>
                <a:gd name="T16" fmla="*/ 30 w 47"/>
                <a:gd name="T17" fmla="*/ 72 h 72"/>
                <a:gd name="T18" fmla="*/ 47 w 47"/>
                <a:gd name="T19" fmla="*/ 72 h 7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7" h="72">
                  <a:moveTo>
                    <a:pt x="47" y="72"/>
                  </a:moveTo>
                  <a:lnTo>
                    <a:pt x="47" y="47"/>
                  </a:lnTo>
                  <a:lnTo>
                    <a:pt x="38" y="29"/>
                  </a:lnTo>
                  <a:lnTo>
                    <a:pt x="21" y="11"/>
                  </a:lnTo>
                  <a:lnTo>
                    <a:pt x="0" y="0"/>
                  </a:lnTo>
                  <a:lnTo>
                    <a:pt x="0" y="22"/>
                  </a:lnTo>
                  <a:lnTo>
                    <a:pt x="4" y="47"/>
                  </a:lnTo>
                  <a:lnTo>
                    <a:pt x="17" y="65"/>
                  </a:lnTo>
                  <a:lnTo>
                    <a:pt x="30" y="72"/>
                  </a:lnTo>
                  <a:lnTo>
                    <a:pt x="47" y="72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55" name="Freeform 207"/>
            <p:cNvSpPr>
              <a:spLocks/>
            </p:cNvSpPr>
            <p:nvPr/>
          </p:nvSpPr>
          <p:spPr bwMode="auto">
            <a:xfrm>
              <a:off x="2629" y="3575"/>
              <a:ext cx="56" cy="83"/>
            </a:xfrm>
            <a:custGeom>
              <a:avLst/>
              <a:gdLst>
                <a:gd name="T0" fmla="*/ 43 w 56"/>
                <a:gd name="T1" fmla="*/ 83 h 83"/>
                <a:gd name="T2" fmla="*/ 56 w 56"/>
                <a:gd name="T3" fmla="*/ 61 h 83"/>
                <a:gd name="T4" fmla="*/ 51 w 56"/>
                <a:gd name="T5" fmla="*/ 50 h 83"/>
                <a:gd name="T6" fmla="*/ 43 w 56"/>
                <a:gd name="T7" fmla="*/ 40 h 83"/>
                <a:gd name="T8" fmla="*/ 13 w 56"/>
                <a:gd name="T9" fmla="*/ 18 h 83"/>
                <a:gd name="T10" fmla="*/ 4 w 56"/>
                <a:gd name="T11" fmla="*/ 7 h 83"/>
                <a:gd name="T12" fmla="*/ 4 w 56"/>
                <a:gd name="T13" fmla="*/ 0 h 83"/>
                <a:gd name="T14" fmla="*/ 0 w 56"/>
                <a:gd name="T15" fmla="*/ 29 h 83"/>
                <a:gd name="T16" fmla="*/ 4 w 56"/>
                <a:gd name="T17" fmla="*/ 54 h 83"/>
                <a:gd name="T18" fmla="*/ 17 w 56"/>
                <a:gd name="T19" fmla="*/ 72 h 83"/>
                <a:gd name="T20" fmla="*/ 43 w 56"/>
                <a:gd name="T21" fmla="*/ 83 h 8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6" h="83">
                  <a:moveTo>
                    <a:pt x="43" y="83"/>
                  </a:moveTo>
                  <a:lnTo>
                    <a:pt x="56" y="61"/>
                  </a:lnTo>
                  <a:lnTo>
                    <a:pt x="51" y="50"/>
                  </a:lnTo>
                  <a:lnTo>
                    <a:pt x="43" y="40"/>
                  </a:lnTo>
                  <a:lnTo>
                    <a:pt x="13" y="18"/>
                  </a:lnTo>
                  <a:lnTo>
                    <a:pt x="4" y="7"/>
                  </a:lnTo>
                  <a:lnTo>
                    <a:pt x="4" y="0"/>
                  </a:lnTo>
                  <a:lnTo>
                    <a:pt x="0" y="29"/>
                  </a:lnTo>
                  <a:lnTo>
                    <a:pt x="4" y="54"/>
                  </a:lnTo>
                  <a:lnTo>
                    <a:pt x="17" y="72"/>
                  </a:lnTo>
                  <a:lnTo>
                    <a:pt x="43" y="83"/>
                  </a:lnTo>
                  <a:close/>
                </a:path>
              </a:pathLst>
            </a:custGeom>
            <a:solidFill>
              <a:srgbClr val="80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56" name="Freeform 208"/>
            <p:cNvSpPr>
              <a:spLocks/>
            </p:cNvSpPr>
            <p:nvPr/>
          </p:nvSpPr>
          <p:spPr bwMode="auto">
            <a:xfrm>
              <a:off x="163" y="2730"/>
              <a:ext cx="155" cy="54"/>
            </a:xfrm>
            <a:custGeom>
              <a:avLst/>
              <a:gdLst>
                <a:gd name="T0" fmla="*/ 155 w 155"/>
                <a:gd name="T1" fmla="*/ 50 h 54"/>
                <a:gd name="T2" fmla="*/ 155 w 155"/>
                <a:gd name="T3" fmla="*/ 43 h 54"/>
                <a:gd name="T4" fmla="*/ 151 w 155"/>
                <a:gd name="T5" fmla="*/ 33 h 54"/>
                <a:gd name="T6" fmla="*/ 142 w 155"/>
                <a:gd name="T7" fmla="*/ 25 h 54"/>
                <a:gd name="T8" fmla="*/ 125 w 155"/>
                <a:gd name="T9" fmla="*/ 15 h 54"/>
                <a:gd name="T10" fmla="*/ 103 w 155"/>
                <a:gd name="T11" fmla="*/ 7 h 54"/>
                <a:gd name="T12" fmla="*/ 73 w 155"/>
                <a:gd name="T13" fmla="*/ 4 h 54"/>
                <a:gd name="T14" fmla="*/ 39 w 155"/>
                <a:gd name="T15" fmla="*/ 0 h 54"/>
                <a:gd name="T16" fmla="*/ 0 w 155"/>
                <a:gd name="T17" fmla="*/ 7 h 54"/>
                <a:gd name="T18" fmla="*/ 39 w 155"/>
                <a:gd name="T19" fmla="*/ 22 h 54"/>
                <a:gd name="T20" fmla="*/ 90 w 155"/>
                <a:gd name="T21" fmla="*/ 43 h 54"/>
                <a:gd name="T22" fmla="*/ 133 w 155"/>
                <a:gd name="T23" fmla="*/ 54 h 54"/>
                <a:gd name="T24" fmla="*/ 146 w 155"/>
                <a:gd name="T25" fmla="*/ 54 h 54"/>
                <a:gd name="T26" fmla="*/ 155 w 155"/>
                <a:gd name="T27" fmla="*/ 50 h 5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55" h="54">
                  <a:moveTo>
                    <a:pt x="155" y="50"/>
                  </a:moveTo>
                  <a:lnTo>
                    <a:pt x="155" y="43"/>
                  </a:lnTo>
                  <a:lnTo>
                    <a:pt x="151" y="33"/>
                  </a:lnTo>
                  <a:lnTo>
                    <a:pt x="142" y="25"/>
                  </a:lnTo>
                  <a:lnTo>
                    <a:pt x="125" y="15"/>
                  </a:lnTo>
                  <a:lnTo>
                    <a:pt x="103" y="7"/>
                  </a:lnTo>
                  <a:lnTo>
                    <a:pt x="73" y="4"/>
                  </a:lnTo>
                  <a:lnTo>
                    <a:pt x="39" y="0"/>
                  </a:lnTo>
                  <a:lnTo>
                    <a:pt x="0" y="7"/>
                  </a:lnTo>
                  <a:lnTo>
                    <a:pt x="39" y="22"/>
                  </a:lnTo>
                  <a:lnTo>
                    <a:pt x="90" y="43"/>
                  </a:lnTo>
                  <a:lnTo>
                    <a:pt x="133" y="54"/>
                  </a:lnTo>
                  <a:lnTo>
                    <a:pt x="146" y="54"/>
                  </a:lnTo>
                  <a:lnTo>
                    <a:pt x="155" y="50"/>
                  </a:lnTo>
                  <a:close/>
                </a:path>
              </a:pathLst>
            </a:custGeom>
            <a:solidFill>
              <a:srgbClr val="80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57" name="Freeform 209"/>
            <p:cNvSpPr>
              <a:spLocks/>
            </p:cNvSpPr>
            <p:nvPr/>
          </p:nvSpPr>
          <p:spPr bwMode="auto">
            <a:xfrm>
              <a:off x="137" y="2766"/>
              <a:ext cx="181" cy="43"/>
            </a:xfrm>
            <a:custGeom>
              <a:avLst/>
              <a:gdLst>
                <a:gd name="T0" fmla="*/ 181 w 181"/>
                <a:gd name="T1" fmla="*/ 18 h 43"/>
                <a:gd name="T2" fmla="*/ 177 w 181"/>
                <a:gd name="T3" fmla="*/ 7 h 43"/>
                <a:gd name="T4" fmla="*/ 159 w 181"/>
                <a:gd name="T5" fmla="*/ 4 h 43"/>
                <a:gd name="T6" fmla="*/ 138 w 181"/>
                <a:gd name="T7" fmla="*/ 0 h 43"/>
                <a:gd name="T8" fmla="*/ 108 w 181"/>
                <a:gd name="T9" fmla="*/ 4 h 43"/>
                <a:gd name="T10" fmla="*/ 48 w 181"/>
                <a:gd name="T11" fmla="*/ 14 h 43"/>
                <a:gd name="T12" fmla="*/ 22 w 181"/>
                <a:gd name="T13" fmla="*/ 22 h 43"/>
                <a:gd name="T14" fmla="*/ 0 w 181"/>
                <a:gd name="T15" fmla="*/ 32 h 43"/>
                <a:gd name="T16" fmla="*/ 56 w 181"/>
                <a:gd name="T17" fmla="*/ 40 h 43"/>
                <a:gd name="T18" fmla="*/ 112 w 181"/>
                <a:gd name="T19" fmla="*/ 43 h 43"/>
                <a:gd name="T20" fmla="*/ 142 w 181"/>
                <a:gd name="T21" fmla="*/ 40 h 43"/>
                <a:gd name="T22" fmla="*/ 159 w 181"/>
                <a:gd name="T23" fmla="*/ 36 h 43"/>
                <a:gd name="T24" fmla="*/ 177 w 181"/>
                <a:gd name="T25" fmla="*/ 29 h 43"/>
                <a:gd name="T26" fmla="*/ 181 w 181"/>
                <a:gd name="T27" fmla="*/ 18 h 4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81" h="43">
                  <a:moveTo>
                    <a:pt x="181" y="18"/>
                  </a:moveTo>
                  <a:lnTo>
                    <a:pt x="177" y="7"/>
                  </a:lnTo>
                  <a:lnTo>
                    <a:pt x="159" y="4"/>
                  </a:lnTo>
                  <a:lnTo>
                    <a:pt x="138" y="0"/>
                  </a:lnTo>
                  <a:lnTo>
                    <a:pt x="108" y="4"/>
                  </a:lnTo>
                  <a:lnTo>
                    <a:pt x="48" y="14"/>
                  </a:lnTo>
                  <a:lnTo>
                    <a:pt x="22" y="22"/>
                  </a:lnTo>
                  <a:lnTo>
                    <a:pt x="0" y="32"/>
                  </a:lnTo>
                  <a:lnTo>
                    <a:pt x="56" y="40"/>
                  </a:lnTo>
                  <a:lnTo>
                    <a:pt x="112" y="43"/>
                  </a:lnTo>
                  <a:lnTo>
                    <a:pt x="142" y="40"/>
                  </a:lnTo>
                  <a:lnTo>
                    <a:pt x="159" y="36"/>
                  </a:lnTo>
                  <a:lnTo>
                    <a:pt x="177" y="29"/>
                  </a:lnTo>
                  <a:lnTo>
                    <a:pt x="181" y="18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58" name="Freeform 210"/>
            <p:cNvSpPr>
              <a:spLocks/>
            </p:cNvSpPr>
            <p:nvPr/>
          </p:nvSpPr>
          <p:spPr bwMode="auto">
            <a:xfrm>
              <a:off x="215" y="2788"/>
              <a:ext cx="116" cy="143"/>
            </a:xfrm>
            <a:custGeom>
              <a:avLst/>
              <a:gdLst>
                <a:gd name="T0" fmla="*/ 94 w 116"/>
                <a:gd name="T1" fmla="*/ 0 h 143"/>
                <a:gd name="T2" fmla="*/ 107 w 116"/>
                <a:gd name="T3" fmla="*/ 3 h 143"/>
                <a:gd name="T4" fmla="*/ 111 w 116"/>
                <a:gd name="T5" fmla="*/ 10 h 143"/>
                <a:gd name="T6" fmla="*/ 116 w 116"/>
                <a:gd name="T7" fmla="*/ 18 h 143"/>
                <a:gd name="T8" fmla="*/ 111 w 116"/>
                <a:gd name="T9" fmla="*/ 28 h 143"/>
                <a:gd name="T10" fmla="*/ 99 w 116"/>
                <a:gd name="T11" fmla="*/ 46 h 143"/>
                <a:gd name="T12" fmla="*/ 73 w 116"/>
                <a:gd name="T13" fmla="*/ 71 h 143"/>
                <a:gd name="T14" fmla="*/ 21 w 116"/>
                <a:gd name="T15" fmla="*/ 114 h 143"/>
                <a:gd name="T16" fmla="*/ 4 w 116"/>
                <a:gd name="T17" fmla="*/ 132 h 143"/>
                <a:gd name="T18" fmla="*/ 0 w 116"/>
                <a:gd name="T19" fmla="*/ 143 h 143"/>
                <a:gd name="T20" fmla="*/ 0 w 116"/>
                <a:gd name="T21" fmla="*/ 132 h 143"/>
                <a:gd name="T22" fmla="*/ 4 w 116"/>
                <a:gd name="T23" fmla="*/ 114 h 143"/>
                <a:gd name="T24" fmla="*/ 13 w 116"/>
                <a:gd name="T25" fmla="*/ 71 h 143"/>
                <a:gd name="T26" fmla="*/ 26 w 116"/>
                <a:gd name="T27" fmla="*/ 50 h 143"/>
                <a:gd name="T28" fmla="*/ 43 w 116"/>
                <a:gd name="T29" fmla="*/ 28 h 143"/>
                <a:gd name="T30" fmla="*/ 64 w 116"/>
                <a:gd name="T31" fmla="*/ 14 h 143"/>
                <a:gd name="T32" fmla="*/ 94 w 116"/>
                <a:gd name="T33" fmla="*/ 0 h 14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6" h="143">
                  <a:moveTo>
                    <a:pt x="94" y="0"/>
                  </a:moveTo>
                  <a:lnTo>
                    <a:pt x="107" y="3"/>
                  </a:lnTo>
                  <a:lnTo>
                    <a:pt x="111" y="10"/>
                  </a:lnTo>
                  <a:lnTo>
                    <a:pt x="116" y="18"/>
                  </a:lnTo>
                  <a:lnTo>
                    <a:pt x="111" y="28"/>
                  </a:lnTo>
                  <a:lnTo>
                    <a:pt x="99" y="46"/>
                  </a:lnTo>
                  <a:lnTo>
                    <a:pt x="73" y="71"/>
                  </a:lnTo>
                  <a:lnTo>
                    <a:pt x="21" y="114"/>
                  </a:lnTo>
                  <a:lnTo>
                    <a:pt x="4" y="132"/>
                  </a:lnTo>
                  <a:lnTo>
                    <a:pt x="0" y="143"/>
                  </a:lnTo>
                  <a:lnTo>
                    <a:pt x="0" y="132"/>
                  </a:lnTo>
                  <a:lnTo>
                    <a:pt x="4" y="114"/>
                  </a:lnTo>
                  <a:lnTo>
                    <a:pt x="13" y="71"/>
                  </a:lnTo>
                  <a:lnTo>
                    <a:pt x="26" y="50"/>
                  </a:lnTo>
                  <a:lnTo>
                    <a:pt x="43" y="28"/>
                  </a:lnTo>
                  <a:lnTo>
                    <a:pt x="64" y="14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80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59" name="Freeform 211"/>
            <p:cNvSpPr>
              <a:spLocks/>
            </p:cNvSpPr>
            <p:nvPr/>
          </p:nvSpPr>
          <p:spPr bwMode="auto">
            <a:xfrm>
              <a:off x="3535" y="3822"/>
              <a:ext cx="39" cy="86"/>
            </a:xfrm>
            <a:custGeom>
              <a:avLst/>
              <a:gdLst>
                <a:gd name="T0" fmla="*/ 9 w 39"/>
                <a:gd name="T1" fmla="*/ 0 h 86"/>
                <a:gd name="T2" fmla="*/ 4 w 39"/>
                <a:gd name="T3" fmla="*/ 15 h 86"/>
                <a:gd name="T4" fmla="*/ 0 w 39"/>
                <a:gd name="T5" fmla="*/ 36 h 86"/>
                <a:gd name="T6" fmla="*/ 0 w 39"/>
                <a:gd name="T7" fmla="*/ 50 h 86"/>
                <a:gd name="T8" fmla="*/ 9 w 39"/>
                <a:gd name="T9" fmla="*/ 61 h 86"/>
                <a:gd name="T10" fmla="*/ 17 w 39"/>
                <a:gd name="T11" fmla="*/ 75 h 86"/>
                <a:gd name="T12" fmla="*/ 39 w 39"/>
                <a:gd name="T13" fmla="*/ 86 h 86"/>
                <a:gd name="T14" fmla="*/ 39 w 39"/>
                <a:gd name="T15" fmla="*/ 54 h 86"/>
                <a:gd name="T16" fmla="*/ 34 w 39"/>
                <a:gd name="T17" fmla="*/ 29 h 86"/>
                <a:gd name="T18" fmla="*/ 22 w 39"/>
                <a:gd name="T19" fmla="*/ 11 h 86"/>
                <a:gd name="T20" fmla="*/ 9 w 39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9" h="86">
                  <a:moveTo>
                    <a:pt x="9" y="0"/>
                  </a:moveTo>
                  <a:lnTo>
                    <a:pt x="4" y="15"/>
                  </a:lnTo>
                  <a:lnTo>
                    <a:pt x="0" y="36"/>
                  </a:lnTo>
                  <a:lnTo>
                    <a:pt x="0" y="50"/>
                  </a:lnTo>
                  <a:lnTo>
                    <a:pt x="9" y="61"/>
                  </a:lnTo>
                  <a:lnTo>
                    <a:pt x="17" y="75"/>
                  </a:lnTo>
                  <a:lnTo>
                    <a:pt x="39" y="86"/>
                  </a:lnTo>
                  <a:lnTo>
                    <a:pt x="39" y="54"/>
                  </a:lnTo>
                  <a:lnTo>
                    <a:pt x="34" y="29"/>
                  </a:lnTo>
                  <a:lnTo>
                    <a:pt x="22" y="11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B0B0B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60" name="Freeform 212"/>
            <p:cNvSpPr>
              <a:spLocks/>
            </p:cNvSpPr>
            <p:nvPr/>
          </p:nvSpPr>
          <p:spPr bwMode="auto">
            <a:xfrm>
              <a:off x="3634" y="3761"/>
              <a:ext cx="43" cy="86"/>
            </a:xfrm>
            <a:custGeom>
              <a:avLst/>
              <a:gdLst>
                <a:gd name="T0" fmla="*/ 8 w 43"/>
                <a:gd name="T1" fmla="*/ 0 h 86"/>
                <a:gd name="T2" fmla="*/ 4 w 43"/>
                <a:gd name="T3" fmla="*/ 15 h 86"/>
                <a:gd name="T4" fmla="*/ 0 w 43"/>
                <a:gd name="T5" fmla="*/ 36 h 86"/>
                <a:gd name="T6" fmla="*/ 4 w 43"/>
                <a:gd name="T7" fmla="*/ 47 h 86"/>
                <a:gd name="T8" fmla="*/ 8 w 43"/>
                <a:gd name="T9" fmla="*/ 61 h 86"/>
                <a:gd name="T10" fmla="*/ 21 w 43"/>
                <a:gd name="T11" fmla="*/ 72 h 86"/>
                <a:gd name="T12" fmla="*/ 38 w 43"/>
                <a:gd name="T13" fmla="*/ 86 h 86"/>
                <a:gd name="T14" fmla="*/ 43 w 43"/>
                <a:gd name="T15" fmla="*/ 54 h 86"/>
                <a:gd name="T16" fmla="*/ 34 w 43"/>
                <a:gd name="T17" fmla="*/ 25 h 86"/>
                <a:gd name="T18" fmla="*/ 26 w 43"/>
                <a:gd name="T19" fmla="*/ 11 h 86"/>
                <a:gd name="T20" fmla="*/ 8 w 43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3" h="86">
                  <a:moveTo>
                    <a:pt x="8" y="0"/>
                  </a:moveTo>
                  <a:lnTo>
                    <a:pt x="4" y="15"/>
                  </a:lnTo>
                  <a:lnTo>
                    <a:pt x="0" y="36"/>
                  </a:lnTo>
                  <a:lnTo>
                    <a:pt x="4" y="47"/>
                  </a:lnTo>
                  <a:lnTo>
                    <a:pt x="8" y="61"/>
                  </a:lnTo>
                  <a:lnTo>
                    <a:pt x="21" y="72"/>
                  </a:lnTo>
                  <a:lnTo>
                    <a:pt x="38" y="86"/>
                  </a:lnTo>
                  <a:lnTo>
                    <a:pt x="43" y="54"/>
                  </a:lnTo>
                  <a:lnTo>
                    <a:pt x="34" y="25"/>
                  </a:lnTo>
                  <a:lnTo>
                    <a:pt x="26" y="1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61" name="Freeform 213"/>
            <p:cNvSpPr>
              <a:spLocks/>
            </p:cNvSpPr>
            <p:nvPr/>
          </p:nvSpPr>
          <p:spPr bwMode="auto">
            <a:xfrm>
              <a:off x="2637" y="3665"/>
              <a:ext cx="271" cy="229"/>
            </a:xfrm>
            <a:custGeom>
              <a:avLst/>
              <a:gdLst>
                <a:gd name="T0" fmla="*/ 245 w 271"/>
                <a:gd name="T1" fmla="*/ 46 h 229"/>
                <a:gd name="T2" fmla="*/ 215 w 271"/>
                <a:gd name="T3" fmla="*/ 21 h 229"/>
                <a:gd name="T4" fmla="*/ 176 w 271"/>
                <a:gd name="T5" fmla="*/ 7 h 229"/>
                <a:gd name="T6" fmla="*/ 146 w 271"/>
                <a:gd name="T7" fmla="*/ 0 h 229"/>
                <a:gd name="T8" fmla="*/ 129 w 271"/>
                <a:gd name="T9" fmla="*/ 3 h 229"/>
                <a:gd name="T10" fmla="*/ 112 w 271"/>
                <a:gd name="T11" fmla="*/ 10 h 229"/>
                <a:gd name="T12" fmla="*/ 99 w 271"/>
                <a:gd name="T13" fmla="*/ 18 h 229"/>
                <a:gd name="T14" fmla="*/ 86 w 271"/>
                <a:gd name="T15" fmla="*/ 32 h 229"/>
                <a:gd name="T16" fmla="*/ 73 w 271"/>
                <a:gd name="T17" fmla="*/ 53 h 229"/>
                <a:gd name="T18" fmla="*/ 56 w 271"/>
                <a:gd name="T19" fmla="*/ 75 h 229"/>
                <a:gd name="T20" fmla="*/ 43 w 271"/>
                <a:gd name="T21" fmla="*/ 107 h 229"/>
                <a:gd name="T22" fmla="*/ 30 w 271"/>
                <a:gd name="T23" fmla="*/ 139 h 229"/>
                <a:gd name="T24" fmla="*/ 13 w 271"/>
                <a:gd name="T25" fmla="*/ 182 h 229"/>
                <a:gd name="T26" fmla="*/ 0 w 271"/>
                <a:gd name="T27" fmla="*/ 229 h 229"/>
                <a:gd name="T28" fmla="*/ 73 w 271"/>
                <a:gd name="T29" fmla="*/ 211 h 229"/>
                <a:gd name="T30" fmla="*/ 138 w 271"/>
                <a:gd name="T31" fmla="*/ 197 h 229"/>
                <a:gd name="T32" fmla="*/ 189 w 271"/>
                <a:gd name="T33" fmla="*/ 179 h 229"/>
                <a:gd name="T34" fmla="*/ 232 w 271"/>
                <a:gd name="T35" fmla="*/ 164 h 229"/>
                <a:gd name="T36" fmla="*/ 258 w 271"/>
                <a:gd name="T37" fmla="*/ 143 h 229"/>
                <a:gd name="T38" fmla="*/ 271 w 271"/>
                <a:gd name="T39" fmla="*/ 118 h 229"/>
                <a:gd name="T40" fmla="*/ 271 w 271"/>
                <a:gd name="T41" fmla="*/ 104 h 229"/>
                <a:gd name="T42" fmla="*/ 271 w 271"/>
                <a:gd name="T43" fmla="*/ 86 h 229"/>
                <a:gd name="T44" fmla="*/ 258 w 271"/>
                <a:gd name="T45" fmla="*/ 68 h 229"/>
                <a:gd name="T46" fmla="*/ 245 w 271"/>
                <a:gd name="T47" fmla="*/ 46 h 22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71" h="229">
                  <a:moveTo>
                    <a:pt x="245" y="46"/>
                  </a:moveTo>
                  <a:lnTo>
                    <a:pt x="215" y="21"/>
                  </a:lnTo>
                  <a:lnTo>
                    <a:pt x="176" y="7"/>
                  </a:lnTo>
                  <a:lnTo>
                    <a:pt x="146" y="0"/>
                  </a:lnTo>
                  <a:lnTo>
                    <a:pt x="129" y="3"/>
                  </a:lnTo>
                  <a:lnTo>
                    <a:pt x="112" y="10"/>
                  </a:lnTo>
                  <a:lnTo>
                    <a:pt x="99" y="18"/>
                  </a:lnTo>
                  <a:lnTo>
                    <a:pt x="86" y="32"/>
                  </a:lnTo>
                  <a:lnTo>
                    <a:pt x="73" y="53"/>
                  </a:lnTo>
                  <a:lnTo>
                    <a:pt x="56" y="75"/>
                  </a:lnTo>
                  <a:lnTo>
                    <a:pt x="43" y="107"/>
                  </a:lnTo>
                  <a:lnTo>
                    <a:pt x="30" y="139"/>
                  </a:lnTo>
                  <a:lnTo>
                    <a:pt x="13" y="182"/>
                  </a:lnTo>
                  <a:lnTo>
                    <a:pt x="0" y="229"/>
                  </a:lnTo>
                  <a:lnTo>
                    <a:pt x="73" y="211"/>
                  </a:lnTo>
                  <a:lnTo>
                    <a:pt x="138" y="197"/>
                  </a:lnTo>
                  <a:lnTo>
                    <a:pt x="189" y="179"/>
                  </a:lnTo>
                  <a:lnTo>
                    <a:pt x="232" y="164"/>
                  </a:lnTo>
                  <a:lnTo>
                    <a:pt x="258" y="143"/>
                  </a:lnTo>
                  <a:lnTo>
                    <a:pt x="271" y="118"/>
                  </a:lnTo>
                  <a:lnTo>
                    <a:pt x="271" y="104"/>
                  </a:lnTo>
                  <a:lnTo>
                    <a:pt x="271" y="86"/>
                  </a:lnTo>
                  <a:lnTo>
                    <a:pt x="258" y="68"/>
                  </a:lnTo>
                  <a:lnTo>
                    <a:pt x="245" y="46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62" name="Freeform 214"/>
            <p:cNvSpPr>
              <a:spLocks/>
            </p:cNvSpPr>
            <p:nvPr/>
          </p:nvSpPr>
          <p:spPr bwMode="auto">
            <a:xfrm>
              <a:off x="2693" y="3715"/>
              <a:ext cx="155" cy="132"/>
            </a:xfrm>
            <a:custGeom>
              <a:avLst/>
              <a:gdLst>
                <a:gd name="T0" fmla="*/ 155 w 155"/>
                <a:gd name="T1" fmla="*/ 14 h 132"/>
                <a:gd name="T2" fmla="*/ 138 w 155"/>
                <a:gd name="T3" fmla="*/ 3 h 132"/>
                <a:gd name="T4" fmla="*/ 112 w 155"/>
                <a:gd name="T5" fmla="*/ 0 h 132"/>
                <a:gd name="T6" fmla="*/ 90 w 155"/>
                <a:gd name="T7" fmla="*/ 3 h 132"/>
                <a:gd name="T8" fmla="*/ 65 w 155"/>
                <a:gd name="T9" fmla="*/ 14 h 132"/>
                <a:gd name="T10" fmla="*/ 43 w 155"/>
                <a:gd name="T11" fmla="*/ 32 h 132"/>
                <a:gd name="T12" fmla="*/ 22 w 155"/>
                <a:gd name="T13" fmla="*/ 57 h 132"/>
                <a:gd name="T14" fmla="*/ 9 w 155"/>
                <a:gd name="T15" fmla="*/ 93 h 132"/>
                <a:gd name="T16" fmla="*/ 0 w 155"/>
                <a:gd name="T17" fmla="*/ 132 h 132"/>
                <a:gd name="T18" fmla="*/ 155 w 155"/>
                <a:gd name="T19" fmla="*/ 14 h 13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5" h="132">
                  <a:moveTo>
                    <a:pt x="155" y="14"/>
                  </a:moveTo>
                  <a:lnTo>
                    <a:pt x="138" y="3"/>
                  </a:lnTo>
                  <a:lnTo>
                    <a:pt x="112" y="0"/>
                  </a:lnTo>
                  <a:lnTo>
                    <a:pt x="90" y="3"/>
                  </a:lnTo>
                  <a:lnTo>
                    <a:pt x="65" y="14"/>
                  </a:lnTo>
                  <a:lnTo>
                    <a:pt x="43" y="32"/>
                  </a:lnTo>
                  <a:lnTo>
                    <a:pt x="22" y="57"/>
                  </a:lnTo>
                  <a:lnTo>
                    <a:pt x="9" y="93"/>
                  </a:lnTo>
                  <a:lnTo>
                    <a:pt x="0" y="132"/>
                  </a:lnTo>
                  <a:lnTo>
                    <a:pt x="155" y="14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63" name="Freeform 215"/>
            <p:cNvSpPr>
              <a:spLocks/>
            </p:cNvSpPr>
            <p:nvPr/>
          </p:nvSpPr>
          <p:spPr bwMode="auto">
            <a:xfrm>
              <a:off x="2693" y="3715"/>
              <a:ext cx="155" cy="132"/>
            </a:xfrm>
            <a:custGeom>
              <a:avLst/>
              <a:gdLst>
                <a:gd name="T0" fmla="*/ 155 w 155"/>
                <a:gd name="T1" fmla="*/ 14 h 132"/>
                <a:gd name="T2" fmla="*/ 138 w 155"/>
                <a:gd name="T3" fmla="*/ 3 h 132"/>
                <a:gd name="T4" fmla="*/ 112 w 155"/>
                <a:gd name="T5" fmla="*/ 0 h 132"/>
                <a:gd name="T6" fmla="*/ 90 w 155"/>
                <a:gd name="T7" fmla="*/ 3 h 132"/>
                <a:gd name="T8" fmla="*/ 65 w 155"/>
                <a:gd name="T9" fmla="*/ 14 h 132"/>
                <a:gd name="T10" fmla="*/ 43 w 155"/>
                <a:gd name="T11" fmla="*/ 32 h 132"/>
                <a:gd name="T12" fmla="*/ 22 w 155"/>
                <a:gd name="T13" fmla="*/ 57 h 132"/>
                <a:gd name="T14" fmla="*/ 9 w 155"/>
                <a:gd name="T15" fmla="*/ 93 h 132"/>
                <a:gd name="T16" fmla="*/ 0 w 155"/>
                <a:gd name="T17" fmla="*/ 132 h 1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5" h="132">
                  <a:moveTo>
                    <a:pt x="155" y="14"/>
                  </a:moveTo>
                  <a:lnTo>
                    <a:pt x="138" y="3"/>
                  </a:lnTo>
                  <a:lnTo>
                    <a:pt x="112" y="0"/>
                  </a:lnTo>
                  <a:lnTo>
                    <a:pt x="90" y="3"/>
                  </a:lnTo>
                  <a:lnTo>
                    <a:pt x="65" y="14"/>
                  </a:lnTo>
                  <a:lnTo>
                    <a:pt x="43" y="32"/>
                  </a:lnTo>
                  <a:lnTo>
                    <a:pt x="22" y="57"/>
                  </a:lnTo>
                  <a:lnTo>
                    <a:pt x="9" y="93"/>
                  </a:lnTo>
                  <a:lnTo>
                    <a:pt x="0" y="132"/>
                  </a:lnTo>
                </a:path>
              </a:pathLst>
            </a:custGeom>
            <a:noFill/>
            <a:ln w="0">
              <a:solidFill>
                <a:srgbClr val="BFD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64" name="Freeform 216"/>
            <p:cNvSpPr>
              <a:spLocks/>
            </p:cNvSpPr>
            <p:nvPr/>
          </p:nvSpPr>
          <p:spPr bwMode="auto">
            <a:xfrm>
              <a:off x="3737" y="3629"/>
              <a:ext cx="56" cy="132"/>
            </a:xfrm>
            <a:custGeom>
              <a:avLst/>
              <a:gdLst>
                <a:gd name="T0" fmla="*/ 4 w 56"/>
                <a:gd name="T1" fmla="*/ 132 h 132"/>
                <a:gd name="T2" fmla="*/ 13 w 56"/>
                <a:gd name="T3" fmla="*/ 132 h 132"/>
                <a:gd name="T4" fmla="*/ 26 w 56"/>
                <a:gd name="T5" fmla="*/ 129 h 132"/>
                <a:gd name="T6" fmla="*/ 34 w 56"/>
                <a:gd name="T7" fmla="*/ 118 h 132"/>
                <a:gd name="T8" fmla="*/ 43 w 56"/>
                <a:gd name="T9" fmla="*/ 104 h 132"/>
                <a:gd name="T10" fmla="*/ 51 w 56"/>
                <a:gd name="T11" fmla="*/ 86 h 132"/>
                <a:gd name="T12" fmla="*/ 56 w 56"/>
                <a:gd name="T13" fmla="*/ 61 h 132"/>
                <a:gd name="T14" fmla="*/ 51 w 56"/>
                <a:gd name="T15" fmla="*/ 32 h 132"/>
                <a:gd name="T16" fmla="*/ 43 w 56"/>
                <a:gd name="T17" fmla="*/ 0 h 132"/>
                <a:gd name="T18" fmla="*/ 26 w 56"/>
                <a:gd name="T19" fmla="*/ 36 h 132"/>
                <a:gd name="T20" fmla="*/ 9 w 56"/>
                <a:gd name="T21" fmla="*/ 79 h 132"/>
                <a:gd name="T22" fmla="*/ 0 w 56"/>
                <a:gd name="T23" fmla="*/ 115 h 132"/>
                <a:gd name="T24" fmla="*/ 0 w 56"/>
                <a:gd name="T25" fmla="*/ 129 h 132"/>
                <a:gd name="T26" fmla="*/ 4 w 56"/>
                <a:gd name="T27" fmla="*/ 132 h 13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6" h="132">
                  <a:moveTo>
                    <a:pt x="4" y="132"/>
                  </a:moveTo>
                  <a:lnTo>
                    <a:pt x="13" y="132"/>
                  </a:lnTo>
                  <a:lnTo>
                    <a:pt x="26" y="129"/>
                  </a:lnTo>
                  <a:lnTo>
                    <a:pt x="34" y="118"/>
                  </a:lnTo>
                  <a:lnTo>
                    <a:pt x="43" y="104"/>
                  </a:lnTo>
                  <a:lnTo>
                    <a:pt x="51" y="86"/>
                  </a:lnTo>
                  <a:lnTo>
                    <a:pt x="56" y="61"/>
                  </a:lnTo>
                  <a:lnTo>
                    <a:pt x="51" y="32"/>
                  </a:lnTo>
                  <a:lnTo>
                    <a:pt x="43" y="0"/>
                  </a:lnTo>
                  <a:lnTo>
                    <a:pt x="26" y="36"/>
                  </a:lnTo>
                  <a:lnTo>
                    <a:pt x="9" y="79"/>
                  </a:lnTo>
                  <a:lnTo>
                    <a:pt x="0" y="115"/>
                  </a:lnTo>
                  <a:lnTo>
                    <a:pt x="0" y="129"/>
                  </a:lnTo>
                  <a:lnTo>
                    <a:pt x="4" y="132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65" name="Freeform 217"/>
            <p:cNvSpPr>
              <a:spLocks/>
            </p:cNvSpPr>
            <p:nvPr/>
          </p:nvSpPr>
          <p:spPr bwMode="auto">
            <a:xfrm>
              <a:off x="3672" y="3597"/>
              <a:ext cx="56" cy="150"/>
            </a:xfrm>
            <a:custGeom>
              <a:avLst/>
              <a:gdLst>
                <a:gd name="T0" fmla="*/ 39 w 56"/>
                <a:gd name="T1" fmla="*/ 150 h 150"/>
                <a:gd name="T2" fmla="*/ 52 w 56"/>
                <a:gd name="T3" fmla="*/ 147 h 150"/>
                <a:gd name="T4" fmla="*/ 56 w 56"/>
                <a:gd name="T5" fmla="*/ 132 h 150"/>
                <a:gd name="T6" fmla="*/ 56 w 56"/>
                <a:gd name="T7" fmla="*/ 111 h 150"/>
                <a:gd name="T8" fmla="*/ 52 w 56"/>
                <a:gd name="T9" fmla="*/ 89 h 150"/>
                <a:gd name="T10" fmla="*/ 31 w 56"/>
                <a:gd name="T11" fmla="*/ 39 h 150"/>
                <a:gd name="T12" fmla="*/ 18 w 56"/>
                <a:gd name="T13" fmla="*/ 18 h 150"/>
                <a:gd name="T14" fmla="*/ 5 w 56"/>
                <a:gd name="T15" fmla="*/ 0 h 150"/>
                <a:gd name="T16" fmla="*/ 0 w 56"/>
                <a:gd name="T17" fmla="*/ 46 h 150"/>
                <a:gd name="T18" fmla="*/ 5 w 56"/>
                <a:gd name="T19" fmla="*/ 96 h 150"/>
                <a:gd name="T20" fmla="*/ 9 w 56"/>
                <a:gd name="T21" fmla="*/ 118 h 150"/>
                <a:gd name="T22" fmla="*/ 13 w 56"/>
                <a:gd name="T23" fmla="*/ 136 h 150"/>
                <a:gd name="T24" fmla="*/ 26 w 56"/>
                <a:gd name="T25" fmla="*/ 147 h 150"/>
                <a:gd name="T26" fmla="*/ 39 w 56"/>
                <a:gd name="T27" fmla="*/ 150 h 15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6" h="150">
                  <a:moveTo>
                    <a:pt x="39" y="150"/>
                  </a:moveTo>
                  <a:lnTo>
                    <a:pt x="52" y="147"/>
                  </a:lnTo>
                  <a:lnTo>
                    <a:pt x="56" y="132"/>
                  </a:lnTo>
                  <a:lnTo>
                    <a:pt x="56" y="111"/>
                  </a:lnTo>
                  <a:lnTo>
                    <a:pt x="52" y="89"/>
                  </a:lnTo>
                  <a:lnTo>
                    <a:pt x="31" y="39"/>
                  </a:lnTo>
                  <a:lnTo>
                    <a:pt x="18" y="18"/>
                  </a:lnTo>
                  <a:lnTo>
                    <a:pt x="5" y="0"/>
                  </a:lnTo>
                  <a:lnTo>
                    <a:pt x="0" y="46"/>
                  </a:lnTo>
                  <a:lnTo>
                    <a:pt x="5" y="96"/>
                  </a:lnTo>
                  <a:lnTo>
                    <a:pt x="9" y="118"/>
                  </a:lnTo>
                  <a:lnTo>
                    <a:pt x="13" y="136"/>
                  </a:lnTo>
                  <a:lnTo>
                    <a:pt x="26" y="147"/>
                  </a:lnTo>
                  <a:lnTo>
                    <a:pt x="39" y="15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66" name="Freeform 218"/>
            <p:cNvSpPr>
              <a:spLocks/>
            </p:cNvSpPr>
            <p:nvPr/>
          </p:nvSpPr>
          <p:spPr bwMode="auto">
            <a:xfrm>
              <a:off x="4532" y="3826"/>
              <a:ext cx="111" cy="79"/>
            </a:xfrm>
            <a:custGeom>
              <a:avLst/>
              <a:gdLst>
                <a:gd name="T0" fmla="*/ 0 w 111"/>
                <a:gd name="T1" fmla="*/ 3 h 79"/>
                <a:gd name="T2" fmla="*/ 21 w 111"/>
                <a:gd name="T3" fmla="*/ 0 h 79"/>
                <a:gd name="T4" fmla="*/ 47 w 111"/>
                <a:gd name="T5" fmla="*/ 3 h 79"/>
                <a:gd name="T6" fmla="*/ 60 w 111"/>
                <a:gd name="T7" fmla="*/ 14 h 79"/>
                <a:gd name="T8" fmla="*/ 77 w 111"/>
                <a:gd name="T9" fmla="*/ 28 h 79"/>
                <a:gd name="T10" fmla="*/ 94 w 111"/>
                <a:gd name="T11" fmla="*/ 50 h 79"/>
                <a:gd name="T12" fmla="*/ 111 w 111"/>
                <a:gd name="T13" fmla="*/ 79 h 79"/>
                <a:gd name="T14" fmla="*/ 38 w 111"/>
                <a:gd name="T15" fmla="*/ 43 h 79"/>
                <a:gd name="T16" fmla="*/ 8 w 111"/>
                <a:gd name="T17" fmla="*/ 21 h 79"/>
                <a:gd name="T18" fmla="*/ 0 w 111"/>
                <a:gd name="T19" fmla="*/ 14 h 79"/>
                <a:gd name="T20" fmla="*/ 0 w 111"/>
                <a:gd name="T21" fmla="*/ 3 h 7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1" h="79">
                  <a:moveTo>
                    <a:pt x="0" y="3"/>
                  </a:moveTo>
                  <a:lnTo>
                    <a:pt x="21" y="0"/>
                  </a:lnTo>
                  <a:lnTo>
                    <a:pt x="47" y="3"/>
                  </a:lnTo>
                  <a:lnTo>
                    <a:pt x="60" y="14"/>
                  </a:lnTo>
                  <a:lnTo>
                    <a:pt x="77" y="28"/>
                  </a:lnTo>
                  <a:lnTo>
                    <a:pt x="94" y="50"/>
                  </a:lnTo>
                  <a:lnTo>
                    <a:pt x="111" y="79"/>
                  </a:lnTo>
                  <a:lnTo>
                    <a:pt x="38" y="43"/>
                  </a:lnTo>
                  <a:lnTo>
                    <a:pt x="8" y="21"/>
                  </a:lnTo>
                  <a:lnTo>
                    <a:pt x="0" y="14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67" name="Freeform 219"/>
            <p:cNvSpPr>
              <a:spLocks/>
            </p:cNvSpPr>
            <p:nvPr/>
          </p:nvSpPr>
          <p:spPr bwMode="auto">
            <a:xfrm>
              <a:off x="4519" y="3837"/>
              <a:ext cx="30" cy="50"/>
            </a:xfrm>
            <a:custGeom>
              <a:avLst/>
              <a:gdLst>
                <a:gd name="T0" fmla="*/ 0 w 30"/>
                <a:gd name="T1" fmla="*/ 0 h 50"/>
                <a:gd name="T2" fmla="*/ 0 w 30"/>
                <a:gd name="T3" fmla="*/ 10 h 50"/>
                <a:gd name="T4" fmla="*/ 4 w 30"/>
                <a:gd name="T5" fmla="*/ 25 h 50"/>
                <a:gd name="T6" fmla="*/ 13 w 30"/>
                <a:gd name="T7" fmla="*/ 39 h 50"/>
                <a:gd name="T8" fmla="*/ 25 w 30"/>
                <a:gd name="T9" fmla="*/ 50 h 50"/>
                <a:gd name="T10" fmla="*/ 30 w 30"/>
                <a:gd name="T11" fmla="*/ 32 h 50"/>
                <a:gd name="T12" fmla="*/ 30 w 30"/>
                <a:gd name="T13" fmla="*/ 21 h 50"/>
                <a:gd name="T14" fmla="*/ 21 w 30"/>
                <a:gd name="T15" fmla="*/ 14 h 50"/>
                <a:gd name="T16" fmla="*/ 8 w 30"/>
                <a:gd name="T17" fmla="*/ 10 h 50"/>
                <a:gd name="T18" fmla="*/ 4 w 30"/>
                <a:gd name="T19" fmla="*/ 7 h 50"/>
                <a:gd name="T20" fmla="*/ 0 w 30"/>
                <a:gd name="T21" fmla="*/ 0 h 5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" h="50">
                  <a:moveTo>
                    <a:pt x="0" y="0"/>
                  </a:moveTo>
                  <a:lnTo>
                    <a:pt x="0" y="10"/>
                  </a:lnTo>
                  <a:lnTo>
                    <a:pt x="4" y="25"/>
                  </a:lnTo>
                  <a:lnTo>
                    <a:pt x="13" y="39"/>
                  </a:lnTo>
                  <a:lnTo>
                    <a:pt x="25" y="50"/>
                  </a:lnTo>
                  <a:lnTo>
                    <a:pt x="30" y="32"/>
                  </a:lnTo>
                  <a:lnTo>
                    <a:pt x="30" y="21"/>
                  </a:lnTo>
                  <a:lnTo>
                    <a:pt x="21" y="14"/>
                  </a:lnTo>
                  <a:lnTo>
                    <a:pt x="8" y="10"/>
                  </a:lnTo>
                  <a:lnTo>
                    <a:pt x="4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2055" name="Group 220"/>
          <p:cNvGrpSpPr>
            <a:grpSpLocks/>
          </p:cNvGrpSpPr>
          <p:nvPr/>
        </p:nvGrpSpPr>
        <p:grpSpPr bwMode="auto">
          <a:xfrm>
            <a:off x="347663" y="438150"/>
            <a:ext cx="8666162" cy="6024563"/>
            <a:chOff x="271" y="203"/>
            <a:chExt cx="5459" cy="3795"/>
          </a:xfrm>
        </p:grpSpPr>
        <p:sp>
          <p:nvSpPr>
            <p:cNvPr id="2068" name="Freeform 221"/>
            <p:cNvSpPr>
              <a:spLocks/>
            </p:cNvSpPr>
            <p:nvPr/>
          </p:nvSpPr>
          <p:spPr bwMode="auto">
            <a:xfrm>
              <a:off x="5313" y="357"/>
              <a:ext cx="181" cy="46"/>
            </a:xfrm>
            <a:custGeom>
              <a:avLst/>
              <a:gdLst>
                <a:gd name="T0" fmla="*/ 181 w 181"/>
                <a:gd name="T1" fmla="*/ 28 h 46"/>
                <a:gd name="T2" fmla="*/ 181 w 181"/>
                <a:gd name="T3" fmla="*/ 18 h 46"/>
                <a:gd name="T4" fmla="*/ 168 w 181"/>
                <a:gd name="T5" fmla="*/ 10 h 46"/>
                <a:gd name="T6" fmla="*/ 146 w 181"/>
                <a:gd name="T7" fmla="*/ 7 h 46"/>
                <a:gd name="T8" fmla="*/ 116 w 181"/>
                <a:gd name="T9" fmla="*/ 0 h 46"/>
                <a:gd name="T10" fmla="*/ 52 w 181"/>
                <a:gd name="T11" fmla="*/ 0 h 46"/>
                <a:gd name="T12" fmla="*/ 22 w 181"/>
                <a:gd name="T13" fmla="*/ 3 h 46"/>
                <a:gd name="T14" fmla="*/ 0 w 181"/>
                <a:gd name="T15" fmla="*/ 10 h 46"/>
                <a:gd name="T16" fmla="*/ 43 w 181"/>
                <a:gd name="T17" fmla="*/ 28 h 46"/>
                <a:gd name="T18" fmla="*/ 95 w 181"/>
                <a:gd name="T19" fmla="*/ 43 h 46"/>
                <a:gd name="T20" fmla="*/ 121 w 181"/>
                <a:gd name="T21" fmla="*/ 46 h 46"/>
                <a:gd name="T22" fmla="*/ 146 w 181"/>
                <a:gd name="T23" fmla="*/ 46 h 46"/>
                <a:gd name="T24" fmla="*/ 164 w 181"/>
                <a:gd name="T25" fmla="*/ 39 h 46"/>
                <a:gd name="T26" fmla="*/ 181 w 181"/>
                <a:gd name="T27" fmla="*/ 28 h 4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81" h="46">
                  <a:moveTo>
                    <a:pt x="181" y="28"/>
                  </a:moveTo>
                  <a:lnTo>
                    <a:pt x="181" y="18"/>
                  </a:lnTo>
                  <a:lnTo>
                    <a:pt x="168" y="10"/>
                  </a:lnTo>
                  <a:lnTo>
                    <a:pt x="146" y="7"/>
                  </a:lnTo>
                  <a:lnTo>
                    <a:pt x="116" y="0"/>
                  </a:lnTo>
                  <a:lnTo>
                    <a:pt x="52" y="0"/>
                  </a:lnTo>
                  <a:lnTo>
                    <a:pt x="22" y="3"/>
                  </a:lnTo>
                  <a:lnTo>
                    <a:pt x="0" y="10"/>
                  </a:lnTo>
                  <a:lnTo>
                    <a:pt x="43" y="28"/>
                  </a:lnTo>
                  <a:lnTo>
                    <a:pt x="95" y="43"/>
                  </a:lnTo>
                  <a:lnTo>
                    <a:pt x="121" y="46"/>
                  </a:lnTo>
                  <a:lnTo>
                    <a:pt x="146" y="46"/>
                  </a:lnTo>
                  <a:lnTo>
                    <a:pt x="164" y="39"/>
                  </a:lnTo>
                  <a:lnTo>
                    <a:pt x="181" y="28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69" name="Freeform 222"/>
            <p:cNvSpPr>
              <a:spLocks/>
            </p:cNvSpPr>
            <p:nvPr/>
          </p:nvSpPr>
          <p:spPr bwMode="auto">
            <a:xfrm>
              <a:off x="3741" y="3761"/>
              <a:ext cx="73" cy="58"/>
            </a:xfrm>
            <a:custGeom>
              <a:avLst/>
              <a:gdLst>
                <a:gd name="T0" fmla="*/ 0 w 73"/>
                <a:gd name="T1" fmla="*/ 8 h 58"/>
                <a:gd name="T2" fmla="*/ 9 w 73"/>
                <a:gd name="T3" fmla="*/ 33 h 58"/>
                <a:gd name="T4" fmla="*/ 26 w 73"/>
                <a:gd name="T5" fmla="*/ 47 h 58"/>
                <a:gd name="T6" fmla="*/ 47 w 73"/>
                <a:gd name="T7" fmla="*/ 54 h 58"/>
                <a:gd name="T8" fmla="*/ 73 w 73"/>
                <a:gd name="T9" fmla="*/ 58 h 58"/>
                <a:gd name="T10" fmla="*/ 65 w 73"/>
                <a:gd name="T11" fmla="*/ 36 h 58"/>
                <a:gd name="T12" fmla="*/ 52 w 73"/>
                <a:gd name="T13" fmla="*/ 15 h 58"/>
                <a:gd name="T14" fmla="*/ 30 w 73"/>
                <a:gd name="T15" fmla="*/ 4 h 58"/>
                <a:gd name="T16" fmla="*/ 17 w 73"/>
                <a:gd name="T17" fmla="*/ 0 h 58"/>
                <a:gd name="T18" fmla="*/ 0 w 73"/>
                <a:gd name="T19" fmla="*/ 8 h 5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3" h="58">
                  <a:moveTo>
                    <a:pt x="0" y="8"/>
                  </a:moveTo>
                  <a:lnTo>
                    <a:pt x="9" y="33"/>
                  </a:lnTo>
                  <a:lnTo>
                    <a:pt x="26" y="47"/>
                  </a:lnTo>
                  <a:lnTo>
                    <a:pt x="47" y="54"/>
                  </a:lnTo>
                  <a:lnTo>
                    <a:pt x="73" y="58"/>
                  </a:lnTo>
                  <a:lnTo>
                    <a:pt x="65" y="36"/>
                  </a:lnTo>
                  <a:lnTo>
                    <a:pt x="52" y="15"/>
                  </a:lnTo>
                  <a:lnTo>
                    <a:pt x="30" y="4"/>
                  </a:lnTo>
                  <a:lnTo>
                    <a:pt x="17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70" name="Freeform 223"/>
            <p:cNvSpPr>
              <a:spLocks/>
            </p:cNvSpPr>
            <p:nvPr/>
          </p:nvSpPr>
          <p:spPr bwMode="auto">
            <a:xfrm>
              <a:off x="5511" y="371"/>
              <a:ext cx="43" cy="79"/>
            </a:xfrm>
            <a:custGeom>
              <a:avLst/>
              <a:gdLst>
                <a:gd name="T0" fmla="*/ 17 w 43"/>
                <a:gd name="T1" fmla="*/ 0 h 79"/>
                <a:gd name="T2" fmla="*/ 4 w 43"/>
                <a:gd name="T3" fmla="*/ 14 h 79"/>
                <a:gd name="T4" fmla="*/ 0 w 43"/>
                <a:gd name="T5" fmla="*/ 21 h 79"/>
                <a:gd name="T6" fmla="*/ 8 w 43"/>
                <a:gd name="T7" fmla="*/ 29 h 79"/>
                <a:gd name="T8" fmla="*/ 21 w 43"/>
                <a:gd name="T9" fmla="*/ 50 h 79"/>
                <a:gd name="T10" fmla="*/ 26 w 43"/>
                <a:gd name="T11" fmla="*/ 64 h 79"/>
                <a:gd name="T12" fmla="*/ 21 w 43"/>
                <a:gd name="T13" fmla="*/ 79 h 79"/>
                <a:gd name="T14" fmla="*/ 34 w 43"/>
                <a:gd name="T15" fmla="*/ 57 h 79"/>
                <a:gd name="T16" fmla="*/ 43 w 43"/>
                <a:gd name="T17" fmla="*/ 36 h 79"/>
                <a:gd name="T18" fmla="*/ 43 w 43"/>
                <a:gd name="T19" fmla="*/ 21 h 79"/>
                <a:gd name="T20" fmla="*/ 34 w 43"/>
                <a:gd name="T21" fmla="*/ 11 h 79"/>
                <a:gd name="T22" fmla="*/ 17 w 43"/>
                <a:gd name="T23" fmla="*/ 0 h 7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3" h="79">
                  <a:moveTo>
                    <a:pt x="17" y="0"/>
                  </a:moveTo>
                  <a:lnTo>
                    <a:pt x="4" y="14"/>
                  </a:lnTo>
                  <a:lnTo>
                    <a:pt x="0" y="21"/>
                  </a:lnTo>
                  <a:lnTo>
                    <a:pt x="8" y="29"/>
                  </a:lnTo>
                  <a:lnTo>
                    <a:pt x="21" y="50"/>
                  </a:lnTo>
                  <a:lnTo>
                    <a:pt x="26" y="64"/>
                  </a:lnTo>
                  <a:lnTo>
                    <a:pt x="21" y="79"/>
                  </a:lnTo>
                  <a:lnTo>
                    <a:pt x="34" y="57"/>
                  </a:lnTo>
                  <a:lnTo>
                    <a:pt x="43" y="36"/>
                  </a:lnTo>
                  <a:lnTo>
                    <a:pt x="43" y="21"/>
                  </a:lnTo>
                  <a:lnTo>
                    <a:pt x="34" y="1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71" name="Freeform 224"/>
            <p:cNvSpPr>
              <a:spLocks/>
            </p:cNvSpPr>
            <p:nvPr/>
          </p:nvSpPr>
          <p:spPr bwMode="auto">
            <a:xfrm>
              <a:off x="4630" y="3815"/>
              <a:ext cx="108" cy="32"/>
            </a:xfrm>
            <a:custGeom>
              <a:avLst/>
              <a:gdLst>
                <a:gd name="T0" fmla="*/ 108 w 108"/>
                <a:gd name="T1" fmla="*/ 7 h 32"/>
                <a:gd name="T2" fmla="*/ 91 w 108"/>
                <a:gd name="T3" fmla="*/ 4 h 32"/>
                <a:gd name="T4" fmla="*/ 65 w 108"/>
                <a:gd name="T5" fmla="*/ 0 h 32"/>
                <a:gd name="T6" fmla="*/ 35 w 108"/>
                <a:gd name="T7" fmla="*/ 4 h 32"/>
                <a:gd name="T8" fmla="*/ 18 w 108"/>
                <a:gd name="T9" fmla="*/ 11 h 32"/>
                <a:gd name="T10" fmla="*/ 0 w 108"/>
                <a:gd name="T11" fmla="*/ 29 h 32"/>
                <a:gd name="T12" fmla="*/ 22 w 108"/>
                <a:gd name="T13" fmla="*/ 29 h 32"/>
                <a:gd name="T14" fmla="*/ 43 w 108"/>
                <a:gd name="T15" fmla="*/ 32 h 32"/>
                <a:gd name="T16" fmla="*/ 56 w 108"/>
                <a:gd name="T17" fmla="*/ 32 h 32"/>
                <a:gd name="T18" fmla="*/ 73 w 108"/>
                <a:gd name="T19" fmla="*/ 29 h 32"/>
                <a:gd name="T20" fmla="*/ 91 w 108"/>
                <a:gd name="T21" fmla="*/ 22 h 32"/>
                <a:gd name="T22" fmla="*/ 108 w 108"/>
                <a:gd name="T23" fmla="*/ 7 h 3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08" h="32">
                  <a:moveTo>
                    <a:pt x="108" y="7"/>
                  </a:moveTo>
                  <a:lnTo>
                    <a:pt x="91" y="4"/>
                  </a:lnTo>
                  <a:lnTo>
                    <a:pt x="65" y="0"/>
                  </a:lnTo>
                  <a:lnTo>
                    <a:pt x="35" y="4"/>
                  </a:lnTo>
                  <a:lnTo>
                    <a:pt x="18" y="11"/>
                  </a:lnTo>
                  <a:lnTo>
                    <a:pt x="0" y="29"/>
                  </a:lnTo>
                  <a:lnTo>
                    <a:pt x="22" y="29"/>
                  </a:lnTo>
                  <a:lnTo>
                    <a:pt x="43" y="32"/>
                  </a:lnTo>
                  <a:lnTo>
                    <a:pt x="56" y="32"/>
                  </a:lnTo>
                  <a:lnTo>
                    <a:pt x="73" y="29"/>
                  </a:lnTo>
                  <a:lnTo>
                    <a:pt x="91" y="22"/>
                  </a:lnTo>
                  <a:lnTo>
                    <a:pt x="108" y="7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72" name="Freeform 225"/>
            <p:cNvSpPr>
              <a:spLocks/>
            </p:cNvSpPr>
            <p:nvPr/>
          </p:nvSpPr>
          <p:spPr bwMode="auto">
            <a:xfrm>
              <a:off x="4334" y="3822"/>
              <a:ext cx="56" cy="47"/>
            </a:xfrm>
            <a:custGeom>
              <a:avLst/>
              <a:gdLst>
                <a:gd name="T0" fmla="*/ 56 w 56"/>
                <a:gd name="T1" fmla="*/ 47 h 47"/>
                <a:gd name="T2" fmla="*/ 39 w 56"/>
                <a:gd name="T3" fmla="*/ 18 h 47"/>
                <a:gd name="T4" fmla="*/ 26 w 56"/>
                <a:gd name="T5" fmla="*/ 7 h 47"/>
                <a:gd name="T6" fmla="*/ 0 w 56"/>
                <a:gd name="T7" fmla="*/ 0 h 47"/>
                <a:gd name="T8" fmla="*/ 17 w 56"/>
                <a:gd name="T9" fmla="*/ 32 h 47"/>
                <a:gd name="T10" fmla="*/ 34 w 56"/>
                <a:gd name="T11" fmla="*/ 43 h 47"/>
                <a:gd name="T12" fmla="*/ 56 w 56"/>
                <a:gd name="T13" fmla="*/ 47 h 4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6" h="47">
                  <a:moveTo>
                    <a:pt x="56" y="47"/>
                  </a:moveTo>
                  <a:lnTo>
                    <a:pt x="39" y="18"/>
                  </a:lnTo>
                  <a:lnTo>
                    <a:pt x="26" y="7"/>
                  </a:lnTo>
                  <a:lnTo>
                    <a:pt x="0" y="0"/>
                  </a:lnTo>
                  <a:lnTo>
                    <a:pt x="17" y="32"/>
                  </a:lnTo>
                  <a:lnTo>
                    <a:pt x="34" y="43"/>
                  </a:lnTo>
                  <a:lnTo>
                    <a:pt x="56" y="47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73" name="Freeform 226"/>
            <p:cNvSpPr>
              <a:spLocks/>
            </p:cNvSpPr>
            <p:nvPr/>
          </p:nvSpPr>
          <p:spPr bwMode="auto">
            <a:xfrm>
              <a:off x="4686" y="3897"/>
              <a:ext cx="43" cy="79"/>
            </a:xfrm>
            <a:custGeom>
              <a:avLst/>
              <a:gdLst>
                <a:gd name="T0" fmla="*/ 17 w 43"/>
                <a:gd name="T1" fmla="*/ 0 h 79"/>
                <a:gd name="T2" fmla="*/ 4 w 43"/>
                <a:gd name="T3" fmla="*/ 15 h 79"/>
                <a:gd name="T4" fmla="*/ 0 w 43"/>
                <a:gd name="T5" fmla="*/ 22 h 79"/>
                <a:gd name="T6" fmla="*/ 4 w 43"/>
                <a:gd name="T7" fmla="*/ 33 h 79"/>
                <a:gd name="T8" fmla="*/ 22 w 43"/>
                <a:gd name="T9" fmla="*/ 51 h 79"/>
                <a:gd name="T10" fmla="*/ 30 w 43"/>
                <a:gd name="T11" fmla="*/ 65 h 79"/>
                <a:gd name="T12" fmla="*/ 22 w 43"/>
                <a:gd name="T13" fmla="*/ 79 h 79"/>
                <a:gd name="T14" fmla="*/ 35 w 43"/>
                <a:gd name="T15" fmla="*/ 58 h 79"/>
                <a:gd name="T16" fmla="*/ 43 w 43"/>
                <a:gd name="T17" fmla="*/ 40 h 79"/>
                <a:gd name="T18" fmla="*/ 43 w 43"/>
                <a:gd name="T19" fmla="*/ 22 h 79"/>
                <a:gd name="T20" fmla="*/ 35 w 43"/>
                <a:gd name="T21" fmla="*/ 11 h 79"/>
                <a:gd name="T22" fmla="*/ 17 w 43"/>
                <a:gd name="T23" fmla="*/ 0 h 7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3" h="79">
                  <a:moveTo>
                    <a:pt x="17" y="0"/>
                  </a:moveTo>
                  <a:lnTo>
                    <a:pt x="4" y="15"/>
                  </a:lnTo>
                  <a:lnTo>
                    <a:pt x="0" y="22"/>
                  </a:lnTo>
                  <a:lnTo>
                    <a:pt x="4" y="33"/>
                  </a:lnTo>
                  <a:lnTo>
                    <a:pt x="22" y="51"/>
                  </a:lnTo>
                  <a:lnTo>
                    <a:pt x="30" y="65"/>
                  </a:lnTo>
                  <a:lnTo>
                    <a:pt x="22" y="79"/>
                  </a:lnTo>
                  <a:lnTo>
                    <a:pt x="35" y="58"/>
                  </a:lnTo>
                  <a:lnTo>
                    <a:pt x="43" y="40"/>
                  </a:lnTo>
                  <a:lnTo>
                    <a:pt x="43" y="22"/>
                  </a:lnTo>
                  <a:lnTo>
                    <a:pt x="35" y="1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74" name="Freeform 227"/>
            <p:cNvSpPr>
              <a:spLocks/>
            </p:cNvSpPr>
            <p:nvPr/>
          </p:nvSpPr>
          <p:spPr bwMode="auto">
            <a:xfrm>
              <a:off x="4832" y="3740"/>
              <a:ext cx="78" cy="36"/>
            </a:xfrm>
            <a:custGeom>
              <a:avLst/>
              <a:gdLst>
                <a:gd name="T0" fmla="*/ 78 w 78"/>
                <a:gd name="T1" fmla="*/ 0 h 36"/>
                <a:gd name="T2" fmla="*/ 60 w 78"/>
                <a:gd name="T3" fmla="*/ 0 h 36"/>
                <a:gd name="T4" fmla="*/ 39 w 78"/>
                <a:gd name="T5" fmla="*/ 0 h 36"/>
                <a:gd name="T6" fmla="*/ 17 w 78"/>
                <a:gd name="T7" fmla="*/ 11 h 36"/>
                <a:gd name="T8" fmla="*/ 9 w 78"/>
                <a:gd name="T9" fmla="*/ 21 h 36"/>
                <a:gd name="T10" fmla="*/ 0 w 78"/>
                <a:gd name="T11" fmla="*/ 36 h 36"/>
                <a:gd name="T12" fmla="*/ 30 w 78"/>
                <a:gd name="T13" fmla="*/ 29 h 36"/>
                <a:gd name="T14" fmla="*/ 56 w 78"/>
                <a:gd name="T15" fmla="*/ 21 h 36"/>
                <a:gd name="T16" fmla="*/ 69 w 78"/>
                <a:gd name="T17" fmla="*/ 11 h 36"/>
                <a:gd name="T18" fmla="*/ 78 w 78"/>
                <a:gd name="T19" fmla="*/ 0 h 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8" h="36">
                  <a:moveTo>
                    <a:pt x="78" y="0"/>
                  </a:moveTo>
                  <a:lnTo>
                    <a:pt x="60" y="0"/>
                  </a:lnTo>
                  <a:lnTo>
                    <a:pt x="39" y="0"/>
                  </a:lnTo>
                  <a:lnTo>
                    <a:pt x="17" y="11"/>
                  </a:lnTo>
                  <a:lnTo>
                    <a:pt x="9" y="21"/>
                  </a:lnTo>
                  <a:lnTo>
                    <a:pt x="0" y="36"/>
                  </a:lnTo>
                  <a:lnTo>
                    <a:pt x="30" y="29"/>
                  </a:lnTo>
                  <a:lnTo>
                    <a:pt x="56" y="21"/>
                  </a:lnTo>
                  <a:lnTo>
                    <a:pt x="69" y="11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75" name="Freeform 228"/>
            <p:cNvSpPr>
              <a:spLocks/>
            </p:cNvSpPr>
            <p:nvPr/>
          </p:nvSpPr>
          <p:spPr bwMode="auto">
            <a:xfrm>
              <a:off x="5386" y="475"/>
              <a:ext cx="56" cy="79"/>
            </a:xfrm>
            <a:custGeom>
              <a:avLst/>
              <a:gdLst>
                <a:gd name="T0" fmla="*/ 56 w 56"/>
                <a:gd name="T1" fmla="*/ 0 h 79"/>
                <a:gd name="T2" fmla="*/ 39 w 56"/>
                <a:gd name="T3" fmla="*/ 11 h 79"/>
                <a:gd name="T4" fmla="*/ 17 w 56"/>
                <a:gd name="T5" fmla="*/ 21 h 79"/>
                <a:gd name="T6" fmla="*/ 0 w 56"/>
                <a:gd name="T7" fmla="*/ 43 h 79"/>
                <a:gd name="T8" fmla="*/ 0 w 56"/>
                <a:gd name="T9" fmla="*/ 57 h 79"/>
                <a:gd name="T10" fmla="*/ 0 w 56"/>
                <a:gd name="T11" fmla="*/ 79 h 79"/>
                <a:gd name="T12" fmla="*/ 30 w 56"/>
                <a:gd name="T13" fmla="*/ 57 h 79"/>
                <a:gd name="T14" fmla="*/ 39 w 56"/>
                <a:gd name="T15" fmla="*/ 50 h 79"/>
                <a:gd name="T16" fmla="*/ 52 w 56"/>
                <a:gd name="T17" fmla="*/ 36 h 79"/>
                <a:gd name="T18" fmla="*/ 56 w 56"/>
                <a:gd name="T19" fmla="*/ 18 h 79"/>
                <a:gd name="T20" fmla="*/ 56 w 56"/>
                <a:gd name="T21" fmla="*/ 0 h 7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6" h="79">
                  <a:moveTo>
                    <a:pt x="56" y="0"/>
                  </a:moveTo>
                  <a:lnTo>
                    <a:pt x="39" y="11"/>
                  </a:lnTo>
                  <a:lnTo>
                    <a:pt x="17" y="21"/>
                  </a:lnTo>
                  <a:lnTo>
                    <a:pt x="0" y="43"/>
                  </a:lnTo>
                  <a:lnTo>
                    <a:pt x="0" y="57"/>
                  </a:lnTo>
                  <a:lnTo>
                    <a:pt x="0" y="79"/>
                  </a:lnTo>
                  <a:lnTo>
                    <a:pt x="30" y="57"/>
                  </a:lnTo>
                  <a:lnTo>
                    <a:pt x="39" y="50"/>
                  </a:lnTo>
                  <a:lnTo>
                    <a:pt x="52" y="36"/>
                  </a:lnTo>
                  <a:lnTo>
                    <a:pt x="56" y="18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76" name="Freeform 229"/>
            <p:cNvSpPr>
              <a:spLocks/>
            </p:cNvSpPr>
            <p:nvPr/>
          </p:nvSpPr>
          <p:spPr bwMode="auto">
            <a:xfrm>
              <a:off x="3849" y="3654"/>
              <a:ext cx="150" cy="143"/>
            </a:xfrm>
            <a:custGeom>
              <a:avLst/>
              <a:gdLst>
                <a:gd name="T0" fmla="*/ 4 w 150"/>
                <a:gd name="T1" fmla="*/ 0 h 143"/>
                <a:gd name="T2" fmla="*/ 0 w 150"/>
                <a:gd name="T3" fmla="*/ 21 h 143"/>
                <a:gd name="T4" fmla="*/ 0 w 150"/>
                <a:gd name="T5" fmla="*/ 50 h 143"/>
                <a:gd name="T6" fmla="*/ 0 w 150"/>
                <a:gd name="T7" fmla="*/ 79 h 143"/>
                <a:gd name="T8" fmla="*/ 8 w 150"/>
                <a:gd name="T9" fmla="*/ 104 h 143"/>
                <a:gd name="T10" fmla="*/ 25 w 150"/>
                <a:gd name="T11" fmla="*/ 125 h 143"/>
                <a:gd name="T12" fmla="*/ 47 w 150"/>
                <a:gd name="T13" fmla="*/ 140 h 143"/>
                <a:gd name="T14" fmla="*/ 77 w 150"/>
                <a:gd name="T15" fmla="*/ 143 h 143"/>
                <a:gd name="T16" fmla="*/ 98 w 150"/>
                <a:gd name="T17" fmla="*/ 140 h 143"/>
                <a:gd name="T18" fmla="*/ 116 w 150"/>
                <a:gd name="T19" fmla="*/ 132 h 143"/>
                <a:gd name="T20" fmla="*/ 133 w 150"/>
                <a:gd name="T21" fmla="*/ 125 h 143"/>
                <a:gd name="T22" fmla="*/ 141 w 150"/>
                <a:gd name="T23" fmla="*/ 118 h 143"/>
                <a:gd name="T24" fmla="*/ 150 w 150"/>
                <a:gd name="T25" fmla="*/ 97 h 143"/>
                <a:gd name="T26" fmla="*/ 141 w 150"/>
                <a:gd name="T27" fmla="*/ 75 h 143"/>
                <a:gd name="T28" fmla="*/ 120 w 150"/>
                <a:gd name="T29" fmla="*/ 54 h 143"/>
                <a:gd name="T30" fmla="*/ 60 w 150"/>
                <a:gd name="T31" fmla="*/ 14 h 143"/>
                <a:gd name="T32" fmla="*/ 30 w 150"/>
                <a:gd name="T33" fmla="*/ 4 h 143"/>
                <a:gd name="T34" fmla="*/ 4 w 150"/>
                <a:gd name="T35" fmla="*/ 0 h 14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50" h="143">
                  <a:moveTo>
                    <a:pt x="4" y="0"/>
                  </a:moveTo>
                  <a:lnTo>
                    <a:pt x="0" y="21"/>
                  </a:lnTo>
                  <a:lnTo>
                    <a:pt x="0" y="50"/>
                  </a:lnTo>
                  <a:lnTo>
                    <a:pt x="0" y="79"/>
                  </a:lnTo>
                  <a:lnTo>
                    <a:pt x="8" y="104"/>
                  </a:lnTo>
                  <a:lnTo>
                    <a:pt x="25" y="125"/>
                  </a:lnTo>
                  <a:lnTo>
                    <a:pt x="47" y="140"/>
                  </a:lnTo>
                  <a:lnTo>
                    <a:pt x="77" y="143"/>
                  </a:lnTo>
                  <a:lnTo>
                    <a:pt x="98" y="140"/>
                  </a:lnTo>
                  <a:lnTo>
                    <a:pt x="116" y="132"/>
                  </a:lnTo>
                  <a:lnTo>
                    <a:pt x="133" y="125"/>
                  </a:lnTo>
                  <a:lnTo>
                    <a:pt x="141" y="118"/>
                  </a:lnTo>
                  <a:lnTo>
                    <a:pt x="150" y="97"/>
                  </a:lnTo>
                  <a:lnTo>
                    <a:pt x="141" y="75"/>
                  </a:lnTo>
                  <a:lnTo>
                    <a:pt x="120" y="54"/>
                  </a:lnTo>
                  <a:lnTo>
                    <a:pt x="60" y="14"/>
                  </a:lnTo>
                  <a:lnTo>
                    <a:pt x="3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77" name="Freeform 230"/>
            <p:cNvSpPr>
              <a:spLocks/>
            </p:cNvSpPr>
            <p:nvPr/>
          </p:nvSpPr>
          <p:spPr bwMode="auto">
            <a:xfrm>
              <a:off x="3887" y="3686"/>
              <a:ext cx="47" cy="79"/>
            </a:xfrm>
            <a:custGeom>
              <a:avLst/>
              <a:gdLst>
                <a:gd name="T0" fmla="*/ 0 w 47"/>
                <a:gd name="T1" fmla="*/ 0 h 79"/>
                <a:gd name="T2" fmla="*/ 9 w 47"/>
                <a:gd name="T3" fmla="*/ 47 h 79"/>
                <a:gd name="T4" fmla="*/ 17 w 47"/>
                <a:gd name="T5" fmla="*/ 65 h 79"/>
                <a:gd name="T6" fmla="*/ 30 w 47"/>
                <a:gd name="T7" fmla="*/ 72 h 79"/>
                <a:gd name="T8" fmla="*/ 47 w 47"/>
                <a:gd name="T9" fmla="*/ 79 h 79"/>
                <a:gd name="T10" fmla="*/ 0 w 47"/>
                <a:gd name="T11" fmla="*/ 0 h 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7" h="79">
                  <a:moveTo>
                    <a:pt x="0" y="0"/>
                  </a:moveTo>
                  <a:lnTo>
                    <a:pt x="9" y="47"/>
                  </a:lnTo>
                  <a:lnTo>
                    <a:pt x="17" y="65"/>
                  </a:lnTo>
                  <a:lnTo>
                    <a:pt x="30" y="72"/>
                  </a:lnTo>
                  <a:lnTo>
                    <a:pt x="47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78" name="Freeform 231"/>
            <p:cNvSpPr>
              <a:spLocks/>
            </p:cNvSpPr>
            <p:nvPr/>
          </p:nvSpPr>
          <p:spPr bwMode="auto">
            <a:xfrm>
              <a:off x="3887" y="3686"/>
              <a:ext cx="47" cy="79"/>
            </a:xfrm>
            <a:custGeom>
              <a:avLst/>
              <a:gdLst>
                <a:gd name="T0" fmla="*/ 0 w 47"/>
                <a:gd name="T1" fmla="*/ 0 h 79"/>
                <a:gd name="T2" fmla="*/ 9 w 47"/>
                <a:gd name="T3" fmla="*/ 47 h 79"/>
                <a:gd name="T4" fmla="*/ 17 w 47"/>
                <a:gd name="T5" fmla="*/ 65 h 79"/>
                <a:gd name="T6" fmla="*/ 30 w 47"/>
                <a:gd name="T7" fmla="*/ 72 h 79"/>
                <a:gd name="T8" fmla="*/ 47 w 47"/>
                <a:gd name="T9" fmla="*/ 79 h 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79">
                  <a:moveTo>
                    <a:pt x="0" y="0"/>
                  </a:moveTo>
                  <a:lnTo>
                    <a:pt x="9" y="47"/>
                  </a:lnTo>
                  <a:lnTo>
                    <a:pt x="17" y="65"/>
                  </a:lnTo>
                  <a:lnTo>
                    <a:pt x="30" y="72"/>
                  </a:lnTo>
                  <a:lnTo>
                    <a:pt x="47" y="79"/>
                  </a:lnTo>
                </a:path>
              </a:pathLst>
            </a:custGeom>
            <a:noFill/>
            <a:ln w="0">
              <a:solidFill>
                <a:srgbClr val="BFD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79" name="Freeform 232"/>
            <p:cNvSpPr>
              <a:spLocks/>
            </p:cNvSpPr>
            <p:nvPr/>
          </p:nvSpPr>
          <p:spPr bwMode="auto">
            <a:xfrm>
              <a:off x="3668" y="3812"/>
              <a:ext cx="181" cy="46"/>
            </a:xfrm>
            <a:custGeom>
              <a:avLst/>
              <a:gdLst>
                <a:gd name="T0" fmla="*/ 181 w 181"/>
                <a:gd name="T1" fmla="*/ 28 h 46"/>
                <a:gd name="T2" fmla="*/ 181 w 181"/>
                <a:gd name="T3" fmla="*/ 35 h 46"/>
                <a:gd name="T4" fmla="*/ 163 w 181"/>
                <a:gd name="T5" fmla="*/ 39 h 46"/>
                <a:gd name="T6" fmla="*/ 142 w 181"/>
                <a:gd name="T7" fmla="*/ 42 h 46"/>
                <a:gd name="T8" fmla="*/ 112 w 181"/>
                <a:gd name="T9" fmla="*/ 46 h 46"/>
                <a:gd name="T10" fmla="*/ 47 w 181"/>
                <a:gd name="T11" fmla="*/ 42 h 46"/>
                <a:gd name="T12" fmla="*/ 22 w 181"/>
                <a:gd name="T13" fmla="*/ 35 h 46"/>
                <a:gd name="T14" fmla="*/ 0 w 181"/>
                <a:gd name="T15" fmla="*/ 25 h 46"/>
                <a:gd name="T16" fmla="*/ 47 w 181"/>
                <a:gd name="T17" fmla="*/ 10 h 46"/>
                <a:gd name="T18" fmla="*/ 99 w 181"/>
                <a:gd name="T19" fmla="*/ 3 h 46"/>
                <a:gd name="T20" fmla="*/ 125 w 181"/>
                <a:gd name="T21" fmla="*/ 0 h 46"/>
                <a:gd name="T22" fmla="*/ 146 w 181"/>
                <a:gd name="T23" fmla="*/ 3 h 46"/>
                <a:gd name="T24" fmla="*/ 168 w 181"/>
                <a:gd name="T25" fmla="*/ 14 h 46"/>
                <a:gd name="T26" fmla="*/ 181 w 181"/>
                <a:gd name="T27" fmla="*/ 28 h 4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81" h="46">
                  <a:moveTo>
                    <a:pt x="181" y="28"/>
                  </a:moveTo>
                  <a:lnTo>
                    <a:pt x="181" y="35"/>
                  </a:lnTo>
                  <a:lnTo>
                    <a:pt x="163" y="39"/>
                  </a:lnTo>
                  <a:lnTo>
                    <a:pt x="142" y="42"/>
                  </a:lnTo>
                  <a:lnTo>
                    <a:pt x="112" y="46"/>
                  </a:lnTo>
                  <a:lnTo>
                    <a:pt x="47" y="42"/>
                  </a:lnTo>
                  <a:lnTo>
                    <a:pt x="22" y="35"/>
                  </a:lnTo>
                  <a:lnTo>
                    <a:pt x="0" y="25"/>
                  </a:lnTo>
                  <a:lnTo>
                    <a:pt x="47" y="10"/>
                  </a:lnTo>
                  <a:lnTo>
                    <a:pt x="99" y="3"/>
                  </a:lnTo>
                  <a:lnTo>
                    <a:pt x="125" y="0"/>
                  </a:lnTo>
                  <a:lnTo>
                    <a:pt x="146" y="3"/>
                  </a:lnTo>
                  <a:lnTo>
                    <a:pt x="168" y="14"/>
                  </a:lnTo>
                  <a:lnTo>
                    <a:pt x="181" y="28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80" name="Freeform 233"/>
            <p:cNvSpPr>
              <a:spLocks/>
            </p:cNvSpPr>
            <p:nvPr/>
          </p:nvSpPr>
          <p:spPr bwMode="auto">
            <a:xfrm>
              <a:off x="3823" y="3801"/>
              <a:ext cx="159" cy="86"/>
            </a:xfrm>
            <a:custGeom>
              <a:avLst/>
              <a:gdLst>
                <a:gd name="T0" fmla="*/ 154 w 159"/>
                <a:gd name="T1" fmla="*/ 7 h 86"/>
                <a:gd name="T2" fmla="*/ 159 w 159"/>
                <a:gd name="T3" fmla="*/ 14 h 86"/>
                <a:gd name="T4" fmla="*/ 150 w 159"/>
                <a:gd name="T5" fmla="*/ 25 h 86"/>
                <a:gd name="T6" fmla="*/ 133 w 159"/>
                <a:gd name="T7" fmla="*/ 39 h 86"/>
                <a:gd name="T8" fmla="*/ 111 w 159"/>
                <a:gd name="T9" fmla="*/ 53 h 86"/>
                <a:gd name="T10" fmla="*/ 51 w 159"/>
                <a:gd name="T11" fmla="*/ 79 h 86"/>
                <a:gd name="T12" fmla="*/ 26 w 159"/>
                <a:gd name="T13" fmla="*/ 86 h 86"/>
                <a:gd name="T14" fmla="*/ 0 w 159"/>
                <a:gd name="T15" fmla="*/ 86 h 86"/>
                <a:gd name="T16" fmla="*/ 30 w 159"/>
                <a:gd name="T17" fmla="*/ 53 h 86"/>
                <a:gd name="T18" fmla="*/ 69 w 159"/>
                <a:gd name="T19" fmla="*/ 21 h 86"/>
                <a:gd name="T20" fmla="*/ 90 w 159"/>
                <a:gd name="T21" fmla="*/ 11 h 86"/>
                <a:gd name="T22" fmla="*/ 111 w 159"/>
                <a:gd name="T23" fmla="*/ 3 h 86"/>
                <a:gd name="T24" fmla="*/ 133 w 159"/>
                <a:gd name="T25" fmla="*/ 0 h 86"/>
                <a:gd name="T26" fmla="*/ 154 w 159"/>
                <a:gd name="T27" fmla="*/ 7 h 8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59" h="86">
                  <a:moveTo>
                    <a:pt x="154" y="7"/>
                  </a:moveTo>
                  <a:lnTo>
                    <a:pt x="159" y="14"/>
                  </a:lnTo>
                  <a:lnTo>
                    <a:pt x="150" y="25"/>
                  </a:lnTo>
                  <a:lnTo>
                    <a:pt x="133" y="39"/>
                  </a:lnTo>
                  <a:lnTo>
                    <a:pt x="111" y="53"/>
                  </a:lnTo>
                  <a:lnTo>
                    <a:pt x="51" y="79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30" y="53"/>
                  </a:lnTo>
                  <a:lnTo>
                    <a:pt x="69" y="21"/>
                  </a:lnTo>
                  <a:lnTo>
                    <a:pt x="90" y="11"/>
                  </a:lnTo>
                  <a:lnTo>
                    <a:pt x="111" y="3"/>
                  </a:lnTo>
                  <a:lnTo>
                    <a:pt x="133" y="0"/>
                  </a:lnTo>
                  <a:lnTo>
                    <a:pt x="154" y="7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81" name="Freeform 234"/>
            <p:cNvSpPr>
              <a:spLocks/>
            </p:cNvSpPr>
            <p:nvPr/>
          </p:nvSpPr>
          <p:spPr bwMode="auto">
            <a:xfrm>
              <a:off x="4355" y="3747"/>
              <a:ext cx="48" cy="68"/>
            </a:xfrm>
            <a:custGeom>
              <a:avLst/>
              <a:gdLst>
                <a:gd name="T0" fmla="*/ 5 w 48"/>
                <a:gd name="T1" fmla="*/ 0 h 68"/>
                <a:gd name="T2" fmla="*/ 0 w 48"/>
                <a:gd name="T3" fmla="*/ 18 h 68"/>
                <a:gd name="T4" fmla="*/ 0 w 48"/>
                <a:gd name="T5" fmla="*/ 25 h 68"/>
                <a:gd name="T6" fmla="*/ 9 w 48"/>
                <a:gd name="T7" fmla="*/ 32 h 68"/>
                <a:gd name="T8" fmla="*/ 35 w 48"/>
                <a:gd name="T9" fmla="*/ 43 h 68"/>
                <a:gd name="T10" fmla="*/ 43 w 48"/>
                <a:gd name="T11" fmla="*/ 54 h 68"/>
                <a:gd name="T12" fmla="*/ 48 w 48"/>
                <a:gd name="T13" fmla="*/ 68 h 68"/>
                <a:gd name="T14" fmla="*/ 48 w 48"/>
                <a:gd name="T15" fmla="*/ 43 h 68"/>
                <a:gd name="T16" fmla="*/ 48 w 48"/>
                <a:gd name="T17" fmla="*/ 25 h 68"/>
                <a:gd name="T18" fmla="*/ 35 w 48"/>
                <a:gd name="T19" fmla="*/ 11 h 68"/>
                <a:gd name="T20" fmla="*/ 22 w 48"/>
                <a:gd name="T21" fmla="*/ 4 h 68"/>
                <a:gd name="T22" fmla="*/ 5 w 48"/>
                <a:gd name="T23" fmla="*/ 0 h 6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8" h="68">
                  <a:moveTo>
                    <a:pt x="5" y="0"/>
                  </a:moveTo>
                  <a:lnTo>
                    <a:pt x="0" y="18"/>
                  </a:lnTo>
                  <a:lnTo>
                    <a:pt x="0" y="25"/>
                  </a:lnTo>
                  <a:lnTo>
                    <a:pt x="9" y="32"/>
                  </a:lnTo>
                  <a:lnTo>
                    <a:pt x="35" y="43"/>
                  </a:lnTo>
                  <a:lnTo>
                    <a:pt x="43" y="54"/>
                  </a:lnTo>
                  <a:lnTo>
                    <a:pt x="48" y="68"/>
                  </a:lnTo>
                  <a:lnTo>
                    <a:pt x="48" y="43"/>
                  </a:lnTo>
                  <a:lnTo>
                    <a:pt x="48" y="25"/>
                  </a:lnTo>
                  <a:lnTo>
                    <a:pt x="35" y="11"/>
                  </a:lnTo>
                  <a:lnTo>
                    <a:pt x="22" y="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82" name="Freeform 235"/>
            <p:cNvSpPr>
              <a:spLocks/>
            </p:cNvSpPr>
            <p:nvPr/>
          </p:nvSpPr>
          <p:spPr bwMode="auto">
            <a:xfrm>
              <a:off x="4098" y="3736"/>
              <a:ext cx="47" cy="72"/>
            </a:xfrm>
            <a:custGeom>
              <a:avLst/>
              <a:gdLst>
                <a:gd name="T0" fmla="*/ 43 w 47"/>
                <a:gd name="T1" fmla="*/ 72 h 72"/>
                <a:gd name="T2" fmla="*/ 47 w 47"/>
                <a:gd name="T3" fmla="*/ 43 h 72"/>
                <a:gd name="T4" fmla="*/ 38 w 47"/>
                <a:gd name="T5" fmla="*/ 29 h 72"/>
                <a:gd name="T6" fmla="*/ 21 w 47"/>
                <a:gd name="T7" fmla="*/ 11 h 72"/>
                <a:gd name="T8" fmla="*/ 0 w 47"/>
                <a:gd name="T9" fmla="*/ 0 h 72"/>
                <a:gd name="T10" fmla="*/ 0 w 47"/>
                <a:gd name="T11" fmla="*/ 22 h 72"/>
                <a:gd name="T12" fmla="*/ 0 w 47"/>
                <a:gd name="T13" fmla="*/ 47 h 72"/>
                <a:gd name="T14" fmla="*/ 17 w 47"/>
                <a:gd name="T15" fmla="*/ 65 h 72"/>
                <a:gd name="T16" fmla="*/ 30 w 47"/>
                <a:gd name="T17" fmla="*/ 72 h 72"/>
                <a:gd name="T18" fmla="*/ 43 w 47"/>
                <a:gd name="T19" fmla="*/ 72 h 7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7" h="72">
                  <a:moveTo>
                    <a:pt x="43" y="72"/>
                  </a:moveTo>
                  <a:lnTo>
                    <a:pt x="47" y="43"/>
                  </a:lnTo>
                  <a:lnTo>
                    <a:pt x="38" y="29"/>
                  </a:lnTo>
                  <a:lnTo>
                    <a:pt x="21" y="11"/>
                  </a:lnTo>
                  <a:lnTo>
                    <a:pt x="0" y="0"/>
                  </a:lnTo>
                  <a:lnTo>
                    <a:pt x="0" y="22"/>
                  </a:lnTo>
                  <a:lnTo>
                    <a:pt x="0" y="47"/>
                  </a:lnTo>
                  <a:lnTo>
                    <a:pt x="17" y="65"/>
                  </a:lnTo>
                  <a:lnTo>
                    <a:pt x="30" y="72"/>
                  </a:lnTo>
                  <a:lnTo>
                    <a:pt x="43" y="72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83" name="Freeform 236"/>
            <p:cNvSpPr>
              <a:spLocks/>
            </p:cNvSpPr>
            <p:nvPr/>
          </p:nvSpPr>
          <p:spPr bwMode="auto">
            <a:xfrm>
              <a:off x="3990" y="3815"/>
              <a:ext cx="99" cy="32"/>
            </a:xfrm>
            <a:custGeom>
              <a:avLst/>
              <a:gdLst>
                <a:gd name="T0" fmla="*/ 99 w 99"/>
                <a:gd name="T1" fmla="*/ 4 h 32"/>
                <a:gd name="T2" fmla="*/ 82 w 99"/>
                <a:gd name="T3" fmla="*/ 0 h 32"/>
                <a:gd name="T4" fmla="*/ 56 w 99"/>
                <a:gd name="T5" fmla="*/ 0 h 32"/>
                <a:gd name="T6" fmla="*/ 30 w 99"/>
                <a:gd name="T7" fmla="*/ 7 h 32"/>
                <a:gd name="T8" fmla="*/ 13 w 99"/>
                <a:gd name="T9" fmla="*/ 18 h 32"/>
                <a:gd name="T10" fmla="*/ 0 w 99"/>
                <a:gd name="T11" fmla="*/ 32 h 32"/>
                <a:gd name="T12" fmla="*/ 39 w 99"/>
                <a:gd name="T13" fmla="*/ 32 h 32"/>
                <a:gd name="T14" fmla="*/ 69 w 99"/>
                <a:gd name="T15" fmla="*/ 29 h 32"/>
                <a:gd name="T16" fmla="*/ 86 w 99"/>
                <a:gd name="T17" fmla="*/ 18 h 32"/>
                <a:gd name="T18" fmla="*/ 99 w 99"/>
                <a:gd name="T19" fmla="*/ 4 h 3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9" h="32">
                  <a:moveTo>
                    <a:pt x="99" y="4"/>
                  </a:moveTo>
                  <a:lnTo>
                    <a:pt x="82" y="0"/>
                  </a:lnTo>
                  <a:lnTo>
                    <a:pt x="56" y="0"/>
                  </a:lnTo>
                  <a:lnTo>
                    <a:pt x="30" y="7"/>
                  </a:lnTo>
                  <a:lnTo>
                    <a:pt x="13" y="18"/>
                  </a:lnTo>
                  <a:lnTo>
                    <a:pt x="0" y="32"/>
                  </a:lnTo>
                  <a:lnTo>
                    <a:pt x="39" y="32"/>
                  </a:lnTo>
                  <a:lnTo>
                    <a:pt x="69" y="29"/>
                  </a:lnTo>
                  <a:lnTo>
                    <a:pt x="86" y="18"/>
                  </a:lnTo>
                  <a:lnTo>
                    <a:pt x="99" y="4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84" name="Freeform 237"/>
            <p:cNvSpPr>
              <a:spLocks/>
            </p:cNvSpPr>
            <p:nvPr/>
          </p:nvSpPr>
          <p:spPr bwMode="auto">
            <a:xfrm>
              <a:off x="3604" y="3643"/>
              <a:ext cx="56" cy="86"/>
            </a:xfrm>
            <a:custGeom>
              <a:avLst/>
              <a:gdLst>
                <a:gd name="T0" fmla="*/ 47 w 56"/>
                <a:gd name="T1" fmla="*/ 86 h 86"/>
                <a:gd name="T2" fmla="*/ 56 w 56"/>
                <a:gd name="T3" fmla="*/ 65 h 86"/>
                <a:gd name="T4" fmla="*/ 56 w 56"/>
                <a:gd name="T5" fmla="*/ 54 h 86"/>
                <a:gd name="T6" fmla="*/ 47 w 56"/>
                <a:gd name="T7" fmla="*/ 40 h 86"/>
                <a:gd name="T8" fmla="*/ 17 w 56"/>
                <a:gd name="T9" fmla="*/ 22 h 86"/>
                <a:gd name="T10" fmla="*/ 4 w 56"/>
                <a:gd name="T11" fmla="*/ 11 h 86"/>
                <a:gd name="T12" fmla="*/ 4 w 56"/>
                <a:gd name="T13" fmla="*/ 0 h 86"/>
                <a:gd name="T14" fmla="*/ 0 w 56"/>
                <a:gd name="T15" fmla="*/ 29 h 86"/>
                <a:gd name="T16" fmla="*/ 4 w 56"/>
                <a:gd name="T17" fmla="*/ 58 h 86"/>
                <a:gd name="T18" fmla="*/ 21 w 56"/>
                <a:gd name="T19" fmla="*/ 75 h 86"/>
                <a:gd name="T20" fmla="*/ 47 w 56"/>
                <a:gd name="T21" fmla="*/ 86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6" h="86">
                  <a:moveTo>
                    <a:pt x="47" y="86"/>
                  </a:moveTo>
                  <a:lnTo>
                    <a:pt x="56" y="65"/>
                  </a:lnTo>
                  <a:lnTo>
                    <a:pt x="56" y="54"/>
                  </a:lnTo>
                  <a:lnTo>
                    <a:pt x="47" y="40"/>
                  </a:lnTo>
                  <a:lnTo>
                    <a:pt x="17" y="22"/>
                  </a:lnTo>
                  <a:lnTo>
                    <a:pt x="4" y="11"/>
                  </a:lnTo>
                  <a:lnTo>
                    <a:pt x="4" y="0"/>
                  </a:lnTo>
                  <a:lnTo>
                    <a:pt x="0" y="29"/>
                  </a:lnTo>
                  <a:lnTo>
                    <a:pt x="4" y="58"/>
                  </a:lnTo>
                  <a:lnTo>
                    <a:pt x="21" y="75"/>
                  </a:lnTo>
                  <a:lnTo>
                    <a:pt x="47" y="86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85" name="Freeform 238"/>
            <p:cNvSpPr>
              <a:spLocks/>
            </p:cNvSpPr>
            <p:nvPr/>
          </p:nvSpPr>
          <p:spPr bwMode="auto">
            <a:xfrm>
              <a:off x="2328" y="3686"/>
              <a:ext cx="112" cy="126"/>
            </a:xfrm>
            <a:custGeom>
              <a:avLst/>
              <a:gdLst>
                <a:gd name="T0" fmla="*/ 52 w 112"/>
                <a:gd name="T1" fmla="*/ 126 h 126"/>
                <a:gd name="T2" fmla="*/ 17 w 112"/>
                <a:gd name="T3" fmla="*/ 122 h 126"/>
                <a:gd name="T4" fmla="*/ 9 w 112"/>
                <a:gd name="T5" fmla="*/ 111 h 126"/>
                <a:gd name="T6" fmla="*/ 0 w 112"/>
                <a:gd name="T7" fmla="*/ 100 h 126"/>
                <a:gd name="T8" fmla="*/ 0 w 112"/>
                <a:gd name="T9" fmla="*/ 83 h 126"/>
                <a:gd name="T10" fmla="*/ 9 w 112"/>
                <a:gd name="T11" fmla="*/ 61 h 126"/>
                <a:gd name="T12" fmla="*/ 22 w 112"/>
                <a:gd name="T13" fmla="*/ 32 h 126"/>
                <a:gd name="T14" fmla="*/ 43 w 112"/>
                <a:gd name="T15" fmla="*/ 0 h 126"/>
                <a:gd name="T16" fmla="*/ 69 w 112"/>
                <a:gd name="T17" fmla="*/ 15 h 126"/>
                <a:gd name="T18" fmla="*/ 86 w 112"/>
                <a:gd name="T19" fmla="*/ 36 h 126"/>
                <a:gd name="T20" fmla="*/ 99 w 112"/>
                <a:gd name="T21" fmla="*/ 54 h 126"/>
                <a:gd name="T22" fmla="*/ 112 w 112"/>
                <a:gd name="T23" fmla="*/ 75 h 126"/>
                <a:gd name="T24" fmla="*/ 112 w 112"/>
                <a:gd name="T25" fmla="*/ 97 h 126"/>
                <a:gd name="T26" fmla="*/ 103 w 112"/>
                <a:gd name="T27" fmla="*/ 111 h 126"/>
                <a:gd name="T28" fmla="*/ 86 w 112"/>
                <a:gd name="T29" fmla="*/ 122 h 126"/>
                <a:gd name="T30" fmla="*/ 52 w 112"/>
                <a:gd name="T31" fmla="*/ 126 h 12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12" h="126">
                  <a:moveTo>
                    <a:pt x="52" y="126"/>
                  </a:moveTo>
                  <a:lnTo>
                    <a:pt x="17" y="122"/>
                  </a:lnTo>
                  <a:lnTo>
                    <a:pt x="9" y="111"/>
                  </a:lnTo>
                  <a:lnTo>
                    <a:pt x="0" y="100"/>
                  </a:lnTo>
                  <a:lnTo>
                    <a:pt x="0" y="83"/>
                  </a:lnTo>
                  <a:lnTo>
                    <a:pt x="9" y="61"/>
                  </a:lnTo>
                  <a:lnTo>
                    <a:pt x="22" y="32"/>
                  </a:lnTo>
                  <a:lnTo>
                    <a:pt x="43" y="0"/>
                  </a:lnTo>
                  <a:lnTo>
                    <a:pt x="69" y="15"/>
                  </a:lnTo>
                  <a:lnTo>
                    <a:pt x="86" y="36"/>
                  </a:lnTo>
                  <a:lnTo>
                    <a:pt x="99" y="54"/>
                  </a:lnTo>
                  <a:lnTo>
                    <a:pt x="112" y="75"/>
                  </a:lnTo>
                  <a:lnTo>
                    <a:pt x="112" y="97"/>
                  </a:lnTo>
                  <a:lnTo>
                    <a:pt x="103" y="111"/>
                  </a:lnTo>
                  <a:lnTo>
                    <a:pt x="86" y="122"/>
                  </a:lnTo>
                  <a:lnTo>
                    <a:pt x="52" y="126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86" name="Freeform 239"/>
            <p:cNvSpPr>
              <a:spLocks/>
            </p:cNvSpPr>
            <p:nvPr/>
          </p:nvSpPr>
          <p:spPr bwMode="auto">
            <a:xfrm>
              <a:off x="2350" y="3704"/>
              <a:ext cx="30" cy="72"/>
            </a:xfrm>
            <a:custGeom>
              <a:avLst/>
              <a:gdLst>
                <a:gd name="T0" fmla="*/ 30 w 30"/>
                <a:gd name="T1" fmla="*/ 0 h 72"/>
                <a:gd name="T2" fmla="*/ 12 w 30"/>
                <a:gd name="T3" fmla="*/ 25 h 72"/>
                <a:gd name="T4" fmla="*/ 0 w 30"/>
                <a:gd name="T5" fmla="*/ 47 h 72"/>
                <a:gd name="T6" fmla="*/ 0 w 30"/>
                <a:gd name="T7" fmla="*/ 61 h 72"/>
                <a:gd name="T8" fmla="*/ 12 w 30"/>
                <a:gd name="T9" fmla="*/ 72 h 72"/>
                <a:gd name="T10" fmla="*/ 30 w 30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0" h="72">
                  <a:moveTo>
                    <a:pt x="30" y="0"/>
                  </a:moveTo>
                  <a:lnTo>
                    <a:pt x="12" y="25"/>
                  </a:lnTo>
                  <a:lnTo>
                    <a:pt x="0" y="47"/>
                  </a:lnTo>
                  <a:lnTo>
                    <a:pt x="0" y="61"/>
                  </a:lnTo>
                  <a:lnTo>
                    <a:pt x="12" y="7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87" name="Freeform 240"/>
            <p:cNvSpPr>
              <a:spLocks/>
            </p:cNvSpPr>
            <p:nvPr/>
          </p:nvSpPr>
          <p:spPr bwMode="auto">
            <a:xfrm>
              <a:off x="2350" y="3704"/>
              <a:ext cx="30" cy="72"/>
            </a:xfrm>
            <a:custGeom>
              <a:avLst/>
              <a:gdLst>
                <a:gd name="T0" fmla="*/ 30 w 30"/>
                <a:gd name="T1" fmla="*/ 0 h 72"/>
                <a:gd name="T2" fmla="*/ 12 w 30"/>
                <a:gd name="T3" fmla="*/ 25 h 72"/>
                <a:gd name="T4" fmla="*/ 0 w 30"/>
                <a:gd name="T5" fmla="*/ 47 h 72"/>
                <a:gd name="T6" fmla="*/ 0 w 30"/>
                <a:gd name="T7" fmla="*/ 61 h 72"/>
                <a:gd name="T8" fmla="*/ 12 w 30"/>
                <a:gd name="T9" fmla="*/ 72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" h="72">
                  <a:moveTo>
                    <a:pt x="30" y="0"/>
                  </a:moveTo>
                  <a:lnTo>
                    <a:pt x="12" y="25"/>
                  </a:lnTo>
                  <a:lnTo>
                    <a:pt x="0" y="47"/>
                  </a:lnTo>
                  <a:lnTo>
                    <a:pt x="0" y="61"/>
                  </a:lnTo>
                  <a:lnTo>
                    <a:pt x="12" y="72"/>
                  </a:lnTo>
                </a:path>
              </a:pathLst>
            </a:custGeom>
            <a:noFill/>
            <a:ln w="0">
              <a:solidFill>
                <a:srgbClr val="BFD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88" name="Freeform 241"/>
            <p:cNvSpPr>
              <a:spLocks/>
            </p:cNvSpPr>
            <p:nvPr/>
          </p:nvSpPr>
          <p:spPr bwMode="auto">
            <a:xfrm>
              <a:off x="4184" y="3812"/>
              <a:ext cx="137" cy="28"/>
            </a:xfrm>
            <a:custGeom>
              <a:avLst/>
              <a:gdLst>
                <a:gd name="T0" fmla="*/ 0 w 137"/>
                <a:gd name="T1" fmla="*/ 0 h 28"/>
                <a:gd name="T2" fmla="*/ 13 w 137"/>
                <a:gd name="T3" fmla="*/ 3 h 28"/>
                <a:gd name="T4" fmla="*/ 77 w 137"/>
                <a:gd name="T5" fmla="*/ 0 h 28"/>
                <a:gd name="T6" fmla="*/ 107 w 137"/>
                <a:gd name="T7" fmla="*/ 7 h 28"/>
                <a:gd name="T8" fmla="*/ 137 w 137"/>
                <a:gd name="T9" fmla="*/ 17 h 28"/>
                <a:gd name="T10" fmla="*/ 103 w 137"/>
                <a:gd name="T11" fmla="*/ 28 h 28"/>
                <a:gd name="T12" fmla="*/ 68 w 137"/>
                <a:gd name="T13" fmla="*/ 28 h 28"/>
                <a:gd name="T14" fmla="*/ 0 w 137"/>
                <a:gd name="T15" fmla="*/ 10 h 28"/>
                <a:gd name="T16" fmla="*/ 0 w 137"/>
                <a:gd name="T17" fmla="*/ 0 h 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7" h="28">
                  <a:moveTo>
                    <a:pt x="0" y="0"/>
                  </a:moveTo>
                  <a:lnTo>
                    <a:pt x="13" y="3"/>
                  </a:lnTo>
                  <a:lnTo>
                    <a:pt x="77" y="0"/>
                  </a:lnTo>
                  <a:lnTo>
                    <a:pt x="107" y="7"/>
                  </a:lnTo>
                  <a:lnTo>
                    <a:pt x="137" y="17"/>
                  </a:lnTo>
                  <a:lnTo>
                    <a:pt x="103" y="28"/>
                  </a:lnTo>
                  <a:lnTo>
                    <a:pt x="68" y="28"/>
                  </a:lnTo>
                  <a:lnTo>
                    <a:pt x="0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89" name="Freeform 242"/>
            <p:cNvSpPr>
              <a:spLocks/>
            </p:cNvSpPr>
            <p:nvPr/>
          </p:nvSpPr>
          <p:spPr bwMode="auto">
            <a:xfrm>
              <a:off x="4184" y="3826"/>
              <a:ext cx="133" cy="61"/>
            </a:xfrm>
            <a:custGeom>
              <a:avLst/>
              <a:gdLst>
                <a:gd name="T0" fmla="*/ 43 w 133"/>
                <a:gd name="T1" fmla="*/ 11 h 61"/>
                <a:gd name="T2" fmla="*/ 120 w 133"/>
                <a:gd name="T3" fmla="*/ 39 h 61"/>
                <a:gd name="T4" fmla="*/ 133 w 133"/>
                <a:gd name="T5" fmla="*/ 50 h 61"/>
                <a:gd name="T6" fmla="*/ 128 w 133"/>
                <a:gd name="T7" fmla="*/ 61 h 61"/>
                <a:gd name="T8" fmla="*/ 107 w 133"/>
                <a:gd name="T9" fmla="*/ 61 h 61"/>
                <a:gd name="T10" fmla="*/ 81 w 133"/>
                <a:gd name="T11" fmla="*/ 57 h 61"/>
                <a:gd name="T12" fmla="*/ 60 w 133"/>
                <a:gd name="T13" fmla="*/ 54 h 61"/>
                <a:gd name="T14" fmla="*/ 38 w 133"/>
                <a:gd name="T15" fmla="*/ 43 h 61"/>
                <a:gd name="T16" fmla="*/ 17 w 133"/>
                <a:gd name="T17" fmla="*/ 25 h 61"/>
                <a:gd name="T18" fmla="*/ 0 w 133"/>
                <a:gd name="T19" fmla="*/ 0 h 61"/>
                <a:gd name="T20" fmla="*/ 4 w 133"/>
                <a:gd name="T21" fmla="*/ 0 h 61"/>
                <a:gd name="T22" fmla="*/ 43 w 133"/>
                <a:gd name="T23" fmla="*/ 11 h 6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33" h="61">
                  <a:moveTo>
                    <a:pt x="43" y="11"/>
                  </a:moveTo>
                  <a:lnTo>
                    <a:pt x="120" y="39"/>
                  </a:lnTo>
                  <a:lnTo>
                    <a:pt x="133" y="50"/>
                  </a:lnTo>
                  <a:lnTo>
                    <a:pt x="128" y="61"/>
                  </a:lnTo>
                  <a:lnTo>
                    <a:pt x="107" y="61"/>
                  </a:lnTo>
                  <a:lnTo>
                    <a:pt x="81" y="57"/>
                  </a:lnTo>
                  <a:lnTo>
                    <a:pt x="60" y="54"/>
                  </a:lnTo>
                  <a:lnTo>
                    <a:pt x="38" y="43"/>
                  </a:lnTo>
                  <a:lnTo>
                    <a:pt x="17" y="25"/>
                  </a:lnTo>
                  <a:lnTo>
                    <a:pt x="0" y="0"/>
                  </a:lnTo>
                  <a:lnTo>
                    <a:pt x="4" y="0"/>
                  </a:lnTo>
                  <a:lnTo>
                    <a:pt x="43" y="11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90" name="Freeform 243"/>
            <p:cNvSpPr>
              <a:spLocks/>
            </p:cNvSpPr>
            <p:nvPr/>
          </p:nvSpPr>
          <p:spPr bwMode="auto">
            <a:xfrm>
              <a:off x="4175" y="3761"/>
              <a:ext cx="129" cy="54"/>
            </a:xfrm>
            <a:custGeom>
              <a:avLst/>
              <a:gdLst>
                <a:gd name="T0" fmla="*/ 4 w 129"/>
                <a:gd name="T1" fmla="*/ 54 h 54"/>
                <a:gd name="T2" fmla="*/ 56 w 129"/>
                <a:gd name="T3" fmla="*/ 47 h 54"/>
                <a:gd name="T4" fmla="*/ 112 w 129"/>
                <a:gd name="T5" fmla="*/ 25 h 54"/>
                <a:gd name="T6" fmla="*/ 129 w 129"/>
                <a:gd name="T7" fmla="*/ 8 h 54"/>
                <a:gd name="T8" fmla="*/ 125 w 129"/>
                <a:gd name="T9" fmla="*/ 4 h 54"/>
                <a:gd name="T10" fmla="*/ 112 w 129"/>
                <a:gd name="T11" fmla="*/ 0 h 54"/>
                <a:gd name="T12" fmla="*/ 77 w 129"/>
                <a:gd name="T13" fmla="*/ 4 h 54"/>
                <a:gd name="T14" fmla="*/ 39 w 129"/>
                <a:gd name="T15" fmla="*/ 15 h 54"/>
                <a:gd name="T16" fmla="*/ 22 w 129"/>
                <a:gd name="T17" fmla="*/ 22 h 54"/>
                <a:gd name="T18" fmla="*/ 9 w 129"/>
                <a:gd name="T19" fmla="*/ 36 h 54"/>
                <a:gd name="T20" fmla="*/ 0 w 129"/>
                <a:gd name="T21" fmla="*/ 47 h 54"/>
                <a:gd name="T22" fmla="*/ 4 w 129"/>
                <a:gd name="T23" fmla="*/ 54 h 5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29" h="54">
                  <a:moveTo>
                    <a:pt x="4" y="54"/>
                  </a:moveTo>
                  <a:lnTo>
                    <a:pt x="56" y="47"/>
                  </a:lnTo>
                  <a:lnTo>
                    <a:pt x="112" y="25"/>
                  </a:lnTo>
                  <a:lnTo>
                    <a:pt x="129" y="8"/>
                  </a:lnTo>
                  <a:lnTo>
                    <a:pt x="125" y="4"/>
                  </a:lnTo>
                  <a:lnTo>
                    <a:pt x="112" y="0"/>
                  </a:lnTo>
                  <a:lnTo>
                    <a:pt x="77" y="4"/>
                  </a:lnTo>
                  <a:lnTo>
                    <a:pt x="39" y="15"/>
                  </a:lnTo>
                  <a:lnTo>
                    <a:pt x="22" y="22"/>
                  </a:lnTo>
                  <a:lnTo>
                    <a:pt x="9" y="36"/>
                  </a:lnTo>
                  <a:lnTo>
                    <a:pt x="0" y="47"/>
                  </a:lnTo>
                  <a:lnTo>
                    <a:pt x="4" y="54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91" name="Freeform 244"/>
            <p:cNvSpPr>
              <a:spLocks/>
            </p:cNvSpPr>
            <p:nvPr/>
          </p:nvSpPr>
          <p:spPr bwMode="auto">
            <a:xfrm>
              <a:off x="4166" y="3711"/>
              <a:ext cx="95" cy="90"/>
            </a:xfrm>
            <a:custGeom>
              <a:avLst/>
              <a:gdLst>
                <a:gd name="T0" fmla="*/ 0 w 95"/>
                <a:gd name="T1" fmla="*/ 86 h 90"/>
                <a:gd name="T2" fmla="*/ 9 w 95"/>
                <a:gd name="T3" fmla="*/ 75 h 90"/>
                <a:gd name="T4" fmla="*/ 43 w 95"/>
                <a:gd name="T5" fmla="*/ 33 h 90"/>
                <a:gd name="T6" fmla="*/ 69 w 95"/>
                <a:gd name="T7" fmla="*/ 15 h 90"/>
                <a:gd name="T8" fmla="*/ 95 w 95"/>
                <a:gd name="T9" fmla="*/ 0 h 90"/>
                <a:gd name="T10" fmla="*/ 86 w 95"/>
                <a:gd name="T11" fmla="*/ 29 h 90"/>
                <a:gd name="T12" fmla="*/ 65 w 95"/>
                <a:gd name="T13" fmla="*/ 54 h 90"/>
                <a:gd name="T14" fmla="*/ 9 w 95"/>
                <a:gd name="T15" fmla="*/ 90 h 90"/>
                <a:gd name="T16" fmla="*/ 0 w 95"/>
                <a:gd name="T17" fmla="*/ 86 h 9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5" h="90">
                  <a:moveTo>
                    <a:pt x="0" y="86"/>
                  </a:moveTo>
                  <a:lnTo>
                    <a:pt x="9" y="75"/>
                  </a:lnTo>
                  <a:lnTo>
                    <a:pt x="43" y="33"/>
                  </a:lnTo>
                  <a:lnTo>
                    <a:pt x="69" y="15"/>
                  </a:lnTo>
                  <a:lnTo>
                    <a:pt x="95" y="0"/>
                  </a:lnTo>
                  <a:lnTo>
                    <a:pt x="86" y="29"/>
                  </a:lnTo>
                  <a:lnTo>
                    <a:pt x="65" y="54"/>
                  </a:lnTo>
                  <a:lnTo>
                    <a:pt x="9" y="90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92" name="Freeform 245"/>
            <p:cNvSpPr>
              <a:spLocks/>
            </p:cNvSpPr>
            <p:nvPr/>
          </p:nvSpPr>
          <p:spPr bwMode="auto">
            <a:xfrm>
              <a:off x="4158" y="3683"/>
              <a:ext cx="73" cy="111"/>
            </a:xfrm>
            <a:custGeom>
              <a:avLst/>
              <a:gdLst>
                <a:gd name="T0" fmla="*/ 30 w 73"/>
                <a:gd name="T1" fmla="*/ 86 h 111"/>
                <a:gd name="T2" fmla="*/ 56 w 73"/>
                <a:gd name="T3" fmla="*/ 53 h 111"/>
                <a:gd name="T4" fmla="*/ 73 w 73"/>
                <a:gd name="T5" fmla="*/ 25 h 111"/>
                <a:gd name="T6" fmla="*/ 73 w 73"/>
                <a:gd name="T7" fmla="*/ 7 h 111"/>
                <a:gd name="T8" fmla="*/ 69 w 73"/>
                <a:gd name="T9" fmla="*/ 3 h 111"/>
                <a:gd name="T10" fmla="*/ 64 w 73"/>
                <a:gd name="T11" fmla="*/ 0 h 111"/>
                <a:gd name="T12" fmla="*/ 43 w 73"/>
                <a:gd name="T13" fmla="*/ 10 h 111"/>
                <a:gd name="T14" fmla="*/ 26 w 73"/>
                <a:gd name="T15" fmla="*/ 25 h 111"/>
                <a:gd name="T16" fmla="*/ 13 w 73"/>
                <a:gd name="T17" fmla="*/ 43 h 111"/>
                <a:gd name="T18" fmla="*/ 4 w 73"/>
                <a:gd name="T19" fmla="*/ 61 h 111"/>
                <a:gd name="T20" fmla="*/ 0 w 73"/>
                <a:gd name="T21" fmla="*/ 86 h 111"/>
                <a:gd name="T22" fmla="*/ 4 w 73"/>
                <a:gd name="T23" fmla="*/ 111 h 111"/>
                <a:gd name="T24" fmla="*/ 8 w 73"/>
                <a:gd name="T25" fmla="*/ 111 h 111"/>
                <a:gd name="T26" fmla="*/ 30 w 73"/>
                <a:gd name="T27" fmla="*/ 86 h 11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73" h="111">
                  <a:moveTo>
                    <a:pt x="30" y="86"/>
                  </a:moveTo>
                  <a:lnTo>
                    <a:pt x="56" y="53"/>
                  </a:lnTo>
                  <a:lnTo>
                    <a:pt x="73" y="25"/>
                  </a:lnTo>
                  <a:lnTo>
                    <a:pt x="73" y="7"/>
                  </a:lnTo>
                  <a:lnTo>
                    <a:pt x="69" y="3"/>
                  </a:lnTo>
                  <a:lnTo>
                    <a:pt x="64" y="0"/>
                  </a:lnTo>
                  <a:lnTo>
                    <a:pt x="43" y="10"/>
                  </a:lnTo>
                  <a:lnTo>
                    <a:pt x="26" y="25"/>
                  </a:lnTo>
                  <a:lnTo>
                    <a:pt x="13" y="43"/>
                  </a:lnTo>
                  <a:lnTo>
                    <a:pt x="4" y="61"/>
                  </a:lnTo>
                  <a:lnTo>
                    <a:pt x="0" y="86"/>
                  </a:lnTo>
                  <a:lnTo>
                    <a:pt x="4" y="111"/>
                  </a:lnTo>
                  <a:lnTo>
                    <a:pt x="8" y="111"/>
                  </a:lnTo>
                  <a:lnTo>
                    <a:pt x="30" y="86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93" name="Freeform 246"/>
            <p:cNvSpPr>
              <a:spLocks/>
            </p:cNvSpPr>
            <p:nvPr/>
          </p:nvSpPr>
          <p:spPr bwMode="auto">
            <a:xfrm>
              <a:off x="4184" y="3840"/>
              <a:ext cx="111" cy="75"/>
            </a:xfrm>
            <a:custGeom>
              <a:avLst/>
              <a:gdLst>
                <a:gd name="T0" fmla="*/ 8 w 111"/>
                <a:gd name="T1" fmla="*/ 0 h 75"/>
                <a:gd name="T2" fmla="*/ 17 w 111"/>
                <a:gd name="T3" fmla="*/ 11 h 75"/>
                <a:gd name="T4" fmla="*/ 73 w 111"/>
                <a:gd name="T5" fmla="*/ 36 h 75"/>
                <a:gd name="T6" fmla="*/ 94 w 111"/>
                <a:gd name="T7" fmla="*/ 54 h 75"/>
                <a:gd name="T8" fmla="*/ 111 w 111"/>
                <a:gd name="T9" fmla="*/ 75 h 75"/>
                <a:gd name="T10" fmla="*/ 77 w 111"/>
                <a:gd name="T11" fmla="*/ 72 h 75"/>
                <a:gd name="T12" fmla="*/ 47 w 111"/>
                <a:gd name="T13" fmla="*/ 54 h 75"/>
                <a:gd name="T14" fmla="*/ 0 w 111"/>
                <a:gd name="T15" fmla="*/ 11 h 75"/>
                <a:gd name="T16" fmla="*/ 8 w 111"/>
                <a:gd name="T17" fmla="*/ 0 h 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1" h="75">
                  <a:moveTo>
                    <a:pt x="8" y="0"/>
                  </a:moveTo>
                  <a:lnTo>
                    <a:pt x="17" y="11"/>
                  </a:lnTo>
                  <a:lnTo>
                    <a:pt x="73" y="36"/>
                  </a:lnTo>
                  <a:lnTo>
                    <a:pt x="94" y="54"/>
                  </a:lnTo>
                  <a:lnTo>
                    <a:pt x="111" y="75"/>
                  </a:lnTo>
                  <a:lnTo>
                    <a:pt x="77" y="72"/>
                  </a:lnTo>
                  <a:lnTo>
                    <a:pt x="47" y="54"/>
                  </a:lnTo>
                  <a:lnTo>
                    <a:pt x="0" y="1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94" name="Freeform 247"/>
            <p:cNvSpPr>
              <a:spLocks/>
            </p:cNvSpPr>
            <p:nvPr/>
          </p:nvSpPr>
          <p:spPr bwMode="auto">
            <a:xfrm>
              <a:off x="4184" y="3851"/>
              <a:ext cx="73" cy="100"/>
            </a:xfrm>
            <a:custGeom>
              <a:avLst/>
              <a:gdLst>
                <a:gd name="T0" fmla="*/ 0 w 73"/>
                <a:gd name="T1" fmla="*/ 0 h 100"/>
                <a:gd name="T2" fmla="*/ 0 w 73"/>
                <a:gd name="T3" fmla="*/ 14 h 100"/>
                <a:gd name="T4" fmla="*/ 13 w 73"/>
                <a:gd name="T5" fmla="*/ 50 h 100"/>
                <a:gd name="T6" fmla="*/ 21 w 73"/>
                <a:gd name="T7" fmla="*/ 68 h 100"/>
                <a:gd name="T8" fmla="*/ 30 w 73"/>
                <a:gd name="T9" fmla="*/ 79 h 100"/>
                <a:gd name="T10" fmla="*/ 51 w 73"/>
                <a:gd name="T11" fmla="*/ 93 h 100"/>
                <a:gd name="T12" fmla="*/ 73 w 73"/>
                <a:gd name="T13" fmla="*/ 100 h 100"/>
                <a:gd name="T14" fmla="*/ 68 w 73"/>
                <a:gd name="T15" fmla="*/ 75 h 100"/>
                <a:gd name="T16" fmla="*/ 38 w 73"/>
                <a:gd name="T17" fmla="*/ 39 h 100"/>
                <a:gd name="T18" fmla="*/ 8 w 73"/>
                <a:gd name="T19" fmla="*/ 7 h 100"/>
                <a:gd name="T20" fmla="*/ 0 w 73"/>
                <a:gd name="T21" fmla="*/ 0 h 1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3" h="100">
                  <a:moveTo>
                    <a:pt x="0" y="0"/>
                  </a:moveTo>
                  <a:lnTo>
                    <a:pt x="0" y="14"/>
                  </a:lnTo>
                  <a:lnTo>
                    <a:pt x="13" y="50"/>
                  </a:lnTo>
                  <a:lnTo>
                    <a:pt x="21" y="68"/>
                  </a:lnTo>
                  <a:lnTo>
                    <a:pt x="30" y="79"/>
                  </a:lnTo>
                  <a:lnTo>
                    <a:pt x="51" y="93"/>
                  </a:lnTo>
                  <a:lnTo>
                    <a:pt x="73" y="100"/>
                  </a:lnTo>
                  <a:lnTo>
                    <a:pt x="68" y="75"/>
                  </a:lnTo>
                  <a:lnTo>
                    <a:pt x="38" y="39"/>
                  </a:lnTo>
                  <a:lnTo>
                    <a:pt x="8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95" name="Freeform 248"/>
            <p:cNvSpPr>
              <a:spLocks/>
            </p:cNvSpPr>
            <p:nvPr/>
          </p:nvSpPr>
          <p:spPr bwMode="auto">
            <a:xfrm>
              <a:off x="4115" y="3683"/>
              <a:ext cx="47" cy="111"/>
            </a:xfrm>
            <a:custGeom>
              <a:avLst/>
              <a:gdLst>
                <a:gd name="T0" fmla="*/ 39 w 47"/>
                <a:gd name="T1" fmla="*/ 111 h 111"/>
                <a:gd name="T2" fmla="*/ 47 w 47"/>
                <a:gd name="T3" fmla="*/ 96 h 111"/>
                <a:gd name="T4" fmla="*/ 43 w 47"/>
                <a:gd name="T5" fmla="*/ 61 h 111"/>
                <a:gd name="T6" fmla="*/ 34 w 47"/>
                <a:gd name="T7" fmla="*/ 25 h 111"/>
                <a:gd name="T8" fmla="*/ 0 w 47"/>
                <a:gd name="T9" fmla="*/ 0 h 111"/>
                <a:gd name="T10" fmla="*/ 0 w 47"/>
                <a:gd name="T11" fmla="*/ 25 h 111"/>
                <a:gd name="T12" fmla="*/ 13 w 47"/>
                <a:gd name="T13" fmla="*/ 68 h 111"/>
                <a:gd name="T14" fmla="*/ 34 w 47"/>
                <a:gd name="T15" fmla="*/ 103 h 111"/>
                <a:gd name="T16" fmla="*/ 39 w 47"/>
                <a:gd name="T17" fmla="*/ 111 h 1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7" h="111">
                  <a:moveTo>
                    <a:pt x="39" y="111"/>
                  </a:moveTo>
                  <a:lnTo>
                    <a:pt x="47" y="96"/>
                  </a:lnTo>
                  <a:lnTo>
                    <a:pt x="43" y="61"/>
                  </a:lnTo>
                  <a:lnTo>
                    <a:pt x="34" y="25"/>
                  </a:lnTo>
                  <a:lnTo>
                    <a:pt x="0" y="0"/>
                  </a:lnTo>
                  <a:lnTo>
                    <a:pt x="0" y="25"/>
                  </a:lnTo>
                  <a:lnTo>
                    <a:pt x="13" y="68"/>
                  </a:lnTo>
                  <a:lnTo>
                    <a:pt x="34" y="103"/>
                  </a:lnTo>
                  <a:lnTo>
                    <a:pt x="39" y="111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96" name="Freeform 249"/>
            <p:cNvSpPr>
              <a:spLocks/>
            </p:cNvSpPr>
            <p:nvPr/>
          </p:nvSpPr>
          <p:spPr bwMode="auto">
            <a:xfrm>
              <a:off x="4136" y="3783"/>
              <a:ext cx="56" cy="86"/>
            </a:xfrm>
            <a:custGeom>
              <a:avLst/>
              <a:gdLst>
                <a:gd name="T0" fmla="*/ 9 w 56"/>
                <a:gd name="T1" fmla="*/ 50 h 86"/>
                <a:gd name="T2" fmla="*/ 26 w 56"/>
                <a:gd name="T3" fmla="*/ 79 h 86"/>
                <a:gd name="T4" fmla="*/ 35 w 56"/>
                <a:gd name="T5" fmla="*/ 86 h 86"/>
                <a:gd name="T6" fmla="*/ 48 w 56"/>
                <a:gd name="T7" fmla="*/ 86 h 86"/>
                <a:gd name="T8" fmla="*/ 52 w 56"/>
                <a:gd name="T9" fmla="*/ 79 h 86"/>
                <a:gd name="T10" fmla="*/ 56 w 56"/>
                <a:gd name="T11" fmla="*/ 68 h 86"/>
                <a:gd name="T12" fmla="*/ 48 w 56"/>
                <a:gd name="T13" fmla="*/ 36 h 86"/>
                <a:gd name="T14" fmla="*/ 30 w 56"/>
                <a:gd name="T15" fmla="*/ 7 h 86"/>
                <a:gd name="T16" fmla="*/ 18 w 56"/>
                <a:gd name="T17" fmla="*/ 0 h 86"/>
                <a:gd name="T18" fmla="*/ 9 w 56"/>
                <a:gd name="T19" fmla="*/ 0 h 86"/>
                <a:gd name="T20" fmla="*/ 5 w 56"/>
                <a:gd name="T21" fmla="*/ 7 h 86"/>
                <a:gd name="T22" fmla="*/ 0 w 56"/>
                <a:gd name="T23" fmla="*/ 18 h 86"/>
                <a:gd name="T24" fmla="*/ 9 w 56"/>
                <a:gd name="T25" fmla="*/ 50 h 8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6" h="86">
                  <a:moveTo>
                    <a:pt x="9" y="50"/>
                  </a:moveTo>
                  <a:lnTo>
                    <a:pt x="26" y="79"/>
                  </a:lnTo>
                  <a:lnTo>
                    <a:pt x="35" y="86"/>
                  </a:lnTo>
                  <a:lnTo>
                    <a:pt x="48" y="86"/>
                  </a:lnTo>
                  <a:lnTo>
                    <a:pt x="52" y="79"/>
                  </a:lnTo>
                  <a:lnTo>
                    <a:pt x="56" y="68"/>
                  </a:lnTo>
                  <a:lnTo>
                    <a:pt x="48" y="36"/>
                  </a:lnTo>
                  <a:lnTo>
                    <a:pt x="30" y="7"/>
                  </a:lnTo>
                  <a:lnTo>
                    <a:pt x="18" y="0"/>
                  </a:lnTo>
                  <a:lnTo>
                    <a:pt x="9" y="0"/>
                  </a:lnTo>
                  <a:lnTo>
                    <a:pt x="5" y="7"/>
                  </a:lnTo>
                  <a:lnTo>
                    <a:pt x="0" y="18"/>
                  </a:lnTo>
                  <a:lnTo>
                    <a:pt x="9" y="50"/>
                  </a:lnTo>
                  <a:close/>
                </a:path>
              </a:pathLst>
            </a:custGeom>
            <a:solidFill>
              <a:srgbClr val="FFC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97" name="Freeform 250"/>
            <p:cNvSpPr>
              <a:spLocks/>
            </p:cNvSpPr>
            <p:nvPr/>
          </p:nvSpPr>
          <p:spPr bwMode="auto">
            <a:xfrm>
              <a:off x="4093" y="3726"/>
              <a:ext cx="52" cy="71"/>
            </a:xfrm>
            <a:custGeom>
              <a:avLst/>
              <a:gdLst>
                <a:gd name="T0" fmla="*/ 52 w 52"/>
                <a:gd name="T1" fmla="*/ 53 h 71"/>
                <a:gd name="T2" fmla="*/ 26 w 52"/>
                <a:gd name="T3" fmla="*/ 14 h 71"/>
                <a:gd name="T4" fmla="*/ 18 w 52"/>
                <a:gd name="T5" fmla="*/ 3 h 71"/>
                <a:gd name="T6" fmla="*/ 5 w 52"/>
                <a:gd name="T7" fmla="*/ 0 h 71"/>
                <a:gd name="T8" fmla="*/ 0 w 52"/>
                <a:gd name="T9" fmla="*/ 0 h 71"/>
                <a:gd name="T10" fmla="*/ 0 w 52"/>
                <a:gd name="T11" fmla="*/ 3 h 71"/>
                <a:gd name="T12" fmla="*/ 0 w 52"/>
                <a:gd name="T13" fmla="*/ 35 h 71"/>
                <a:gd name="T14" fmla="*/ 18 w 52"/>
                <a:gd name="T15" fmla="*/ 60 h 71"/>
                <a:gd name="T16" fmla="*/ 39 w 52"/>
                <a:gd name="T17" fmla="*/ 71 h 71"/>
                <a:gd name="T18" fmla="*/ 48 w 52"/>
                <a:gd name="T19" fmla="*/ 60 h 71"/>
                <a:gd name="T20" fmla="*/ 52 w 52"/>
                <a:gd name="T21" fmla="*/ 53 h 7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2" h="71">
                  <a:moveTo>
                    <a:pt x="52" y="53"/>
                  </a:moveTo>
                  <a:lnTo>
                    <a:pt x="26" y="14"/>
                  </a:lnTo>
                  <a:lnTo>
                    <a:pt x="18" y="3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35"/>
                  </a:lnTo>
                  <a:lnTo>
                    <a:pt x="18" y="60"/>
                  </a:lnTo>
                  <a:lnTo>
                    <a:pt x="39" y="71"/>
                  </a:lnTo>
                  <a:lnTo>
                    <a:pt x="48" y="60"/>
                  </a:lnTo>
                  <a:lnTo>
                    <a:pt x="52" y="53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98" name="Freeform 251"/>
            <p:cNvSpPr>
              <a:spLocks/>
            </p:cNvSpPr>
            <p:nvPr/>
          </p:nvSpPr>
          <p:spPr bwMode="auto">
            <a:xfrm>
              <a:off x="4089" y="3779"/>
              <a:ext cx="52" cy="43"/>
            </a:xfrm>
            <a:custGeom>
              <a:avLst/>
              <a:gdLst>
                <a:gd name="T0" fmla="*/ 47 w 52"/>
                <a:gd name="T1" fmla="*/ 18 h 43"/>
                <a:gd name="T2" fmla="*/ 26 w 52"/>
                <a:gd name="T3" fmla="*/ 11 h 43"/>
                <a:gd name="T4" fmla="*/ 13 w 52"/>
                <a:gd name="T5" fmla="*/ 4 h 43"/>
                <a:gd name="T6" fmla="*/ 4 w 52"/>
                <a:gd name="T7" fmla="*/ 0 h 43"/>
                <a:gd name="T8" fmla="*/ 0 w 52"/>
                <a:gd name="T9" fmla="*/ 4 h 43"/>
                <a:gd name="T10" fmla="*/ 9 w 52"/>
                <a:gd name="T11" fmla="*/ 22 h 43"/>
                <a:gd name="T12" fmla="*/ 17 w 52"/>
                <a:gd name="T13" fmla="*/ 33 h 43"/>
                <a:gd name="T14" fmla="*/ 26 w 52"/>
                <a:gd name="T15" fmla="*/ 36 h 43"/>
                <a:gd name="T16" fmla="*/ 34 w 52"/>
                <a:gd name="T17" fmla="*/ 40 h 43"/>
                <a:gd name="T18" fmla="*/ 47 w 52"/>
                <a:gd name="T19" fmla="*/ 43 h 43"/>
                <a:gd name="T20" fmla="*/ 52 w 52"/>
                <a:gd name="T21" fmla="*/ 36 h 43"/>
                <a:gd name="T22" fmla="*/ 47 w 52"/>
                <a:gd name="T23" fmla="*/ 18 h 4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2" h="43">
                  <a:moveTo>
                    <a:pt x="47" y="18"/>
                  </a:moveTo>
                  <a:lnTo>
                    <a:pt x="26" y="11"/>
                  </a:lnTo>
                  <a:lnTo>
                    <a:pt x="13" y="4"/>
                  </a:lnTo>
                  <a:lnTo>
                    <a:pt x="4" y="0"/>
                  </a:lnTo>
                  <a:lnTo>
                    <a:pt x="0" y="4"/>
                  </a:lnTo>
                  <a:lnTo>
                    <a:pt x="9" y="22"/>
                  </a:lnTo>
                  <a:lnTo>
                    <a:pt x="17" y="33"/>
                  </a:lnTo>
                  <a:lnTo>
                    <a:pt x="26" y="36"/>
                  </a:lnTo>
                  <a:lnTo>
                    <a:pt x="34" y="40"/>
                  </a:lnTo>
                  <a:lnTo>
                    <a:pt x="47" y="43"/>
                  </a:lnTo>
                  <a:lnTo>
                    <a:pt x="52" y="36"/>
                  </a:lnTo>
                  <a:lnTo>
                    <a:pt x="47" y="18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99" name="Freeform 252"/>
            <p:cNvSpPr>
              <a:spLocks/>
            </p:cNvSpPr>
            <p:nvPr/>
          </p:nvSpPr>
          <p:spPr bwMode="auto">
            <a:xfrm>
              <a:off x="4102" y="3826"/>
              <a:ext cx="52" cy="36"/>
            </a:xfrm>
            <a:custGeom>
              <a:avLst/>
              <a:gdLst>
                <a:gd name="T0" fmla="*/ 39 w 52"/>
                <a:gd name="T1" fmla="*/ 0 h 36"/>
                <a:gd name="T2" fmla="*/ 26 w 52"/>
                <a:gd name="T3" fmla="*/ 0 h 36"/>
                <a:gd name="T4" fmla="*/ 17 w 52"/>
                <a:gd name="T5" fmla="*/ 7 h 36"/>
                <a:gd name="T6" fmla="*/ 13 w 52"/>
                <a:gd name="T7" fmla="*/ 11 h 36"/>
                <a:gd name="T8" fmla="*/ 4 w 52"/>
                <a:gd name="T9" fmla="*/ 18 h 36"/>
                <a:gd name="T10" fmla="*/ 0 w 52"/>
                <a:gd name="T11" fmla="*/ 28 h 36"/>
                <a:gd name="T12" fmla="*/ 4 w 52"/>
                <a:gd name="T13" fmla="*/ 36 h 36"/>
                <a:gd name="T14" fmla="*/ 21 w 52"/>
                <a:gd name="T15" fmla="*/ 36 h 36"/>
                <a:gd name="T16" fmla="*/ 39 w 52"/>
                <a:gd name="T17" fmla="*/ 36 h 36"/>
                <a:gd name="T18" fmla="*/ 52 w 52"/>
                <a:gd name="T19" fmla="*/ 25 h 36"/>
                <a:gd name="T20" fmla="*/ 47 w 52"/>
                <a:gd name="T21" fmla="*/ 14 h 36"/>
                <a:gd name="T22" fmla="*/ 39 w 52"/>
                <a:gd name="T23" fmla="*/ 0 h 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2" h="36">
                  <a:moveTo>
                    <a:pt x="39" y="0"/>
                  </a:moveTo>
                  <a:lnTo>
                    <a:pt x="26" y="0"/>
                  </a:lnTo>
                  <a:lnTo>
                    <a:pt x="17" y="7"/>
                  </a:lnTo>
                  <a:lnTo>
                    <a:pt x="13" y="11"/>
                  </a:lnTo>
                  <a:lnTo>
                    <a:pt x="4" y="18"/>
                  </a:lnTo>
                  <a:lnTo>
                    <a:pt x="0" y="28"/>
                  </a:lnTo>
                  <a:lnTo>
                    <a:pt x="4" y="36"/>
                  </a:lnTo>
                  <a:lnTo>
                    <a:pt x="21" y="36"/>
                  </a:lnTo>
                  <a:lnTo>
                    <a:pt x="39" y="36"/>
                  </a:lnTo>
                  <a:lnTo>
                    <a:pt x="52" y="25"/>
                  </a:lnTo>
                  <a:lnTo>
                    <a:pt x="47" y="14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00" name="Freeform 253"/>
            <p:cNvSpPr>
              <a:spLocks/>
            </p:cNvSpPr>
            <p:nvPr/>
          </p:nvSpPr>
          <p:spPr bwMode="auto">
            <a:xfrm>
              <a:off x="4136" y="3854"/>
              <a:ext cx="35" cy="43"/>
            </a:xfrm>
            <a:custGeom>
              <a:avLst/>
              <a:gdLst>
                <a:gd name="T0" fmla="*/ 22 w 35"/>
                <a:gd name="T1" fmla="*/ 0 h 43"/>
                <a:gd name="T2" fmla="*/ 18 w 35"/>
                <a:gd name="T3" fmla="*/ 0 h 43"/>
                <a:gd name="T4" fmla="*/ 9 w 35"/>
                <a:gd name="T5" fmla="*/ 8 h 43"/>
                <a:gd name="T6" fmla="*/ 0 w 35"/>
                <a:gd name="T7" fmla="*/ 26 h 43"/>
                <a:gd name="T8" fmla="*/ 0 w 35"/>
                <a:gd name="T9" fmla="*/ 40 h 43"/>
                <a:gd name="T10" fmla="*/ 5 w 35"/>
                <a:gd name="T11" fmla="*/ 43 h 43"/>
                <a:gd name="T12" fmla="*/ 13 w 35"/>
                <a:gd name="T13" fmla="*/ 36 h 43"/>
                <a:gd name="T14" fmla="*/ 35 w 35"/>
                <a:gd name="T15" fmla="*/ 18 h 43"/>
                <a:gd name="T16" fmla="*/ 30 w 35"/>
                <a:gd name="T17" fmla="*/ 4 h 43"/>
                <a:gd name="T18" fmla="*/ 22 w 35"/>
                <a:gd name="T19" fmla="*/ 0 h 4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5" h="43">
                  <a:moveTo>
                    <a:pt x="22" y="0"/>
                  </a:moveTo>
                  <a:lnTo>
                    <a:pt x="18" y="0"/>
                  </a:lnTo>
                  <a:lnTo>
                    <a:pt x="9" y="8"/>
                  </a:lnTo>
                  <a:lnTo>
                    <a:pt x="0" y="26"/>
                  </a:lnTo>
                  <a:lnTo>
                    <a:pt x="0" y="40"/>
                  </a:lnTo>
                  <a:lnTo>
                    <a:pt x="5" y="43"/>
                  </a:lnTo>
                  <a:lnTo>
                    <a:pt x="13" y="36"/>
                  </a:lnTo>
                  <a:lnTo>
                    <a:pt x="35" y="18"/>
                  </a:lnTo>
                  <a:lnTo>
                    <a:pt x="30" y="4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01" name="Freeform 254"/>
            <p:cNvSpPr>
              <a:spLocks/>
            </p:cNvSpPr>
            <p:nvPr/>
          </p:nvSpPr>
          <p:spPr bwMode="auto">
            <a:xfrm>
              <a:off x="4166" y="3869"/>
              <a:ext cx="35" cy="75"/>
            </a:xfrm>
            <a:custGeom>
              <a:avLst/>
              <a:gdLst>
                <a:gd name="T0" fmla="*/ 13 w 35"/>
                <a:gd name="T1" fmla="*/ 0 h 75"/>
                <a:gd name="T2" fmla="*/ 13 w 35"/>
                <a:gd name="T3" fmla="*/ 0 h 75"/>
                <a:gd name="T4" fmla="*/ 9 w 35"/>
                <a:gd name="T5" fmla="*/ 0 h 75"/>
                <a:gd name="T6" fmla="*/ 0 w 35"/>
                <a:gd name="T7" fmla="*/ 14 h 75"/>
                <a:gd name="T8" fmla="*/ 5 w 35"/>
                <a:gd name="T9" fmla="*/ 28 h 75"/>
                <a:gd name="T10" fmla="*/ 5 w 35"/>
                <a:gd name="T11" fmla="*/ 43 h 75"/>
                <a:gd name="T12" fmla="*/ 9 w 35"/>
                <a:gd name="T13" fmla="*/ 54 h 75"/>
                <a:gd name="T14" fmla="*/ 22 w 35"/>
                <a:gd name="T15" fmla="*/ 68 h 75"/>
                <a:gd name="T16" fmla="*/ 35 w 35"/>
                <a:gd name="T17" fmla="*/ 75 h 75"/>
                <a:gd name="T18" fmla="*/ 35 w 35"/>
                <a:gd name="T19" fmla="*/ 75 h 75"/>
                <a:gd name="T20" fmla="*/ 35 w 35"/>
                <a:gd name="T21" fmla="*/ 36 h 75"/>
                <a:gd name="T22" fmla="*/ 13 w 35"/>
                <a:gd name="T23" fmla="*/ 0 h 75"/>
                <a:gd name="T24" fmla="*/ 13 w 35"/>
                <a:gd name="T25" fmla="*/ 0 h 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5" h="75">
                  <a:moveTo>
                    <a:pt x="13" y="0"/>
                  </a:moveTo>
                  <a:lnTo>
                    <a:pt x="13" y="0"/>
                  </a:lnTo>
                  <a:lnTo>
                    <a:pt x="9" y="0"/>
                  </a:lnTo>
                  <a:lnTo>
                    <a:pt x="0" y="14"/>
                  </a:lnTo>
                  <a:lnTo>
                    <a:pt x="5" y="28"/>
                  </a:lnTo>
                  <a:lnTo>
                    <a:pt x="5" y="43"/>
                  </a:lnTo>
                  <a:lnTo>
                    <a:pt x="9" y="54"/>
                  </a:lnTo>
                  <a:lnTo>
                    <a:pt x="22" y="68"/>
                  </a:lnTo>
                  <a:lnTo>
                    <a:pt x="35" y="75"/>
                  </a:lnTo>
                  <a:lnTo>
                    <a:pt x="35" y="36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02" name="Freeform 255"/>
            <p:cNvSpPr>
              <a:spLocks/>
            </p:cNvSpPr>
            <p:nvPr/>
          </p:nvSpPr>
          <p:spPr bwMode="auto">
            <a:xfrm>
              <a:off x="4145" y="3801"/>
              <a:ext cx="9" cy="11"/>
            </a:xfrm>
            <a:custGeom>
              <a:avLst/>
              <a:gdLst>
                <a:gd name="T0" fmla="*/ 0 w 9"/>
                <a:gd name="T1" fmla="*/ 3 h 11"/>
                <a:gd name="T2" fmla="*/ 9 w 9"/>
                <a:gd name="T3" fmla="*/ 11 h 11"/>
                <a:gd name="T4" fmla="*/ 4 w 9"/>
                <a:gd name="T5" fmla="*/ 3 h 11"/>
                <a:gd name="T6" fmla="*/ 0 w 9"/>
                <a:gd name="T7" fmla="*/ 0 h 11"/>
                <a:gd name="T8" fmla="*/ 0 w 9"/>
                <a:gd name="T9" fmla="*/ 3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11">
                  <a:moveTo>
                    <a:pt x="0" y="3"/>
                  </a:moveTo>
                  <a:lnTo>
                    <a:pt x="9" y="11"/>
                  </a:lnTo>
                  <a:lnTo>
                    <a:pt x="4" y="3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03" name="Freeform 256"/>
            <p:cNvSpPr>
              <a:spLocks/>
            </p:cNvSpPr>
            <p:nvPr/>
          </p:nvSpPr>
          <p:spPr bwMode="auto">
            <a:xfrm>
              <a:off x="4149" y="3790"/>
              <a:ext cx="9" cy="11"/>
            </a:xfrm>
            <a:custGeom>
              <a:avLst/>
              <a:gdLst>
                <a:gd name="T0" fmla="*/ 5 w 9"/>
                <a:gd name="T1" fmla="*/ 7 h 11"/>
                <a:gd name="T2" fmla="*/ 9 w 9"/>
                <a:gd name="T3" fmla="*/ 11 h 11"/>
                <a:gd name="T4" fmla="*/ 9 w 9"/>
                <a:gd name="T5" fmla="*/ 4 h 11"/>
                <a:gd name="T6" fmla="*/ 0 w 9"/>
                <a:gd name="T7" fmla="*/ 0 h 11"/>
                <a:gd name="T8" fmla="*/ 5 w 9"/>
                <a:gd name="T9" fmla="*/ 7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11">
                  <a:moveTo>
                    <a:pt x="5" y="7"/>
                  </a:moveTo>
                  <a:lnTo>
                    <a:pt x="9" y="11"/>
                  </a:lnTo>
                  <a:lnTo>
                    <a:pt x="9" y="4"/>
                  </a:lnTo>
                  <a:lnTo>
                    <a:pt x="0" y="0"/>
                  </a:lnTo>
                  <a:lnTo>
                    <a:pt x="5" y="7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04" name="Freeform 257"/>
            <p:cNvSpPr>
              <a:spLocks/>
            </p:cNvSpPr>
            <p:nvPr/>
          </p:nvSpPr>
          <p:spPr bwMode="auto">
            <a:xfrm>
              <a:off x="4149" y="3815"/>
              <a:ext cx="9" cy="11"/>
            </a:xfrm>
            <a:custGeom>
              <a:avLst/>
              <a:gdLst>
                <a:gd name="T0" fmla="*/ 0 w 9"/>
                <a:gd name="T1" fmla="*/ 7 h 11"/>
                <a:gd name="T2" fmla="*/ 9 w 9"/>
                <a:gd name="T3" fmla="*/ 11 h 11"/>
                <a:gd name="T4" fmla="*/ 5 w 9"/>
                <a:gd name="T5" fmla="*/ 4 h 11"/>
                <a:gd name="T6" fmla="*/ 0 w 9"/>
                <a:gd name="T7" fmla="*/ 0 h 11"/>
                <a:gd name="T8" fmla="*/ 0 w 9"/>
                <a:gd name="T9" fmla="*/ 7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11">
                  <a:moveTo>
                    <a:pt x="0" y="7"/>
                  </a:moveTo>
                  <a:lnTo>
                    <a:pt x="9" y="11"/>
                  </a:lnTo>
                  <a:lnTo>
                    <a:pt x="5" y="4"/>
                  </a:lnTo>
                  <a:lnTo>
                    <a:pt x="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05" name="Freeform 258"/>
            <p:cNvSpPr>
              <a:spLocks/>
            </p:cNvSpPr>
            <p:nvPr/>
          </p:nvSpPr>
          <p:spPr bwMode="auto">
            <a:xfrm>
              <a:off x="4162" y="3808"/>
              <a:ext cx="9" cy="11"/>
            </a:xfrm>
            <a:custGeom>
              <a:avLst/>
              <a:gdLst>
                <a:gd name="T0" fmla="*/ 4 w 9"/>
                <a:gd name="T1" fmla="*/ 7 h 11"/>
                <a:gd name="T2" fmla="*/ 9 w 9"/>
                <a:gd name="T3" fmla="*/ 11 h 11"/>
                <a:gd name="T4" fmla="*/ 9 w 9"/>
                <a:gd name="T5" fmla="*/ 4 h 11"/>
                <a:gd name="T6" fmla="*/ 0 w 9"/>
                <a:gd name="T7" fmla="*/ 0 h 11"/>
                <a:gd name="T8" fmla="*/ 4 w 9"/>
                <a:gd name="T9" fmla="*/ 7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11">
                  <a:moveTo>
                    <a:pt x="4" y="7"/>
                  </a:moveTo>
                  <a:lnTo>
                    <a:pt x="9" y="11"/>
                  </a:lnTo>
                  <a:lnTo>
                    <a:pt x="9" y="4"/>
                  </a:lnTo>
                  <a:lnTo>
                    <a:pt x="0" y="0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06" name="Freeform 259"/>
            <p:cNvSpPr>
              <a:spLocks/>
            </p:cNvSpPr>
            <p:nvPr/>
          </p:nvSpPr>
          <p:spPr bwMode="auto">
            <a:xfrm>
              <a:off x="4149" y="3833"/>
              <a:ext cx="13" cy="4"/>
            </a:xfrm>
            <a:custGeom>
              <a:avLst/>
              <a:gdLst>
                <a:gd name="T0" fmla="*/ 5 w 13"/>
                <a:gd name="T1" fmla="*/ 4 h 4"/>
                <a:gd name="T2" fmla="*/ 13 w 13"/>
                <a:gd name="T3" fmla="*/ 4 h 4"/>
                <a:gd name="T4" fmla="*/ 9 w 13"/>
                <a:gd name="T5" fmla="*/ 0 h 4"/>
                <a:gd name="T6" fmla="*/ 0 w 13"/>
                <a:gd name="T7" fmla="*/ 0 h 4"/>
                <a:gd name="T8" fmla="*/ 5 w 13"/>
                <a:gd name="T9" fmla="*/ 4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" h="4">
                  <a:moveTo>
                    <a:pt x="5" y="4"/>
                  </a:moveTo>
                  <a:lnTo>
                    <a:pt x="13" y="4"/>
                  </a:lnTo>
                  <a:lnTo>
                    <a:pt x="9" y="0"/>
                  </a:lnTo>
                  <a:lnTo>
                    <a:pt x="0" y="0"/>
                  </a:lnTo>
                  <a:lnTo>
                    <a:pt x="5" y="4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07" name="Freeform 260"/>
            <p:cNvSpPr>
              <a:spLocks/>
            </p:cNvSpPr>
            <p:nvPr/>
          </p:nvSpPr>
          <p:spPr bwMode="auto">
            <a:xfrm>
              <a:off x="4171" y="3826"/>
              <a:ext cx="13" cy="3"/>
            </a:xfrm>
            <a:custGeom>
              <a:avLst/>
              <a:gdLst>
                <a:gd name="T0" fmla="*/ 4 w 13"/>
                <a:gd name="T1" fmla="*/ 3 h 3"/>
                <a:gd name="T2" fmla="*/ 13 w 13"/>
                <a:gd name="T3" fmla="*/ 3 h 3"/>
                <a:gd name="T4" fmla="*/ 8 w 13"/>
                <a:gd name="T5" fmla="*/ 0 h 3"/>
                <a:gd name="T6" fmla="*/ 0 w 13"/>
                <a:gd name="T7" fmla="*/ 0 h 3"/>
                <a:gd name="T8" fmla="*/ 4 w 13"/>
                <a:gd name="T9" fmla="*/ 3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" h="3">
                  <a:moveTo>
                    <a:pt x="4" y="3"/>
                  </a:moveTo>
                  <a:lnTo>
                    <a:pt x="13" y="3"/>
                  </a:lnTo>
                  <a:lnTo>
                    <a:pt x="8" y="0"/>
                  </a:lnTo>
                  <a:lnTo>
                    <a:pt x="0" y="0"/>
                  </a:lnTo>
                  <a:lnTo>
                    <a:pt x="4" y="3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08" name="Freeform 261"/>
            <p:cNvSpPr>
              <a:spLocks/>
            </p:cNvSpPr>
            <p:nvPr/>
          </p:nvSpPr>
          <p:spPr bwMode="auto">
            <a:xfrm>
              <a:off x="4162" y="3840"/>
              <a:ext cx="9" cy="14"/>
            </a:xfrm>
            <a:custGeom>
              <a:avLst/>
              <a:gdLst>
                <a:gd name="T0" fmla="*/ 0 w 9"/>
                <a:gd name="T1" fmla="*/ 7 h 14"/>
                <a:gd name="T2" fmla="*/ 4 w 9"/>
                <a:gd name="T3" fmla="*/ 14 h 14"/>
                <a:gd name="T4" fmla="*/ 9 w 9"/>
                <a:gd name="T5" fmla="*/ 7 h 14"/>
                <a:gd name="T6" fmla="*/ 4 w 9"/>
                <a:gd name="T7" fmla="*/ 0 h 14"/>
                <a:gd name="T8" fmla="*/ 0 w 9"/>
                <a:gd name="T9" fmla="*/ 7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14">
                  <a:moveTo>
                    <a:pt x="0" y="7"/>
                  </a:moveTo>
                  <a:lnTo>
                    <a:pt x="4" y="14"/>
                  </a:lnTo>
                  <a:lnTo>
                    <a:pt x="9" y="7"/>
                  </a:lnTo>
                  <a:lnTo>
                    <a:pt x="4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09" name="Freeform 262"/>
            <p:cNvSpPr>
              <a:spLocks/>
            </p:cNvSpPr>
            <p:nvPr/>
          </p:nvSpPr>
          <p:spPr bwMode="auto">
            <a:xfrm>
              <a:off x="4175" y="3851"/>
              <a:ext cx="9" cy="11"/>
            </a:xfrm>
            <a:custGeom>
              <a:avLst/>
              <a:gdLst>
                <a:gd name="T0" fmla="*/ 4 w 9"/>
                <a:gd name="T1" fmla="*/ 7 h 11"/>
                <a:gd name="T2" fmla="*/ 9 w 9"/>
                <a:gd name="T3" fmla="*/ 11 h 11"/>
                <a:gd name="T4" fmla="*/ 9 w 9"/>
                <a:gd name="T5" fmla="*/ 3 h 11"/>
                <a:gd name="T6" fmla="*/ 0 w 9"/>
                <a:gd name="T7" fmla="*/ 0 h 11"/>
                <a:gd name="T8" fmla="*/ 4 w 9"/>
                <a:gd name="T9" fmla="*/ 7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11">
                  <a:moveTo>
                    <a:pt x="4" y="7"/>
                  </a:moveTo>
                  <a:lnTo>
                    <a:pt x="9" y="11"/>
                  </a:lnTo>
                  <a:lnTo>
                    <a:pt x="9" y="3"/>
                  </a:lnTo>
                  <a:lnTo>
                    <a:pt x="0" y="0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10" name="Freeform 263"/>
            <p:cNvSpPr>
              <a:spLocks/>
            </p:cNvSpPr>
            <p:nvPr/>
          </p:nvSpPr>
          <p:spPr bwMode="auto">
            <a:xfrm>
              <a:off x="4175" y="3833"/>
              <a:ext cx="9" cy="11"/>
            </a:xfrm>
            <a:custGeom>
              <a:avLst/>
              <a:gdLst>
                <a:gd name="T0" fmla="*/ 0 w 9"/>
                <a:gd name="T1" fmla="*/ 7 h 11"/>
                <a:gd name="T2" fmla="*/ 4 w 9"/>
                <a:gd name="T3" fmla="*/ 11 h 11"/>
                <a:gd name="T4" fmla="*/ 9 w 9"/>
                <a:gd name="T5" fmla="*/ 7 h 11"/>
                <a:gd name="T6" fmla="*/ 4 w 9"/>
                <a:gd name="T7" fmla="*/ 0 h 11"/>
                <a:gd name="T8" fmla="*/ 0 w 9"/>
                <a:gd name="T9" fmla="*/ 7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11">
                  <a:moveTo>
                    <a:pt x="0" y="7"/>
                  </a:moveTo>
                  <a:lnTo>
                    <a:pt x="4" y="11"/>
                  </a:lnTo>
                  <a:lnTo>
                    <a:pt x="9" y="7"/>
                  </a:lnTo>
                  <a:lnTo>
                    <a:pt x="4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11" name="Freeform 264"/>
            <p:cNvSpPr>
              <a:spLocks/>
            </p:cNvSpPr>
            <p:nvPr/>
          </p:nvSpPr>
          <p:spPr bwMode="auto">
            <a:xfrm>
              <a:off x="1860" y="3607"/>
              <a:ext cx="137" cy="94"/>
            </a:xfrm>
            <a:custGeom>
              <a:avLst/>
              <a:gdLst>
                <a:gd name="T0" fmla="*/ 13 w 137"/>
                <a:gd name="T1" fmla="*/ 0 h 94"/>
                <a:gd name="T2" fmla="*/ 26 w 137"/>
                <a:gd name="T3" fmla="*/ 11 h 94"/>
                <a:gd name="T4" fmla="*/ 90 w 137"/>
                <a:gd name="T5" fmla="*/ 51 h 94"/>
                <a:gd name="T6" fmla="*/ 116 w 137"/>
                <a:gd name="T7" fmla="*/ 72 h 94"/>
                <a:gd name="T8" fmla="*/ 137 w 137"/>
                <a:gd name="T9" fmla="*/ 94 h 94"/>
                <a:gd name="T10" fmla="*/ 86 w 137"/>
                <a:gd name="T11" fmla="*/ 83 h 94"/>
                <a:gd name="T12" fmla="*/ 51 w 137"/>
                <a:gd name="T13" fmla="*/ 61 h 94"/>
                <a:gd name="T14" fmla="*/ 0 w 137"/>
                <a:gd name="T15" fmla="*/ 8 h 94"/>
                <a:gd name="T16" fmla="*/ 13 w 137"/>
                <a:gd name="T17" fmla="*/ 0 h 9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7" h="94">
                  <a:moveTo>
                    <a:pt x="13" y="0"/>
                  </a:moveTo>
                  <a:lnTo>
                    <a:pt x="26" y="11"/>
                  </a:lnTo>
                  <a:lnTo>
                    <a:pt x="90" y="51"/>
                  </a:lnTo>
                  <a:lnTo>
                    <a:pt x="116" y="72"/>
                  </a:lnTo>
                  <a:lnTo>
                    <a:pt x="137" y="94"/>
                  </a:lnTo>
                  <a:lnTo>
                    <a:pt x="86" y="83"/>
                  </a:lnTo>
                  <a:lnTo>
                    <a:pt x="51" y="61"/>
                  </a:lnTo>
                  <a:lnTo>
                    <a:pt x="0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12" name="Freeform 265"/>
            <p:cNvSpPr>
              <a:spLocks/>
            </p:cNvSpPr>
            <p:nvPr/>
          </p:nvSpPr>
          <p:spPr bwMode="auto">
            <a:xfrm>
              <a:off x="1843" y="3618"/>
              <a:ext cx="90" cy="118"/>
            </a:xfrm>
            <a:custGeom>
              <a:avLst/>
              <a:gdLst>
                <a:gd name="T0" fmla="*/ 47 w 90"/>
                <a:gd name="T1" fmla="*/ 32 h 118"/>
                <a:gd name="T2" fmla="*/ 68 w 90"/>
                <a:gd name="T3" fmla="*/ 65 h 118"/>
                <a:gd name="T4" fmla="*/ 90 w 90"/>
                <a:gd name="T5" fmla="*/ 97 h 118"/>
                <a:gd name="T6" fmla="*/ 90 w 90"/>
                <a:gd name="T7" fmla="*/ 115 h 118"/>
                <a:gd name="T8" fmla="*/ 86 w 90"/>
                <a:gd name="T9" fmla="*/ 118 h 118"/>
                <a:gd name="T10" fmla="*/ 77 w 90"/>
                <a:gd name="T11" fmla="*/ 118 h 118"/>
                <a:gd name="T12" fmla="*/ 47 w 90"/>
                <a:gd name="T13" fmla="*/ 104 h 118"/>
                <a:gd name="T14" fmla="*/ 30 w 90"/>
                <a:gd name="T15" fmla="*/ 86 h 118"/>
                <a:gd name="T16" fmla="*/ 8 w 90"/>
                <a:gd name="T17" fmla="*/ 68 h 118"/>
                <a:gd name="T18" fmla="*/ 0 w 90"/>
                <a:gd name="T19" fmla="*/ 50 h 118"/>
                <a:gd name="T20" fmla="*/ 0 w 90"/>
                <a:gd name="T21" fmla="*/ 25 h 118"/>
                <a:gd name="T22" fmla="*/ 13 w 90"/>
                <a:gd name="T23" fmla="*/ 0 h 118"/>
                <a:gd name="T24" fmla="*/ 21 w 90"/>
                <a:gd name="T25" fmla="*/ 0 h 118"/>
                <a:gd name="T26" fmla="*/ 47 w 90"/>
                <a:gd name="T27" fmla="*/ 32 h 11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90" h="118">
                  <a:moveTo>
                    <a:pt x="47" y="32"/>
                  </a:moveTo>
                  <a:lnTo>
                    <a:pt x="68" y="65"/>
                  </a:lnTo>
                  <a:lnTo>
                    <a:pt x="90" y="97"/>
                  </a:lnTo>
                  <a:lnTo>
                    <a:pt x="90" y="115"/>
                  </a:lnTo>
                  <a:lnTo>
                    <a:pt x="86" y="118"/>
                  </a:lnTo>
                  <a:lnTo>
                    <a:pt x="77" y="118"/>
                  </a:lnTo>
                  <a:lnTo>
                    <a:pt x="47" y="104"/>
                  </a:lnTo>
                  <a:lnTo>
                    <a:pt x="30" y="86"/>
                  </a:lnTo>
                  <a:lnTo>
                    <a:pt x="8" y="68"/>
                  </a:lnTo>
                  <a:lnTo>
                    <a:pt x="0" y="50"/>
                  </a:lnTo>
                  <a:lnTo>
                    <a:pt x="0" y="25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47" y="32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13" name="Freeform 266"/>
            <p:cNvSpPr>
              <a:spLocks/>
            </p:cNvSpPr>
            <p:nvPr/>
          </p:nvSpPr>
          <p:spPr bwMode="auto">
            <a:xfrm>
              <a:off x="1864" y="3600"/>
              <a:ext cx="185" cy="54"/>
            </a:xfrm>
            <a:custGeom>
              <a:avLst/>
              <a:gdLst>
                <a:gd name="T0" fmla="*/ 0 w 185"/>
                <a:gd name="T1" fmla="*/ 7 h 54"/>
                <a:gd name="T2" fmla="*/ 26 w 185"/>
                <a:gd name="T3" fmla="*/ 22 h 54"/>
                <a:gd name="T4" fmla="*/ 60 w 185"/>
                <a:gd name="T5" fmla="*/ 33 h 54"/>
                <a:gd name="T6" fmla="*/ 146 w 185"/>
                <a:gd name="T7" fmla="*/ 50 h 54"/>
                <a:gd name="T8" fmla="*/ 185 w 185"/>
                <a:gd name="T9" fmla="*/ 54 h 54"/>
                <a:gd name="T10" fmla="*/ 185 w 185"/>
                <a:gd name="T11" fmla="*/ 50 h 54"/>
                <a:gd name="T12" fmla="*/ 185 w 185"/>
                <a:gd name="T13" fmla="*/ 47 h 54"/>
                <a:gd name="T14" fmla="*/ 172 w 185"/>
                <a:gd name="T15" fmla="*/ 36 h 54"/>
                <a:gd name="T16" fmla="*/ 168 w 185"/>
                <a:gd name="T17" fmla="*/ 29 h 54"/>
                <a:gd name="T18" fmla="*/ 155 w 185"/>
                <a:gd name="T19" fmla="*/ 25 h 54"/>
                <a:gd name="T20" fmla="*/ 133 w 185"/>
                <a:gd name="T21" fmla="*/ 18 h 54"/>
                <a:gd name="T22" fmla="*/ 82 w 185"/>
                <a:gd name="T23" fmla="*/ 4 h 54"/>
                <a:gd name="T24" fmla="*/ 56 w 185"/>
                <a:gd name="T25" fmla="*/ 0 h 54"/>
                <a:gd name="T26" fmla="*/ 26 w 185"/>
                <a:gd name="T27" fmla="*/ 0 h 54"/>
                <a:gd name="T28" fmla="*/ 4 w 185"/>
                <a:gd name="T29" fmla="*/ 4 h 54"/>
                <a:gd name="T30" fmla="*/ 0 w 185"/>
                <a:gd name="T31" fmla="*/ 7 h 5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85" h="54">
                  <a:moveTo>
                    <a:pt x="0" y="7"/>
                  </a:moveTo>
                  <a:lnTo>
                    <a:pt x="26" y="22"/>
                  </a:lnTo>
                  <a:lnTo>
                    <a:pt x="60" y="33"/>
                  </a:lnTo>
                  <a:lnTo>
                    <a:pt x="146" y="50"/>
                  </a:lnTo>
                  <a:lnTo>
                    <a:pt x="185" y="54"/>
                  </a:lnTo>
                  <a:lnTo>
                    <a:pt x="185" y="50"/>
                  </a:lnTo>
                  <a:lnTo>
                    <a:pt x="185" y="47"/>
                  </a:lnTo>
                  <a:lnTo>
                    <a:pt x="172" y="36"/>
                  </a:lnTo>
                  <a:lnTo>
                    <a:pt x="168" y="29"/>
                  </a:lnTo>
                  <a:lnTo>
                    <a:pt x="155" y="25"/>
                  </a:lnTo>
                  <a:lnTo>
                    <a:pt x="133" y="18"/>
                  </a:lnTo>
                  <a:lnTo>
                    <a:pt x="82" y="4"/>
                  </a:lnTo>
                  <a:lnTo>
                    <a:pt x="56" y="0"/>
                  </a:lnTo>
                  <a:lnTo>
                    <a:pt x="26" y="0"/>
                  </a:lnTo>
                  <a:lnTo>
                    <a:pt x="4" y="4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14" name="Freeform 267"/>
            <p:cNvSpPr>
              <a:spLocks/>
            </p:cNvSpPr>
            <p:nvPr/>
          </p:nvSpPr>
          <p:spPr bwMode="auto">
            <a:xfrm>
              <a:off x="1873" y="3582"/>
              <a:ext cx="197" cy="25"/>
            </a:xfrm>
            <a:custGeom>
              <a:avLst/>
              <a:gdLst>
                <a:gd name="T0" fmla="*/ 0 w 197"/>
                <a:gd name="T1" fmla="*/ 4 h 25"/>
                <a:gd name="T2" fmla="*/ 21 w 197"/>
                <a:gd name="T3" fmla="*/ 8 h 25"/>
                <a:gd name="T4" fmla="*/ 107 w 197"/>
                <a:gd name="T5" fmla="*/ 0 h 25"/>
                <a:gd name="T6" fmla="*/ 150 w 197"/>
                <a:gd name="T7" fmla="*/ 0 h 25"/>
                <a:gd name="T8" fmla="*/ 197 w 197"/>
                <a:gd name="T9" fmla="*/ 8 h 25"/>
                <a:gd name="T10" fmla="*/ 154 w 197"/>
                <a:gd name="T11" fmla="*/ 22 h 25"/>
                <a:gd name="T12" fmla="*/ 103 w 197"/>
                <a:gd name="T13" fmla="*/ 25 h 25"/>
                <a:gd name="T14" fmla="*/ 4 w 197"/>
                <a:gd name="T15" fmla="*/ 15 h 25"/>
                <a:gd name="T16" fmla="*/ 0 w 197"/>
                <a:gd name="T17" fmla="*/ 4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97" h="25">
                  <a:moveTo>
                    <a:pt x="0" y="4"/>
                  </a:moveTo>
                  <a:lnTo>
                    <a:pt x="21" y="8"/>
                  </a:lnTo>
                  <a:lnTo>
                    <a:pt x="107" y="0"/>
                  </a:lnTo>
                  <a:lnTo>
                    <a:pt x="150" y="0"/>
                  </a:lnTo>
                  <a:lnTo>
                    <a:pt x="197" y="8"/>
                  </a:lnTo>
                  <a:lnTo>
                    <a:pt x="154" y="22"/>
                  </a:lnTo>
                  <a:lnTo>
                    <a:pt x="103" y="25"/>
                  </a:lnTo>
                  <a:lnTo>
                    <a:pt x="4" y="15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15" name="Freeform 268"/>
            <p:cNvSpPr>
              <a:spLocks/>
            </p:cNvSpPr>
            <p:nvPr/>
          </p:nvSpPr>
          <p:spPr bwMode="auto">
            <a:xfrm>
              <a:off x="1868" y="3539"/>
              <a:ext cx="198" cy="47"/>
            </a:xfrm>
            <a:custGeom>
              <a:avLst/>
              <a:gdLst>
                <a:gd name="T0" fmla="*/ 65 w 198"/>
                <a:gd name="T1" fmla="*/ 43 h 47"/>
                <a:gd name="T2" fmla="*/ 177 w 198"/>
                <a:gd name="T3" fmla="*/ 29 h 47"/>
                <a:gd name="T4" fmla="*/ 198 w 198"/>
                <a:gd name="T5" fmla="*/ 18 h 47"/>
                <a:gd name="T6" fmla="*/ 198 w 198"/>
                <a:gd name="T7" fmla="*/ 11 h 47"/>
                <a:gd name="T8" fmla="*/ 194 w 198"/>
                <a:gd name="T9" fmla="*/ 8 h 47"/>
                <a:gd name="T10" fmla="*/ 164 w 198"/>
                <a:gd name="T11" fmla="*/ 0 h 47"/>
                <a:gd name="T12" fmla="*/ 125 w 198"/>
                <a:gd name="T13" fmla="*/ 0 h 47"/>
                <a:gd name="T14" fmla="*/ 95 w 198"/>
                <a:gd name="T15" fmla="*/ 4 h 47"/>
                <a:gd name="T16" fmla="*/ 65 w 198"/>
                <a:gd name="T17" fmla="*/ 11 h 47"/>
                <a:gd name="T18" fmla="*/ 31 w 198"/>
                <a:gd name="T19" fmla="*/ 25 h 47"/>
                <a:gd name="T20" fmla="*/ 0 w 198"/>
                <a:gd name="T21" fmla="*/ 43 h 47"/>
                <a:gd name="T22" fmla="*/ 9 w 198"/>
                <a:gd name="T23" fmla="*/ 47 h 47"/>
                <a:gd name="T24" fmla="*/ 65 w 198"/>
                <a:gd name="T25" fmla="*/ 43 h 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98" h="47">
                  <a:moveTo>
                    <a:pt x="65" y="43"/>
                  </a:moveTo>
                  <a:lnTo>
                    <a:pt x="177" y="29"/>
                  </a:lnTo>
                  <a:lnTo>
                    <a:pt x="198" y="18"/>
                  </a:lnTo>
                  <a:lnTo>
                    <a:pt x="198" y="11"/>
                  </a:lnTo>
                  <a:lnTo>
                    <a:pt x="194" y="8"/>
                  </a:lnTo>
                  <a:lnTo>
                    <a:pt x="164" y="0"/>
                  </a:lnTo>
                  <a:lnTo>
                    <a:pt x="125" y="0"/>
                  </a:lnTo>
                  <a:lnTo>
                    <a:pt x="95" y="4"/>
                  </a:lnTo>
                  <a:lnTo>
                    <a:pt x="65" y="11"/>
                  </a:lnTo>
                  <a:lnTo>
                    <a:pt x="31" y="25"/>
                  </a:lnTo>
                  <a:lnTo>
                    <a:pt x="0" y="43"/>
                  </a:lnTo>
                  <a:lnTo>
                    <a:pt x="9" y="47"/>
                  </a:lnTo>
                  <a:lnTo>
                    <a:pt x="65" y="43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16" name="Freeform 269"/>
            <p:cNvSpPr>
              <a:spLocks/>
            </p:cNvSpPr>
            <p:nvPr/>
          </p:nvSpPr>
          <p:spPr bwMode="auto">
            <a:xfrm>
              <a:off x="1826" y="3633"/>
              <a:ext cx="47" cy="114"/>
            </a:xfrm>
            <a:custGeom>
              <a:avLst/>
              <a:gdLst>
                <a:gd name="T0" fmla="*/ 21 w 47"/>
                <a:gd name="T1" fmla="*/ 0 h 114"/>
                <a:gd name="T2" fmla="*/ 21 w 47"/>
                <a:gd name="T3" fmla="*/ 10 h 114"/>
                <a:gd name="T4" fmla="*/ 47 w 47"/>
                <a:gd name="T5" fmla="*/ 60 h 114"/>
                <a:gd name="T6" fmla="*/ 47 w 47"/>
                <a:gd name="T7" fmla="*/ 85 h 114"/>
                <a:gd name="T8" fmla="*/ 38 w 47"/>
                <a:gd name="T9" fmla="*/ 114 h 114"/>
                <a:gd name="T10" fmla="*/ 21 w 47"/>
                <a:gd name="T11" fmla="*/ 100 h 114"/>
                <a:gd name="T12" fmla="*/ 12 w 47"/>
                <a:gd name="T13" fmla="*/ 85 h 114"/>
                <a:gd name="T14" fmla="*/ 0 w 47"/>
                <a:gd name="T15" fmla="*/ 57 h 114"/>
                <a:gd name="T16" fmla="*/ 4 w 47"/>
                <a:gd name="T17" fmla="*/ 0 h 114"/>
                <a:gd name="T18" fmla="*/ 21 w 47"/>
                <a:gd name="T19" fmla="*/ 0 h 11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7" h="114">
                  <a:moveTo>
                    <a:pt x="21" y="0"/>
                  </a:moveTo>
                  <a:lnTo>
                    <a:pt x="21" y="10"/>
                  </a:lnTo>
                  <a:lnTo>
                    <a:pt x="47" y="60"/>
                  </a:lnTo>
                  <a:lnTo>
                    <a:pt x="47" y="85"/>
                  </a:lnTo>
                  <a:lnTo>
                    <a:pt x="38" y="114"/>
                  </a:lnTo>
                  <a:lnTo>
                    <a:pt x="21" y="100"/>
                  </a:lnTo>
                  <a:lnTo>
                    <a:pt x="12" y="85"/>
                  </a:lnTo>
                  <a:lnTo>
                    <a:pt x="0" y="57"/>
                  </a:lnTo>
                  <a:lnTo>
                    <a:pt x="4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17" name="Freeform 270"/>
            <p:cNvSpPr>
              <a:spLocks/>
            </p:cNvSpPr>
            <p:nvPr/>
          </p:nvSpPr>
          <p:spPr bwMode="auto">
            <a:xfrm>
              <a:off x="1765" y="3633"/>
              <a:ext cx="65" cy="111"/>
            </a:xfrm>
            <a:custGeom>
              <a:avLst/>
              <a:gdLst>
                <a:gd name="T0" fmla="*/ 65 w 65"/>
                <a:gd name="T1" fmla="*/ 0 h 111"/>
                <a:gd name="T2" fmla="*/ 43 w 65"/>
                <a:gd name="T3" fmla="*/ 10 h 111"/>
                <a:gd name="T4" fmla="*/ 13 w 65"/>
                <a:gd name="T5" fmla="*/ 39 h 111"/>
                <a:gd name="T6" fmla="*/ 5 w 65"/>
                <a:gd name="T7" fmla="*/ 57 h 111"/>
                <a:gd name="T8" fmla="*/ 0 w 65"/>
                <a:gd name="T9" fmla="*/ 71 h 111"/>
                <a:gd name="T10" fmla="*/ 5 w 65"/>
                <a:gd name="T11" fmla="*/ 93 h 111"/>
                <a:gd name="T12" fmla="*/ 18 w 65"/>
                <a:gd name="T13" fmla="*/ 111 h 111"/>
                <a:gd name="T14" fmla="*/ 43 w 65"/>
                <a:gd name="T15" fmla="*/ 89 h 111"/>
                <a:gd name="T16" fmla="*/ 56 w 65"/>
                <a:gd name="T17" fmla="*/ 50 h 111"/>
                <a:gd name="T18" fmla="*/ 65 w 65"/>
                <a:gd name="T19" fmla="*/ 10 h 111"/>
                <a:gd name="T20" fmla="*/ 65 w 65"/>
                <a:gd name="T21" fmla="*/ 0 h 11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5" h="111">
                  <a:moveTo>
                    <a:pt x="65" y="0"/>
                  </a:moveTo>
                  <a:lnTo>
                    <a:pt x="43" y="10"/>
                  </a:lnTo>
                  <a:lnTo>
                    <a:pt x="13" y="39"/>
                  </a:lnTo>
                  <a:lnTo>
                    <a:pt x="5" y="57"/>
                  </a:lnTo>
                  <a:lnTo>
                    <a:pt x="0" y="71"/>
                  </a:lnTo>
                  <a:lnTo>
                    <a:pt x="5" y="93"/>
                  </a:lnTo>
                  <a:lnTo>
                    <a:pt x="18" y="111"/>
                  </a:lnTo>
                  <a:lnTo>
                    <a:pt x="43" y="89"/>
                  </a:lnTo>
                  <a:lnTo>
                    <a:pt x="56" y="50"/>
                  </a:lnTo>
                  <a:lnTo>
                    <a:pt x="65" y="10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18" name="Freeform 271"/>
            <p:cNvSpPr>
              <a:spLocks/>
            </p:cNvSpPr>
            <p:nvPr/>
          </p:nvSpPr>
          <p:spPr bwMode="auto">
            <a:xfrm>
              <a:off x="1864" y="3482"/>
              <a:ext cx="99" cy="97"/>
            </a:xfrm>
            <a:custGeom>
              <a:avLst/>
              <a:gdLst>
                <a:gd name="T0" fmla="*/ 0 w 99"/>
                <a:gd name="T1" fmla="*/ 97 h 97"/>
                <a:gd name="T2" fmla="*/ 26 w 99"/>
                <a:gd name="T3" fmla="*/ 90 h 97"/>
                <a:gd name="T4" fmla="*/ 65 w 99"/>
                <a:gd name="T5" fmla="*/ 65 h 97"/>
                <a:gd name="T6" fmla="*/ 82 w 99"/>
                <a:gd name="T7" fmla="*/ 54 h 97"/>
                <a:gd name="T8" fmla="*/ 95 w 99"/>
                <a:gd name="T9" fmla="*/ 40 h 97"/>
                <a:gd name="T10" fmla="*/ 99 w 99"/>
                <a:gd name="T11" fmla="*/ 22 h 97"/>
                <a:gd name="T12" fmla="*/ 95 w 99"/>
                <a:gd name="T13" fmla="*/ 0 h 97"/>
                <a:gd name="T14" fmla="*/ 60 w 99"/>
                <a:gd name="T15" fmla="*/ 14 h 97"/>
                <a:gd name="T16" fmla="*/ 26 w 99"/>
                <a:gd name="T17" fmla="*/ 50 h 97"/>
                <a:gd name="T18" fmla="*/ 0 w 99"/>
                <a:gd name="T19" fmla="*/ 90 h 97"/>
                <a:gd name="T20" fmla="*/ 0 w 99"/>
                <a:gd name="T21" fmla="*/ 97 h 9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99" h="97">
                  <a:moveTo>
                    <a:pt x="0" y="97"/>
                  </a:moveTo>
                  <a:lnTo>
                    <a:pt x="26" y="90"/>
                  </a:lnTo>
                  <a:lnTo>
                    <a:pt x="65" y="65"/>
                  </a:lnTo>
                  <a:lnTo>
                    <a:pt x="82" y="54"/>
                  </a:lnTo>
                  <a:lnTo>
                    <a:pt x="95" y="40"/>
                  </a:lnTo>
                  <a:lnTo>
                    <a:pt x="99" y="22"/>
                  </a:lnTo>
                  <a:lnTo>
                    <a:pt x="95" y="0"/>
                  </a:lnTo>
                  <a:lnTo>
                    <a:pt x="60" y="14"/>
                  </a:lnTo>
                  <a:lnTo>
                    <a:pt x="26" y="50"/>
                  </a:lnTo>
                  <a:lnTo>
                    <a:pt x="0" y="90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19" name="Freeform 272"/>
            <p:cNvSpPr>
              <a:spLocks/>
            </p:cNvSpPr>
            <p:nvPr/>
          </p:nvSpPr>
          <p:spPr bwMode="auto">
            <a:xfrm>
              <a:off x="1795" y="3568"/>
              <a:ext cx="82" cy="75"/>
            </a:xfrm>
            <a:custGeom>
              <a:avLst/>
              <a:gdLst>
                <a:gd name="T0" fmla="*/ 13 w 82"/>
                <a:gd name="T1" fmla="*/ 29 h 75"/>
                <a:gd name="T2" fmla="*/ 5 w 82"/>
                <a:gd name="T3" fmla="*/ 47 h 75"/>
                <a:gd name="T4" fmla="*/ 0 w 82"/>
                <a:gd name="T5" fmla="*/ 57 h 75"/>
                <a:gd name="T6" fmla="*/ 0 w 82"/>
                <a:gd name="T7" fmla="*/ 72 h 75"/>
                <a:gd name="T8" fmla="*/ 9 w 82"/>
                <a:gd name="T9" fmla="*/ 75 h 75"/>
                <a:gd name="T10" fmla="*/ 22 w 82"/>
                <a:gd name="T11" fmla="*/ 75 h 75"/>
                <a:gd name="T12" fmla="*/ 39 w 82"/>
                <a:gd name="T13" fmla="*/ 72 h 75"/>
                <a:gd name="T14" fmla="*/ 56 w 82"/>
                <a:gd name="T15" fmla="*/ 61 h 75"/>
                <a:gd name="T16" fmla="*/ 69 w 82"/>
                <a:gd name="T17" fmla="*/ 47 h 75"/>
                <a:gd name="T18" fmla="*/ 78 w 82"/>
                <a:gd name="T19" fmla="*/ 29 h 75"/>
                <a:gd name="T20" fmla="*/ 82 w 82"/>
                <a:gd name="T21" fmla="*/ 14 h 75"/>
                <a:gd name="T22" fmla="*/ 82 w 82"/>
                <a:gd name="T23" fmla="*/ 4 h 75"/>
                <a:gd name="T24" fmla="*/ 73 w 82"/>
                <a:gd name="T25" fmla="*/ 0 h 75"/>
                <a:gd name="T26" fmla="*/ 61 w 82"/>
                <a:gd name="T27" fmla="*/ 0 h 75"/>
                <a:gd name="T28" fmla="*/ 43 w 82"/>
                <a:gd name="T29" fmla="*/ 4 h 75"/>
                <a:gd name="T30" fmla="*/ 31 w 82"/>
                <a:gd name="T31" fmla="*/ 14 h 75"/>
                <a:gd name="T32" fmla="*/ 13 w 82"/>
                <a:gd name="T33" fmla="*/ 29 h 7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82" h="75">
                  <a:moveTo>
                    <a:pt x="13" y="29"/>
                  </a:moveTo>
                  <a:lnTo>
                    <a:pt x="5" y="47"/>
                  </a:lnTo>
                  <a:lnTo>
                    <a:pt x="0" y="57"/>
                  </a:lnTo>
                  <a:lnTo>
                    <a:pt x="0" y="72"/>
                  </a:lnTo>
                  <a:lnTo>
                    <a:pt x="9" y="75"/>
                  </a:lnTo>
                  <a:lnTo>
                    <a:pt x="22" y="75"/>
                  </a:lnTo>
                  <a:lnTo>
                    <a:pt x="39" y="72"/>
                  </a:lnTo>
                  <a:lnTo>
                    <a:pt x="56" y="61"/>
                  </a:lnTo>
                  <a:lnTo>
                    <a:pt x="69" y="47"/>
                  </a:lnTo>
                  <a:lnTo>
                    <a:pt x="78" y="29"/>
                  </a:lnTo>
                  <a:lnTo>
                    <a:pt x="82" y="14"/>
                  </a:lnTo>
                  <a:lnTo>
                    <a:pt x="82" y="4"/>
                  </a:lnTo>
                  <a:lnTo>
                    <a:pt x="73" y="0"/>
                  </a:lnTo>
                  <a:lnTo>
                    <a:pt x="61" y="0"/>
                  </a:lnTo>
                  <a:lnTo>
                    <a:pt x="43" y="4"/>
                  </a:lnTo>
                  <a:lnTo>
                    <a:pt x="31" y="14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FFA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20" name="Freeform 273"/>
            <p:cNvSpPr>
              <a:spLocks/>
            </p:cNvSpPr>
            <p:nvPr/>
          </p:nvSpPr>
          <p:spPr bwMode="auto">
            <a:xfrm>
              <a:off x="1830" y="3500"/>
              <a:ext cx="69" cy="68"/>
            </a:xfrm>
            <a:custGeom>
              <a:avLst/>
              <a:gdLst>
                <a:gd name="T0" fmla="*/ 47 w 69"/>
                <a:gd name="T1" fmla="*/ 61 h 68"/>
                <a:gd name="T2" fmla="*/ 64 w 69"/>
                <a:gd name="T3" fmla="*/ 22 h 68"/>
                <a:gd name="T4" fmla="*/ 69 w 69"/>
                <a:gd name="T5" fmla="*/ 11 h 68"/>
                <a:gd name="T6" fmla="*/ 64 w 69"/>
                <a:gd name="T7" fmla="*/ 0 h 68"/>
                <a:gd name="T8" fmla="*/ 47 w 69"/>
                <a:gd name="T9" fmla="*/ 0 h 68"/>
                <a:gd name="T10" fmla="*/ 30 w 69"/>
                <a:gd name="T11" fmla="*/ 7 h 68"/>
                <a:gd name="T12" fmla="*/ 17 w 69"/>
                <a:gd name="T13" fmla="*/ 18 h 68"/>
                <a:gd name="T14" fmla="*/ 4 w 69"/>
                <a:gd name="T15" fmla="*/ 47 h 68"/>
                <a:gd name="T16" fmla="*/ 0 w 69"/>
                <a:gd name="T17" fmla="*/ 57 h 68"/>
                <a:gd name="T18" fmla="*/ 8 w 69"/>
                <a:gd name="T19" fmla="*/ 64 h 68"/>
                <a:gd name="T20" fmla="*/ 21 w 69"/>
                <a:gd name="T21" fmla="*/ 68 h 68"/>
                <a:gd name="T22" fmla="*/ 34 w 69"/>
                <a:gd name="T23" fmla="*/ 64 h 68"/>
                <a:gd name="T24" fmla="*/ 47 w 69"/>
                <a:gd name="T25" fmla="*/ 64 h 68"/>
                <a:gd name="T26" fmla="*/ 47 w 69"/>
                <a:gd name="T27" fmla="*/ 61 h 6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9" h="68">
                  <a:moveTo>
                    <a:pt x="47" y="61"/>
                  </a:moveTo>
                  <a:lnTo>
                    <a:pt x="64" y="22"/>
                  </a:lnTo>
                  <a:lnTo>
                    <a:pt x="69" y="11"/>
                  </a:lnTo>
                  <a:lnTo>
                    <a:pt x="64" y="0"/>
                  </a:lnTo>
                  <a:lnTo>
                    <a:pt x="47" y="0"/>
                  </a:lnTo>
                  <a:lnTo>
                    <a:pt x="30" y="7"/>
                  </a:lnTo>
                  <a:lnTo>
                    <a:pt x="17" y="18"/>
                  </a:lnTo>
                  <a:lnTo>
                    <a:pt x="4" y="47"/>
                  </a:lnTo>
                  <a:lnTo>
                    <a:pt x="0" y="57"/>
                  </a:lnTo>
                  <a:lnTo>
                    <a:pt x="8" y="64"/>
                  </a:lnTo>
                  <a:lnTo>
                    <a:pt x="21" y="68"/>
                  </a:lnTo>
                  <a:lnTo>
                    <a:pt x="34" y="64"/>
                  </a:lnTo>
                  <a:lnTo>
                    <a:pt x="47" y="64"/>
                  </a:lnTo>
                  <a:lnTo>
                    <a:pt x="47" y="61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21" name="Freeform 274"/>
            <p:cNvSpPr>
              <a:spLocks/>
            </p:cNvSpPr>
            <p:nvPr/>
          </p:nvSpPr>
          <p:spPr bwMode="auto">
            <a:xfrm>
              <a:off x="1795" y="3532"/>
              <a:ext cx="52" cy="54"/>
            </a:xfrm>
            <a:custGeom>
              <a:avLst/>
              <a:gdLst>
                <a:gd name="T0" fmla="*/ 52 w 52"/>
                <a:gd name="T1" fmla="*/ 36 h 54"/>
                <a:gd name="T2" fmla="*/ 35 w 52"/>
                <a:gd name="T3" fmla="*/ 22 h 54"/>
                <a:gd name="T4" fmla="*/ 31 w 52"/>
                <a:gd name="T5" fmla="*/ 7 h 54"/>
                <a:gd name="T6" fmla="*/ 26 w 52"/>
                <a:gd name="T7" fmla="*/ 0 h 54"/>
                <a:gd name="T8" fmla="*/ 18 w 52"/>
                <a:gd name="T9" fmla="*/ 0 h 54"/>
                <a:gd name="T10" fmla="*/ 5 w 52"/>
                <a:gd name="T11" fmla="*/ 15 h 54"/>
                <a:gd name="T12" fmla="*/ 0 w 52"/>
                <a:gd name="T13" fmla="*/ 29 h 54"/>
                <a:gd name="T14" fmla="*/ 5 w 52"/>
                <a:gd name="T15" fmla="*/ 36 h 54"/>
                <a:gd name="T16" fmla="*/ 9 w 52"/>
                <a:gd name="T17" fmla="*/ 43 h 54"/>
                <a:gd name="T18" fmla="*/ 18 w 52"/>
                <a:gd name="T19" fmla="*/ 54 h 54"/>
                <a:gd name="T20" fmla="*/ 26 w 52"/>
                <a:gd name="T21" fmla="*/ 54 h 54"/>
                <a:gd name="T22" fmla="*/ 31 w 52"/>
                <a:gd name="T23" fmla="*/ 50 h 54"/>
                <a:gd name="T24" fmla="*/ 48 w 52"/>
                <a:gd name="T25" fmla="*/ 40 h 54"/>
                <a:gd name="T26" fmla="*/ 52 w 52"/>
                <a:gd name="T27" fmla="*/ 36 h 5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2" h="54">
                  <a:moveTo>
                    <a:pt x="52" y="36"/>
                  </a:moveTo>
                  <a:lnTo>
                    <a:pt x="35" y="22"/>
                  </a:lnTo>
                  <a:lnTo>
                    <a:pt x="31" y="7"/>
                  </a:lnTo>
                  <a:lnTo>
                    <a:pt x="26" y="0"/>
                  </a:lnTo>
                  <a:lnTo>
                    <a:pt x="18" y="0"/>
                  </a:lnTo>
                  <a:lnTo>
                    <a:pt x="5" y="15"/>
                  </a:lnTo>
                  <a:lnTo>
                    <a:pt x="0" y="29"/>
                  </a:lnTo>
                  <a:lnTo>
                    <a:pt x="5" y="36"/>
                  </a:lnTo>
                  <a:lnTo>
                    <a:pt x="9" y="43"/>
                  </a:lnTo>
                  <a:lnTo>
                    <a:pt x="18" y="54"/>
                  </a:lnTo>
                  <a:lnTo>
                    <a:pt x="26" y="54"/>
                  </a:lnTo>
                  <a:lnTo>
                    <a:pt x="31" y="50"/>
                  </a:lnTo>
                  <a:lnTo>
                    <a:pt x="48" y="40"/>
                  </a:lnTo>
                  <a:lnTo>
                    <a:pt x="52" y="36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22" name="Freeform 275"/>
            <p:cNvSpPr>
              <a:spLocks/>
            </p:cNvSpPr>
            <p:nvPr/>
          </p:nvSpPr>
          <p:spPr bwMode="auto">
            <a:xfrm>
              <a:off x="1740" y="3582"/>
              <a:ext cx="77" cy="33"/>
            </a:xfrm>
            <a:custGeom>
              <a:avLst/>
              <a:gdLst>
                <a:gd name="T0" fmla="*/ 77 w 77"/>
                <a:gd name="T1" fmla="*/ 8 h 33"/>
                <a:gd name="T2" fmla="*/ 43 w 77"/>
                <a:gd name="T3" fmla="*/ 0 h 33"/>
                <a:gd name="T4" fmla="*/ 38 w 77"/>
                <a:gd name="T5" fmla="*/ 0 h 33"/>
                <a:gd name="T6" fmla="*/ 21 w 77"/>
                <a:gd name="T7" fmla="*/ 0 h 33"/>
                <a:gd name="T8" fmla="*/ 8 w 77"/>
                <a:gd name="T9" fmla="*/ 4 h 33"/>
                <a:gd name="T10" fmla="*/ 0 w 77"/>
                <a:gd name="T11" fmla="*/ 4 h 33"/>
                <a:gd name="T12" fmla="*/ 0 w 77"/>
                <a:gd name="T13" fmla="*/ 11 h 33"/>
                <a:gd name="T14" fmla="*/ 17 w 77"/>
                <a:gd name="T15" fmla="*/ 22 h 33"/>
                <a:gd name="T16" fmla="*/ 34 w 77"/>
                <a:gd name="T17" fmla="*/ 29 h 33"/>
                <a:gd name="T18" fmla="*/ 55 w 77"/>
                <a:gd name="T19" fmla="*/ 33 h 33"/>
                <a:gd name="T20" fmla="*/ 64 w 77"/>
                <a:gd name="T21" fmla="*/ 25 h 33"/>
                <a:gd name="T22" fmla="*/ 77 w 77"/>
                <a:gd name="T23" fmla="*/ 8 h 3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7" h="33">
                  <a:moveTo>
                    <a:pt x="77" y="8"/>
                  </a:moveTo>
                  <a:lnTo>
                    <a:pt x="43" y="0"/>
                  </a:lnTo>
                  <a:lnTo>
                    <a:pt x="38" y="0"/>
                  </a:lnTo>
                  <a:lnTo>
                    <a:pt x="21" y="0"/>
                  </a:lnTo>
                  <a:lnTo>
                    <a:pt x="8" y="4"/>
                  </a:lnTo>
                  <a:lnTo>
                    <a:pt x="0" y="4"/>
                  </a:lnTo>
                  <a:lnTo>
                    <a:pt x="0" y="11"/>
                  </a:lnTo>
                  <a:lnTo>
                    <a:pt x="17" y="22"/>
                  </a:lnTo>
                  <a:lnTo>
                    <a:pt x="34" y="29"/>
                  </a:lnTo>
                  <a:lnTo>
                    <a:pt x="55" y="33"/>
                  </a:lnTo>
                  <a:lnTo>
                    <a:pt x="64" y="25"/>
                  </a:lnTo>
                  <a:lnTo>
                    <a:pt x="77" y="8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23" name="Freeform 276"/>
            <p:cNvSpPr>
              <a:spLocks/>
            </p:cNvSpPr>
            <p:nvPr/>
          </p:nvSpPr>
          <p:spPr bwMode="auto">
            <a:xfrm>
              <a:off x="1731" y="3615"/>
              <a:ext cx="69" cy="25"/>
            </a:xfrm>
            <a:custGeom>
              <a:avLst/>
              <a:gdLst>
                <a:gd name="T0" fmla="*/ 69 w 69"/>
                <a:gd name="T1" fmla="*/ 7 h 25"/>
                <a:gd name="T2" fmla="*/ 60 w 69"/>
                <a:gd name="T3" fmla="*/ 3 h 25"/>
                <a:gd name="T4" fmla="*/ 47 w 69"/>
                <a:gd name="T5" fmla="*/ 0 h 25"/>
                <a:gd name="T6" fmla="*/ 30 w 69"/>
                <a:gd name="T7" fmla="*/ 3 h 25"/>
                <a:gd name="T8" fmla="*/ 17 w 69"/>
                <a:gd name="T9" fmla="*/ 7 h 25"/>
                <a:gd name="T10" fmla="*/ 0 w 69"/>
                <a:gd name="T11" fmla="*/ 18 h 25"/>
                <a:gd name="T12" fmla="*/ 0 w 69"/>
                <a:gd name="T13" fmla="*/ 18 h 25"/>
                <a:gd name="T14" fmla="*/ 4 w 69"/>
                <a:gd name="T15" fmla="*/ 21 h 25"/>
                <a:gd name="T16" fmla="*/ 13 w 69"/>
                <a:gd name="T17" fmla="*/ 25 h 25"/>
                <a:gd name="T18" fmla="*/ 60 w 69"/>
                <a:gd name="T19" fmla="*/ 25 h 25"/>
                <a:gd name="T20" fmla="*/ 69 w 69"/>
                <a:gd name="T21" fmla="*/ 14 h 25"/>
                <a:gd name="T22" fmla="*/ 69 w 69"/>
                <a:gd name="T23" fmla="*/ 7 h 2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9" h="25">
                  <a:moveTo>
                    <a:pt x="69" y="7"/>
                  </a:moveTo>
                  <a:lnTo>
                    <a:pt x="60" y="3"/>
                  </a:lnTo>
                  <a:lnTo>
                    <a:pt x="47" y="0"/>
                  </a:lnTo>
                  <a:lnTo>
                    <a:pt x="30" y="3"/>
                  </a:lnTo>
                  <a:lnTo>
                    <a:pt x="17" y="7"/>
                  </a:lnTo>
                  <a:lnTo>
                    <a:pt x="0" y="18"/>
                  </a:lnTo>
                  <a:lnTo>
                    <a:pt x="4" y="21"/>
                  </a:lnTo>
                  <a:lnTo>
                    <a:pt x="13" y="25"/>
                  </a:lnTo>
                  <a:lnTo>
                    <a:pt x="60" y="25"/>
                  </a:lnTo>
                  <a:lnTo>
                    <a:pt x="69" y="14"/>
                  </a:lnTo>
                  <a:lnTo>
                    <a:pt x="69" y="7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24" name="Freeform 277"/>
            <p:cNvSpPr>
              <a:spLocks/>
            </p:cNvSpPr>
            <p:nvPr/>
          </p:nvSpPr>
          <p:spPr bwMode="auto">
            <a:xfrm>
              <a:off x="1735" y="3640"/>
              <a:ext cx="69" cy="64"/>
            </a:xfrm>
            <a:custGeom>
              <a:avLst/>
              <a:gdLst>
                <a:gd name="T0" fmla="*/ 69 w 69"/>
                <a:gd name="T1" fmla="*/ 3 h 64"/>
                <a:gd name="T2" fmla="*/ 69 w 69"/>
                <a:gd name="T3" fmla="*/ 3 h 64"/>
                <a:gd name="T4" fmla="*/ 60 w 69"/>
                <a:gd name="T5" fmla="*/ 0 h 64"/>
                <a:gd name="T6" fmla="*/ 39 w 69"/>
                <a:gd name="T7" fmla="*/ 3 h 64"/>
                <a:gd name="T8" fmla="*/ 22 w 69"/>
                <a:gd name="T9" fmla="*/ 18 h 64"/>
                <a:gd name="T10" fmla="*/ 9 w 69"/>
                <a:gd name="T11" fmla="*/ 25 h 64"/>
                <a:gd name="T12" fmla="*/ 0 w 69"/>
                <a:gd name="T13" fmla="*/ 35 h 64"/>
                <a:gd name="T14" fmla="*/ 0 w 69"/>
                <a:gd name="T15" fmla="*/ 53 h 64"/>
                <a:gd name="T16" fmla="*/ 0 w 69"/>
                <a:gd name="T17" fmla="*/ 64 h 64"/>
                <a:gd name="T18" fmla="*/ 5 w 69"/>
                <a:gd name="T19" fmla="*/ 64 h 64"/>
                <a:gd name="T20" fmla="*/ 43 w 69"/>
                <a:gd name="T21" fmla="*/ 39 h 64"/>
                <a:gd name="T22" fmla="*/ 69 w 69"/>
                <a:gd name="T23" fmla="*/ 3 h 64"/>
                <a:gd name="T24" fmla="*/ 69 w 69"/>
                <a:gd name="T25" fmla="*/ 3 h 6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9" h="64">
                  <a:moveTo>
                    <a:pt x="69" y="3"/>
                  </a:moveTo>
                  <a:lnTo>
                    <a:pt x="69" y="3"/>
                  </a:lnTo>
                  <a:lnTo>
                    <a:pt x="60" y="0"/>
                  </a:lnTo>
                  <a:lnTo>
                    <a:pt x="39" y="3"/>
                  </a:lnTo>
                  <a:lnTo>
                    <a:pt x="22" y="18"/>
                  </a:lnTo>
                  <a:lnTo>
                    <a:pt x="9" y="25"/>
                  </a:lnTo>
                  <a:lnTo>
                    <a:pt x="0" y="35"/>
                  </a:lnTo>
                  <a:lnTo>
                    <a:pt x="0" y="53"/>
                  </a:lnTo>
                  <a:lnTo>
                    <a:pt x="0" y="64"/>
                  </a:lnTo>
                  <a:lnTo>
                    <a:pt x="5" y="64"/>
                  </a:lnTo>
                  <a:lnTo>
                    <a:pt x="43" y="39"/>
                  </a:lnTo>
                  <a:lnTo>
                    <a:pt x="69" y="3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25" name="Freeform 278"/>
            <p:cNvSpPr>
              <a:spLocks/>
            </p:cNvSpPr>
            <p:nvPr/>
          </p:nvSpPr>
          <p:spPr bwMode="auto">
            <a:xfrm>
              <a:off x="1838" y="3575"/>
              <a:ext cx="13" cy="15"/>
            </a:xfrm>
            <a:custGeom>
              <a:avLst/>
              <a:gdLst>
                <a:gd name="T0" fmla="*/ 0 w 13"/>
                <a:gd name="T1" fmla="*/ 7 h 15"/>
                <a:gd name="T2" fmla="*/ 5 w 13"/>
                <a:gd name="T3" fmla="*/ 15 h 15"/>
                <a:gd name="T4" fmla="*/ 13 w 13"/>
                <a:gd name="T5" fmla="*/ 7 h 15"/>
                <a:gd name="T6" fmla="*/ 9 w 13"/>
                <a:gd name="T7" fmla="*/ 0 h 15"/>
                <a:gd name="T8" fmla="*/ 0 w 13"/>
                <a:gd name="T9" fmla="*/ 7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" h="15">
                  <a:moveTo>
                    <a:pt x="0" y="7"/>
                  </a:moveTo>
                  <a:lnTo>
                    <a:pt x="5" y="15"/>
                  </a:lnTo>
                  <a:lnTo>
                    <a:pt x="13" y="7"/>
                  </a:lnTo>
                  <a:lnTo>
                    <a:pt x="9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26" name="Freeform 279"/>
            <p:cNvSpPr>
              <a:spLocks/>
            </p:cNvSpPr>
            <p:nvPr/>
          </p:nvSpPr>
          <p:spPr bwMode="auto">
            <a:xfrm>
              <a:off x="1856" y="3575"/>
              <a:ext cx="12" cy="11"/>
            </a:xfrm>
            <a:custGeom>
              <a:avLst/>
              <a:gdLst>
                <a:gd name="T0" fmla="*/ 0 w 12"/>
                <a:gd name="T1" fmla="*/ 4 h 11"/>
                <a:gd name="T2" fmla="*/ 4 w 12"/>
                <a:gd name="T3" fmla="*/ 11 h 11"/>
                <a:gd name="T4" fmla="*/ 12 w 12"/>
                <a:gd name="T5" fmla="*/ 7 h 11"/>
                <a:gd name="T6" fmla="*/ 8 w 12"/>
                <a:gd name="T7" fmla="*/ 0 h 11"/>
                <a:gd name="T8" fmla="*/ 0 w 12"/>
                <a:gd name="T9" fmla="*/ 4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" h="11">
                  <a:moveTo>
                    <a:pt x="0" y="4"/>
                  </a:moveTo>
                  <a:lnTo>
                    <a:pt x="4" y="11"/>
                  </a:lnTo>
                  <a:lnTo>
                    <a:pt x="12" y="7"/>
                  </a:lnTo>
                  <a:lnTo>
                    <a:pt x="8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27" name="Freeform 280"/>
            <p:cNvSpPr>
              <a:spLocks/>
            </p:cNvSpPr>
            <p:nvPr/>
          </p:nvSpPr>
          <p:spPr bwMode="auto">
            <a:xfrm>
              <a:off x="1826" y="3590"/>
              <a:ext cx="8" cy="10"/>
            </a:xfrm>
            <a:custGeom>
              <a:avLst/>
              <a:gdLst>
                <a:gd name="T0" fmla="*/ 0 w 8"/>
                <a:gd name="T1" fmla="*/ 3 h 10"/>
                <a:gd name="T2" fmla="*/ 4 w 8"/>
                <a:gd name="T3" fmla="*/ 10 h 10"/>
                <a:gd name="T4" fmla="*/ 8 w 8"/>
                <a:gd name="T5" fmla="*/ 7 h 10"/>
                <a:gd name="T6" fmla="*/ 4 w 8"/>
                <a:gd name="T7" fmla="*/ 0 h 10"/>
                <a:gd name="T8" fmla="*/ 0 w 8"/>
                <a:gd name="T9" fmla="*/ 3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10">
                  <a:moveTo>
                    <a:pt x="0" y="3"/>
                  </a:moveTo>
                  <a:lnTo>
                    <a:pt x="4" y="10"/>
                  </a:lnTo>
                  <a:lnTo>
                    <a:pt x="8" y="7"/>
                  </a:lnTo>
                  <a:lnTo>
                    <a:pt x="4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28" name="Freeform 281"/>
            <p:cNvSpPr>
              <a:spLocks/>
            </p:cNvSpPr>
            <p:nvPr/>
          </p:nvSpPr>
          <p:spPr bwMode="auto">
            <a:xfrm>
              <a:off x="1851" y="3593"/>
              <a:ext cx="13" cy="11"/>
            </a:xfrm>
            <a:custGeom>
              <a:avLst/>
              <a:gdLst>
                <a:gd name="T0" fmla="*/ 0 w 13"/>
                <a:gd name="T1" fmla="*/ 4 h 11"/>
                <a:gd name="T2" fmla="*/ 5 w 13"/>
                <a:gd name="T3" fmla="*/ 11 h 11"/>
                <a:gd name="T4" fmla="*/ 13 w 13"/>
                <a:gd name="T5" fmla="*/ 7 h 11"/>
                <a:gd name="T6" fmla="*/ 9 w 13"/>
                <a:gd name="T7" fmla="*/ 0 h 11"/>
                <a:gd name="T8" fmla="*/ 0 w 13"/>
                <a:gd name="T9" fmla="*/ 4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" h="11">
                  <a:moveTo>
                    <a:pt x="0" y="4"/>
                  </a:moveTo>
                  <a:lnTo>
                    <a:pt x="5" y="11"/>
                  </a:lnTo>
                  <a:lnTo>
                    <a:pt x="13" y="7"/>
                  </a:lnTo>
                  <a:lnTo>
                    <a:pt x="9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29" name="Freeform 282"/>
            <p:cNvSpPr>
              <a:spLocks/>
            </p:cNvSpPr>
            <p:nvPr/>
          </p:nvSpPr>
          <p:spPr bwMode="auto">
            <a:xfrm>
              <a:off x="1813" y="3600"/>
              <a:ext cx="13" cy="15"/>
            </a:xfrm>
            <a:custGeom>
              <a:avLst/>
              <a:gdLst>
                <a:gd name="T0" fmla="*/ 0 w 13"/>
                <a:gd name="T1" fmla="*/ 7 h 15"/>
                <a:gd name="T2" fmla="*/ 13 w 13"/>
                <a:gd name="T3" fmla="*/ 15 h 15"/>
                <a:gd name="T4" fmla="*/ 13 w 13"/>
                <a:gd name="T5" fmla="*/ 7 h 15"/>
                <a:gd name="T6" fmla="*/ 0 w 13"/>
                <a:gd name="T7" fmla="*/ 0 h 15"/>
                <a:gd name="T8" fmla="*/ 0 w 13"/>
                <a:gd name="T9" fmla="*/ 7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" h="15">
                  <a:moveTo>
                    <a:pt x="0" y="7"/>
                  </a:moveTo>
                  <a:lnTo>
                    <a:pt x="13" y="15"/>
                  </a:lnTo>
                  <a:lnTo>
                    <a:pt x="13" y="7"/>
                  </a:lnTo>
                  <a:lnTo>
                    <a:pt x="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0" name="Freeform 283"/>
            <p:cNvSpPr>
              <a:spLocks/>
            </p:cNvSpPr>
            <p:nvPr/>
          </p:nvSpPr>
          <p:spPr bwMode="auto">
            <a:xfrm>
              <a:off x="1843" y="3607"/>
              <a:ext cx="8" cy="11"/>
            </a:xfrm>
            <a:custGeom>
              <a:avLst/>
              <a:gdLst>
                <a:gd name="T0" fmla="*/ 0 w 8"/>
                <a:gd name="T1" fmla="*/ 8 h 11"/>
                <a:gd name="T2" fmla="*/ 8 w 8"/>
                <a:gd name="T3" fmla="*/ 11 h 11"/>
                <a:gd name="T4" fmla="*/ 8 w 8"/>
                <a:gd name="T5" fmla="*/ 8 h 11"/>
                <a:gd name="T6" fmla="*/ 0 w 8"/>
                <a:gd name="T7" fmla="*/ 0 h 11"/>
                <a:gd name="T8" fmla="*/ 0 w 8"/>
                <a:gd name="T9" fmla="*/ 8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11">
                  <a:moveTo>
                    <a:pt x="0" y="8"/>
                  </a:moveTo>
                  <a:lnTo>
                    <a:pt x="8" y="11"/>
                  </a:lnTo>
                  <a:lnTo>
                    <a:pt x="8" y="8"/>
                  </a:ln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1" name="Freeform 284"/>
            <p:cNvSpPr>
              <a:spLocks/>
            </p:cNvSpPr>
            <p:nvPr/>
          </p:nvSpPr>
          <p:spPr bwMode="auto">
            <a:xfrm>
              <a:off x="1804" y="3618"/>
              <a:ext cx="17" cy="7"/>
            </a:xfrm>
            <a:custGeom>
              <a:avLst/>
              <a:gdLst>
                <a:gd name="T0" fmla="*/ 9 w 17"/>
                <a:gd name="T1" fmla="*/ 0 h 7"/>
                <a:gd name="T2" fmla="*/ 0 w 17"/>
                <a:gd name="T3" fmla="*/ 4 h 7"/>
                <a:gd name="T4" fmla="*/ 0 w 17"/>
                <a:gd name="T5" fmla="*/ 7 h 7"/>
                <a:gd name="T6" fmla="*/ 13 w 17"/>
                <a:gd name="T7" fmla="*/ 4 h 7"/>
                <a:gd name="T8" fmla="*/ 17 w 17"/>
                <a:gd name="T9" fmla="*/ 4 h 7"/>
                <a:gd name="T10" fmla="*/ 17 w 17"/>
                <a:gd name="T11" fmla="*/ 0 h 7"/>
                <a:gd name="T12" fmla="*/ 9 w 17"/>
                <a:gd name="T13" fmla="*/ 0 h 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7">
                  <a:moveTo>
                    <a:pt x="9" y="0"/>
                  </a:moveTo>
                  <a:lnTo>
                    <a:pt x="0" y="4"/>
                  </a:lnTo>
                  <a:lnTo>
                    <a:pt x="0" y="7"/>
                  </a:lnTo>
                  <a:lnTo>
                    <a:pt x="13" y="4"/>
                  </a:lnTo>
                  <a:lnTo>
                    <a:pt x="17" y="4"/>
                  </a:lnTo>
                  <a:lnTo>
                    <a:pt x="17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2" name="Freeform 285"/>
            <p:cNvSpPr>
              <a:spLocks/>
            </p:cNvSpPr>
            <p:nvPr/>
          </p:nvSpPr>
          <p:spPr bwMode="auto">
            <a:xfrm>
              <a:off x="1813" y="3629"/>
              <a:ext cx="13" cy="11"/>
            </a:xfrm>
            <a:custGeom>
              <a:avLst/>
              <a:gdLst>
                <a:gd name="T0" fmla="*/ 0 w 13"/>
                <a:gd name="T1" fmla="*/ 4 h 11"/>
                <a:gd name="T2" fmla="*/ 4 w 13"/>
                <a:gd name="T3" fmla="*/ 11 h 11"/>
                <a:gd name="T4" fmla="*/ 13 w 13"/>
                <a:gd name="T5" fmla="*/ 7 h 11"/>
                <a:gd name="T6" fmla="*/ 8 w 13"/>
                <a:gd name="T7" fmla="*/ 0 h 11"/>
                <a:gd name="T8" fmla="*/ 0 w 13"/>
                <a:gd name="T9" fmla="*/ 4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" h="11">
                  <a:moveTo>
                    <a:pt x="0" y="4"/>
                  </a:moveTo>
                  <a:lnTo>
                    <a:pt x="4" y="11"/>
                  </a:lnTo>
                  <a:lnTo>
                    <a:pt x="13" y="7"/>
                  </a:lnTo>
                  <a:lnTo>
                    <a:pt x="8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3" name="Freeform 286"/>
            <p:cNvSpPr>
              <a:spLocks/>
            </p:cNvSpPr>
            <p:nvPr/>
          </p:nvSpPr>
          <p:spPr bwMode="auto">
            <a:xfrm>
              <a:off x="1830" y="3618"/>
              <a:ext cx="17" cy="11"/>
            </a:xfrm>
            <a:custGeom>
              <a:avLst/>
              <a:gdLst>
                <a:gd name="T0" fmla="*/ 4 w 17"/>
                <a:gd name="T1" fmla="*/ 4 h 11"/>
                <a:gd name="T2" fmla="*/ 0 w 17"/>
                <a:gd name="T3" fmla="*/ 11 h 11"/>
                <a:gd name="T4" fmla="*/ 8 w 17"/>
                <a:gd name="T5" fmla="*/ 7 h 11"/>
                <a:gd name="T6" fmla="*/ 17 w 17"/>
                <a:gd name="T7" fmla="*/ 4 h 11"/>
                <a:gd name="T8" fmla="*/ 13 w 17"/>
                <a:gd name="T9" fmla="*/ 0 h 11"/>
                <a:gd name="T10" fmla="*/ 4 w 17"/>
                <a:gd name="T11" fmla="*/ 4 h 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1">
                  <a:moveTo>
                    <a:pt x="4" y="4"/>
                  </a:moveTo>
                  <a:lnTo>
                    <a:pt x="0" y="11"/>
                  </a:lnTo>
                  <a:lnTo>
                    <a:pt x="8" y="7"/>
                  </a:lnTo>
                  <a:lnTo>
                    <a:pt x="17" y="4"/>
                  </a:lnTo>
                  <a:lnTo>
                    <a:pt x="13" y="0"/>
                  </a:lnTo>
                  <a:lnTo>
                    <a:pt x="4" y="4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34" name="Freeform 287"/>
            <p:cNvSpPr>
              <a:spLocks/>
            </p:cNvSpPr>
            <p:nvPr/>
          </p:nvSpPr>
          <p:spPr bwMode="auto">
            <a:xfrm>
              <a:off x="331" y="2558"/>
              <a:ext cx="77" cy="86"/>
            </a:xfrm>
            <a:custGeom>
              <a:avLst/>
              <a:gdLst>
                <a:gd name="T0" fmla="*/ 68 w 77"/>
                <a:gd name="T1" fmla="*/ 86 h 86"/>
                <a:gd name="T2" fmla="*/ 64 w 77"/>
                <a:gd name="T3" fmla="*/ 76 h 86"/>
                <a:gd name="T4" fmla="*/ 26 w 77"/>
                <a:gd name="T5" fmla="*/ 43 h 86"/>
                <a:gd name="T6" fmla="*/ 8 w 77"/>
                <a:gd name="T7" fmla="*/ 22 h 86"/>
                <a:gd name="T8" fmla="*/ 0 w 77"/>
                <a:gd name="T9" fmla="*/ 0 h 86"/>
                <a:gd name="T10" fmla="*/ 26 w 77"/>
                <a:gd name="T11" fmla="*/ 11 h 86"/>
                <a:gd name="T12" fmla="*/ 51 w 77"/>
                <a:gd name="T13" fmla="*/ 33 h 86"/>
                <a:gd name="T14" fmla="*/ 77 w 77"/>
                <a:gd name="T15" fmla="*/ 79 h 86"/>
                <a:gd name="T16" fmla="*/ 68 w 77"/>
                <a:gd name="T17" fmla="*/ 86 h 8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7" h="86">
                  <a:moveTo>
                    <a:pt x="68" y="86"/>
                  </a:moveTo>
                  <a:lnTo>
                    <a:pt x="64" y="76"/>
                  </a:lnTo>
                  <a:lnTo>
                    <a:pt x="26" y="43"/>
                  </a:lnTo>
                  <a:lnTo>
                    <a:pt x="8" y="22"/>
                  </a:lnTo>
                  <a:lnTo>
                    <a:pt x="0" y="0"/>
                  </a:lnTo>
                  <a:lnTo>
                    <a:pt x="26" y="11"/>
                  </a:lnTo>
                  <a:lnTo>
                    <a:pt x="51" y="33"/>
                  </a:lnTo>
                  <a:lnTo>
                    <a:pt x="77" y="79"/>
                  </a:lnTo>
                  <a:lnTo>
                    <a:pt x="68" y="86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35" name="Freeform 288"/>
            <p:cNvSpPr>
              <a:spLocks/>
            </p:cNvSpPr>
            <p:nvPr/>
          </p:nvSpPr>
          <p:spPr bwMode="auto">
            <a:xfrm>
              <a:off x="369" y="2526"/>
              <a:ext cx="56" cy="108"/>
            </a:xfrm>
            <a:custGeom>
              <a:avLst/>
              <a:gdLst>
                <a:gd name="T0" fmla="*/ 26 w 56"/>
                <a:gd name="T1" fmla="*/ 79 h 108"/>
                <a:gd name="T2" fmla="*/ 9 w 56"/>
                <a:gd name="T3" fmla="*/ 50 h 108"/>
                <a:gd name="T4" fmla="*/ 0 w 56"/>
                <a:gd name="T5" fmla="*/ 18 h 108"/>
                <a:gd name="T6" fmla="*/ 0 w 56"/>
                <a:gd name="T7" fmla="*/ 7 h 108"/>
                <a:gd name="T8" fmla="*/ 5 w 56"/>
                <a:gd name="T9" fmla="*/ 0 h 108"/>
                <a:gd name="T10" fmla="*/ 13 w 56"/>
                <a:gd name="T11" fmla="*/ 0 h 108"/>
                <a:gd name="T12" fmla="*/ 26 w 56"/>
                <a:gd name="T13" fmla="*/ 15 h 108"/>
                <a:gd name="T14" fmla="*/ 39 w 56"/>
                <a:gd name="T15" fmla="*/ 29 h 108"/>
                <a:gd name="T16" fmla="*/ 48 w 56"/>
                <a:gd name="T17" fmla="*/ 47 h 108"/>
                <a:gd name="T18" fmla="*/ 56 w 56"/>
                <a:gd name="T19" fmla="*/ 61 h 108"/>
                <a:gd name="T20" fmla="*/ 52 w 56"/>
                <a:gd name="T21" fmla="*/ 86 h 108"/>
                <a:gd name="T22" fmla="*/ 43 w 56"/>
                <a:gd name="T23" fmla="*/ 108 h 108"/>
                <a:gd name="T24" fmla="*/ 39 w 56"/>
                <a:gd name="T25" fmla="*/ 108 h 108"/>
                <a:gd name="T26" fmla="*/ 26 w 56"/>
                <a:gd name="T27" fmla="*/ 79 h 10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6" h="108">
                  <a:moveTo>
                    <a:pt x="26" y="79"/>
                  </a:moveTo>
                  <a:lnTo>
                    <a:pt x="9" y="50"/>
                  </a:lnTo>
                  <a:lnTo>
                    <a:pt x="0" y="18"/>
                  </a:lnTo>
                  <a:lnTo>
                    <a:pt x="0" y="7"/>
                  </a:lnTo>
                  <a:lnTo>
                    <a:pt x="5" y="0"/>
                  </a:lnTo>
                  <a:lnTo>
                    <a:pt x="13" y="0"/>
                  </a:lnTo>
                  <a:lnTo>
                    <a:pt x="26" y="15"/>
                  </a:lnTo>
                  <a:lnTo>
                    <a:pt x="39" y="29"/>
                  </a:lnTo>
                  <a:lnTo>
                    <a:pt x="48" y="47"/>
                  </a:lnTo>
                  <a:lnTo>
                    <a:pt x="56" y="61"/>
                  </a:lnTo>
                  <a:lnTo>
                    <a:pt x="52" y="86"/>
                  </a:lnTo>
                  <a:lnTo>
                    <a:pt x="43" y="108"/>
                  </a:lnTo>
                  <a:lnTo>
                    <a:pt x="39" y="108"/>
                  </a:lnTo>
                  <a:lnTo>
                    <a:pt x="26" y="79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36" name="Freeform 289"/>
            <p:cNvSpPr>
              <a:spLocks/>
            </p:cNvSpPr>
            <p:nvPr/>
          </p:nvSpPr>
          <p:spPr bwMode="auto">
            <a:xfrm>
              <a:off x="292" y="2601"/>
              <a:ext cx="112" cy="51"/>
            </a:xfrm>
            <a:custGeom>
              <a:avLst/>
              <a:gdLst>
                <a:gd name="T0" fmla="*/ 112 w 112"/>
                <a:gd name="T1" fmla="*/ 43 h 51"/>
                <a:gd name="T2" fmla="*/ 77 w 112"/>
                <a:gd name="T3" fmla="*/ 18 h 51"/>
                <a:gd name="T4" fmla="*/ 26 w 112"/>
                <a:gd name="T5" fmla="*/ 0 h 51"/>
                <a:gd name="T6" fmla="*/ 0 w 112"/>
                <a:gd name="T7" fmla="*/ 0 h 51"/>
                <a:gd name="T8" fmla="*/ 0 w 112"/>
                <a:gd name="T9" fmla="*/ 8 h 51"/>
                <a:gd name="T10" fmla="*/ 4 w 112"/>
                <a:gd name="T11" fmla="*/ 15 h 51"/>
                <a:gd name="T12" fmla="*/ 26 w 112"/>
                <a:gd name="T13" fmla="*/ 33 h 51"/>
                <a:gd name="T14" fmla="*/ 60 w 112"/>
                <a:gd name="T15" fmla="*/ 47 h 51"/>
                <a:gd name="T16" fmla="*/ 95 w 112"/>
                <a:gd name="T17" fmla="*/ 51 h 51"/>
                <a:gd name="T18" fmla="*/ 112 w 112"/>
                <a:gd name="T19" fmla="*/ 47 h 51"/>
                <a:gd name="T20" fmla="*/ 112 w 112"/>
                <a:gd name="T21" fmla="*/ 43 h 5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51">
                  <a:moveTo>
                    <a:pt x="112" y="43"/>
                  </a:moveTo>
                  <a:lnTo>
                    <a:pt x="77" y="18"/>
                  </a:lnTo>
                  <a:lnTo>
                    <a:pt x="26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4" y="15"/>
                  </a:lnTo>
                  <a:lnTo>
                    <a:pt x="26" y="33"/>
                  </a:lnTo>
                  <a:lnTo>
                    <a:pt x="60" y="47"/>
                  </a:lnTo>
                  <a:lnTo>
                    <a:pt x="95" y="51"/>
                  </a:lnTo>
                  <a:lnTo>
                    <a:pt x="112" y="47"/>
                  </a:lnTo>
                  <a:lnTo>
                    <a:pt x="112" y="43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37" name="Freeform 290"/>
            <p:cNvSpPr>
              <a:spLocks/>
            </p:cNvSpPr>
            <p:nvPr/>
          </p:nvSpPr>
          <p:spPr bwMode="auto">
            <a:xfrm>
              <a:off x="275" y="2644"/>
              <a:ext cx="124" cy="25"/>
            </a:xfrm>
            <a:custGeom>
              <a:avLst/>
              <a:gdLst>
                <a:gd name="T0" fmla="*/ 124 w 124"/>
                <a:gd name="T1" fmla="*/ 18 h 25"/>
                <a:gd name="T2" fmla="*/ 112 w 124"/>
                <a:gd name="T3" fmla="*/ 18 h 25"/>
                <a:gd name="T4" fmla="*/ 56 w 124"/>
                <a:gd name="T5" fmla="*/ 25 h 25"/>
                <a:gd name="T6" fmla="*/ 26 w 124"/>
                <a:gd name="T7" fmla="*/ 25 h 25"/>
                <a:gd name="T8" fmla="*/ 0 w 124"/>
                <a:gd name="T9" fmla="*/ 18 h 25"/>
                <a:gd name="T10" fmla="*/ 26 w 124"/>
                <a:gd name="T11" fmla="*/ 4 h 25"/>
                <a:gd name="T12" fmla="*/ 60 w 124"/>
                <a:gd name="T13" fmla="*/ 0 h 25"/>
                <a:gd name="T14" fmla="*/ 120 w 124"/>
                <a:gd name="T15" fmla="*/ 11 h 25"/>
                <a:gd name="T16" fmla="*/ 124 w 124"/>
                <a:gd name="T17" fmla="*/ 18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4" h="25">
                  <a:moveTo>
                    <a:pt x="124" y="18"/>
                  </a:moveTo>
                  <a:lnTo>
                    <a:pt x="112" y="18"/>
                  </a:lnTo>
                  <a:lnTo>
                    <a:pt x="56" y="25"/>
                  </a:lnTo>
                  <a:lnTo>
                    <a:pt x="26" y="25"/>
                  </a:lnTo>
                  <a:lnTo>
                    <a:pt x="0" y="18"/>
                  </a:lnTo>
                  <a:lnTo>
                    <a:pt x="26" y="4"/>
                  </a:lnTo>
                  <a:lnTo>
                    <a:pt x="60" y="0"/>
                  </a:lnTo>
                  <a:lnTo>
                    <a:pt x="120" y="11"/>
                  </a:lnTo>
                  <a:lnTo>
                    <a:pt x="124" y="18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38" name="Freeform 291"/>
            <p:cNvSpPr>
              <a:spLocks/>
            </p:cNvSpPr>
            <p:nvPr/>
          </p:nvSpPr>
          <p:spPr bwMode="auto">
            <a:xfrm>
              <a:off x="271" y="2662"/>
              <a:ext cx="128" cy="43"/>
            </a:xfrm>
            <a:custGeom>
              <a:avLst/>
              <a:gdLst>
                <a:gd name="T0" fmla="*/ 90 w 128"/>
                <a:gd name="T1" fmla="*/ 7 h 43"/>
                <a:gd name="T2" fmla="*/ 17 w 128"/>
                <a:gd name="T3" fmla="*/ 22 h 43"/>
                <a:gd name="T4" fmla="*/ 0 w 128"/>
                <a:gd name="T5" fmla="*/ 29 h 43"/>
                <a:gd name="T6" fmla="*/ 0 w 128"/>
                <a:gd name="T7" fmla="*/ 33 h 43"/>
                <a:gd name="T8" fmla="*/ 4 w 128"/>
                <a:gd name="T9" fmla="*/ 36 h 43"/>
                <a:gd name="T10" fmla="*/ 25 w 128"/>
                <a:gd name="T11" fmla="*/ 43 h 43"/>
                <a:gd name="T12" fmla="*/ 47 w 128"/>
                <a:gd name="T13" fmla="*/ 43 h 43"/>
                <a:gd name="T14" fmla="*/ 68 w 128"/>
                <a:gd name="T15" fmla="*/ 43 h 43"/>
                <a:gd name="T16" fmla="*/ 86 w 128"/>
                <a:gd name="T17" fmla="*/ 36 h 43"/>
                <a:gd name="T18" fmla="*/ 111 w 128"/>
                <a:gd name="T19" fmla="*/ 22 h 43"/>
                <a:gd name="T20" fmla="*/ 128 w 128"/>
                <a:gd name="T21" fmla="*/ 4 h 43"/>
                <a:gd name="T22" fmla="*/ 124 w 128"/>
                <a:gd name="T23" fmla="*/ 0 h 43"/>
                <a:gd name="T24" fmla="*/ 90 w 128"/>
                <a:gd name="T25" fmla="*/ 7 h 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8" h="43">
                  <a:moveTo>
                    <a:pt x="90" y="7"/>
                  </a:moveTo>
                  <a:lnTo>
                    <a:pt x="17" y="22"/>
                  </a:lnTo>
                  <a:lnTo>
                    <a:pt x="0" y="29"/>
                  </a:lnTo>
                  <a:lnTo>
                    <a:pt x="0" y="33"/>
                  </a:lnTo>
                  <a:lnTo>
                    <a:pt x="4" y="36"/>
                  </a:lnTo>
                  <a:lnTo>
                    <a:pt x="25" y="43"/>
                  </a:lnTo>
                  <a:lnTo>
                    <a:pt x="47" y="43"/>
                  </a:lnTo>
                  <a:lnTo>
                    <a:pt x="68" y="43"/>
                  </a:lnTo>
                  <a:lnTo>
                    <a:pt x="86" y="36"/>
                  </a:lnTo>
                  <a:lnTo>
                    <a:pt x="111" y="22"/>
                  </a:lnTo>
                  <a:lnTo>
                    <a:pt x="128" y="4"/>
                  </a:lnTo>
                  <a:lnTo>
                    <a:pt x="124" y="0"/>
                  </a:lnTo>
                  <a:lnTo>
                    <a:pt x="90" y="7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39" name="Freeform 292"/>
            <p:cNvSpPr>
              <a:spLocks/>
            </p:cNvSpPr>
            <p:nvPr/>
          </p:nvSpPr>
          <p:spPr bwMode="auto">
            <a:xfrm>
              <a:off x="408" y="2519"/>
              <a:ext cx="30" cy="104"/>
            </a:xfrm>
            <a:custGeom>
              <a:avLst/>
              <a:gdLst>
                <a:gd name="T0" fmla="*/ 13 w 30"/>
                <a:gd name="T1" fmla="*/ 104 h 104"/>
                <a:gd name="T2" fmla="*/ 13 w 30"/>
                <a:gd name="T3" fmla="*/ 93 h 104"/>
                <a:gd name="T4" fmla="*/ 0 w 30"/>
                <a:gd name="T5" fmla="*/ 47 h 104"/>
                <a:gd name="T6" fmla="*/ 0 w 30"/>
                <a:gd name="T7" fmla="*/ 22 h 104"/>
                <a:gd name="T8" fmla="*/ 9 w 30"/>
                <a:gd name="T9" fmla="*/ 0 h 104"/>
                <a:gd name="T10" fmla="*/ 26 w 30"/>
                <a:gd name="T11" fmla="*/ 22 h 104"/>
                <a:gd name="T12" fmla="*/ 30 w 30"/>
                <a:gd name="T13" fmla="*/ 50 h 104"/>
                <a:gd name="T14" fmla="*/ 22 w 30"/>
                <a:gd name="T15" fmla="*/ 104 h 104"/>
                <a:gd name="T16" fmla="*/ 13 w 30"/>
                <a:gd name="T17" fmla="*/ 104 h 10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" h="104">
                  <a:moveTo>
                    <a:pt x="13" y="104"/>
                  </a:moveTo>
                  <a:lnTo>
                    <a:pt x="13" y="93"/>
                  </a:lnTo>
                  <a:lnTo>
                    <a:pt x="0" y="47"/>
                  </a:lnTo>
                  <a:lnTo>
                    <a:pt x="0" y="22"/>
                  </a:lnTo>
                  <a:lnTo>
                    <a:pt x="9" y="0"/>
                  </a:lnTo>
                  <a:lnTo>
                    <a:pt x="26" y="22"/>
                  </a:lnTo>
                  <a:lnTo>
                    <a:pt x="30" y="50"/>
                  </a:lnTo>
                  <a:lnTo>
                    <a:pt x="22" y="104"/>
                  </a:lnTo>
                  <a:lnTo>
                    <a:pt x="13" y="104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40" name="Freeform 293"/>
            <p:cNvSpPr>
              <a:spLocks/>
            </p:cNvSpPr>
            <p:nvPr/>
          </p:nvSpPr>
          <p:spPr bwMode="auto">
            <a:xfrm>
              <a:off x="430" y="2519"/>
              <a:ext cx="47" cy="100"/>
            </a:xfrm>
            <a:custGeom>
              <a:avLst/>
              <a:gdLst>
                <a:gd name="T0" fmla="*/ 4 w 47"/>
                <a:gd name="T1" fmla="*/ 100 h 100"/>
                <a:gd name="T2" fmla="*/ 17 w 47"/>
                <a:gd name="T3" fmla="*/ 93 h 100"/>
                <a:gd name="T4" fmla="*/ 34 w 47"/>
                <a:gd name="T5" fmla="*/ 65 h 100"/>
                <a:gd name="T6" fmla="*/ 47 w 47"/>
                <a:gd name="T7" fmla="*/ 36 h 100"/>
                <a:gd name="T8" fmla="*/ 42 w 47"/>
                <a:gd name="T9" fmla="*/ 18 h 100"/>
                <a:gd name="T10" fmla="*/ 38 w 47"/>
                <a:gd name="T11" fmla="*/ 0 h 100"/>
                <a:gd name="T12" fmla="*/ 21 w 47"/>
                <a:gd name="T13" fmla="*/ 18 h 100"/>
                <a:gd name="T14" fmla="*/ 8 w 47"/>
                <a:gd name="T15" fmla="*/ 57 h 100"/>
                <a:gd name="T16" fmla="*/ 0 w 47"/>
                <a:gd name="T17" fmla="*/ 93 h 100"/>
                <a:gd name="T18" fmla="*/ 4 w 47"/>
                <a:gd name="T19" fmla="*/ 100 h 10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7" h="100">
                  <a:moveTo>
                    <a:pt x="4" y="100"/>
                  </a:moveTo>
                  <a:lnTo>
                    <a:pt x="17" y="93"/>
                  </a:lnTo>
                  <a:lnTo>
                    <a:pt x="34" y="65"/>
                  </a:lnTo>
                  <a:lnTo>
                    <a:pt x="47" y="36"/>
                  </a:lnTo>
                  <a:lnTo>
                    <a:pt x="42" y="18"/>
                  </a:lnTo>
                  <a:lnTo>
                    <a:pt x="38" y="0"/>
                  </a:lnTo>
                  <a:lnTo>
                    <a:pt x="21" y="18"/>
                  </a:lnTo>
                  <a:lnTo>
                    <a:pt x="8" y="57"/>
                  </a:lnTo>
                  <a:lnTo>
                    <a:pt x="0" y="93"/>
                  </a:lnTo>
                  <a:lnTo>
                    <a:pt x="4" y="10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41" name="Freeform 294"/>
            <p:cNvSpPr>
              <a:spLocks/>
            </p:cNvSpPr>
            <p:nvPr/>
          </p:nvSpPr>
          <p:spPr bwMode="auto">
            <a:xfrm>
              <a:off x="335" y="2673"/>
              <a:ext cx="69" cy="86"/>
            </a:xfrm>
            <a:custGeom>
              <a:avLst/>
              <a:gdLst>
                <a:gd name="T0" fmla="*/ 69 w 69"/>
                <a:gd name="T1" fmla="*/ 0 h 86"/>
                <a:gd name="T2" fmla="*/ 52 w 69"/>
                <a:gd name="T3" fmla="*/ 4 h 86"/>
                <a:gd name="T4" fmla="*/ 26 w 69"/>
                <a:gd name="T5" fmla="*/ 25 h 86"/>
                <a:gd name="T6" fmla="*/ 13 w 69"/>
                <a:gd name="T7" fmla="*/ 39 h 86"/>
                <a:gd name="T8" fmla="*/ 4 w 69"/>
                <a:gd name="T9" fmla="*/ 54 h 86"/>
                <a:gd name="T10" fmla="*/ 0 w 69"/>
                <a:gd name="T11" fmla="*/ 72 h 86"/>
                <a:gd name="T12" fmla="*/ 0 w 69"/>
                <a:gd name="T13" fmla="*/ 86 h 86"/>
                <a:gd name="T14" fmla="*/ 22 w 69"/>
                <a:gd name="T15" fmla="*/ 75 h 86"/>
                <a:gd name="T16" fmla="*/ 64 w 69"/>
                <a:gd name="T17" fmla="*/ 7 h 86"/>
                <a:gd name="T18" fmla="*/ 69 w 69"/>
                <a:gd name="T19" fmla="*/ 0 h 8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9" h="86">
                  <a:moveTo>
                    <a:pt x="69" y="0"/>
                  </a:moveTo>
                  <a:lnTo>
                    <a:pt x="52" y="4"/>
                  </a:lnTo>
                  <a:lnTo>
                    <a:pt x="26" y="25"/>
                  </a:lnTo>
                  <a:lnTo>
                    <a:pt x="13" y="39"/>
                  </a:lnTo>
                  <a:lnTo>
                    <a:pt x="4" y="54"/>
                  </a:lnTo>
                  <a:lnTo>
                    <a:pt x="0" y="72"/>
                  </a:lnTo>
                  <a:lnTo>
                    <a:pt x="0" y="86"/>
                  </a:lnTo>
                  <a:lnTo>
                    <a:pt x="22" y="75"/>
                  </a:lnTo>
                  <a:lnTo>
                    <a:pt x="64" y="7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42" name="Freeform 295"/>
            <p:cNvSpPr>
              <a:spLocks/>
            </p:cNvSpPr>
            <p:nvPr/>
          </p:nvSpPr>
          <p:spPr bwMode="auto">
            <a:xfrm>
              <a:off x="395" y="2612"/>
              <a:ext cx="56" cy="72"/>
            </a:xfrm>
            <a:custGeom>
              <a:avLst/>
              <a:gdLst>
                <a:gd name="T0" fmla="*/ 47 w 56"/>
                <a:gd name="T1" fmla="*/ 43 h 72"/>
                <a:gd name="T2" fmla="*/ 56 w 56"/>
                <a:gd name="T3" fmla="*/ 14 h 72"/>
                <a:gd name="T4" fmla="*/ 56 w 56"/>
                <a:gd name="T5" fmla="*/ 4 h 72"/>
                <a:gd name="T6" fmla="*/ 52 w 56"/>
                <a:gd name="T7" fmla="*/ 0 h 72"/>
                <a:gd name="T8" fmla="*/ 43 w 56"/>
                <a:gd name="T9" fmla="*/ 0 h 72"/>
                <a:gd name="T10" fmla="*/ 35 w 56"/>
                <a:gd name="T11" fmla="*/ 4 h 72"/>
                <a:gd name="T12" fmla="*/ 22 w 56"/>
                <a:gd name="T13" fmla="*/ 14 h 72"/>
                <a:gd name="T14" fmla="*/ 13 w 56"/>
                <a:gd name="T15" fmla="*/ 29 h 72"/>
                <a:gd name="T16" fmla="*/ 4 w 56"/>
                <a:gd name="T17" fmla="*/ 43 h 72"/>
                <a:gd name="T18" fmla="*/ 0 w 56"/>
                <a:gd name="T19" fmla="*/ 54 h 72"/>
                <a:gd name="T20" fmla="*/ 0 w 56"/>
                <a:gd name="T21" fmla="*/ 65 h 72"/>
                <a:gd name="T22" fmla="*/ 4 w 56"/>
                <a:gd name="T23" fmla="*/ 72 h 72"/>
                <a:gd name="T24" fmla="*/ 13 w 56"/>
                <a:gd name="T25" fmla="*/ 72 h 72"/>
                <a:gd name="T26" fmla="*/ 22 w 56"/>
                <a:gd name="T27" fmla="*/ 65 h 72"/>
                <a:gd name="T28" fmla="*/ 35 w 56"/>
                <a:gd name="T29" fmla="*/ 57 h 72"/>
                <a:gd name="T30" fmla="*/ 47 w 56"/>
                <a:gd name="T31" fmla="*/ 43 h 7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6" h="72">
                  <a:moveTo>
                    <a:pt x="47" y="43"/>
                  </a:moveTo>
                  <a:lnTo>
                    <a:pt x="56" y="14"/>
                  </a:lnTo>
                  <a:lnTo>
                    <a:pt x="56" y="4"/>
                  </a:lnTo>
                  <a:lnTo>
                    <a:pt x="52" y="0"/>
                  </a:lnTo>
                  <a:lnTo>
                    <a:pt x="43" y="0"/>
                  </a:lnTo>
                  <a:lnTo>
                    <a:pt x="35" y="4"/>
                  </a:lnTo>
                  <a:lnTo>
                    <a:pt x="22" y="14"/>
                  </a:lnTo>
                  <a:lnTo>
                    <a:pt x="13" y="29"/>
                  </a:lnTo>
                  <a:lnTo>
                    <a:pt x="4" y="43"/>
                  </a:lnTo>
                  <a:lnTo>
                    <a:pt x="0" y="54"/>
                  </a:lnTo>
                  <a:lnTo>
                    <a:pt x="0" y="65"/>
                  </a:lnTo>
                  <a:lnTo>
                    <a:pt x="4" y="72"/>
                  </a:lnTo>
                  <a:lnTo>
                    <a:pt x="13" y="72"/>
                  </a:lnTo>
                  <a:lnTo>
                    <a:pt x="22" y="65"/>
                  </a:lnTo>
                  <a:lnTo>
                    <a:pt x="35" y="57"/>
                  </a:lnTo>
                  <a:lnTo>
                    <a:pt x="47" y="43"/>
                  </a:lnTo>
                  <a:close/>
                </a:path>
              </a:pathLst>
            </a:custGeom>
            <a:solidFill>
              <a:srgbClr val="FFA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43" name="Freeform 296"/>
            <p:cNvSpPr>
              <a:spLocks/>
            </p:cNvSpPr>
            <p:nvPr/>
          </p:nvSpPr>
          <p:spPr bwMode="auto">
            <a:xfrm>
              <a:off x="447" y="2555"/>
              <a:ext cx="47" cy="61"/>
            </a:xfrm>
            <a:custGeom>
              <a:avLst/>
              <a:gdLst>
                <a:gd name="T0" fmla="*/ 0 w 47"/>
                <a:gd name="T1" fmla="*/ 57 h 61"/>
                <a:gd name="T2" fmla="*/ 0 w 47"/>
                <a:gd name="T3" fmla="*/ 57 h 61"/>
                <a:gd name="T4" fmla="*/ 4 w 47"/>
                <a:gd name="T5" fmla="*/ 61 h 61"/>
                <a:gd name="T6" fmla="*/ 21 w 47"/>
                <a:gd name="T7" fmla="*/ 57 h 61"/>
                <a:gd name="T8" fmla="*/ 34 w 47"/>
                <a:gd name="T9" fmla="*/ 46 h 61"/>
                <a:gd name="T10" fmla="*/ 43 w 47"/>
                <a:gd name="T11" fmla="*/ 36 h 61"/>
                <a:gd name="T12" fmla="*/ 47 w 47"/>
                <a:gd name="T13" fmla="*/ 25 h 61"/>
                <a:gd name="T14" fmla="*/ 47 w 47"/>
                <a:gd name="T15" fmla="*/ 11 h 61"/>
                <a:gd name="T16" fmla="*/ 47 w 47"/>
                <a:gd name="T17" fmla="*/ 0 h 61"/>
                <a:gd name="T18" fmla="*/ 47 w 47"/>
                <a:gd name="T19" fmla="*/ 0 h 61"/>
                <a:gd name="T20" fmla="*/ 17 w 47"/>
                <a:gd name="T21" fmla="*/ 25 h 61"/>
                <a:gd name="T22" fmla="*/ 0 w 47"/>
                <a:gd name="T23" fmla="*/ 57 h 61"/>
                <a:gd name="T24" fmla="*/ 0 w 47"/>
                <a:gd name="T25" fmla="*/ 57 h 6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7" h="61">
                  <a:moveTo>
                    <a:pt x="0" y="57"/>
                  </a:moveTo>
                  <a:lnTo>
                    <a:pt x="0" y="57"/>
                  </a:lnTo>
                  <a:lnTo>
                    <a:pt x="4" y="61"/>
                  </a:lnTo>
                  <a:lnTo>
                    <a:pt x="21" y="57"/>
                  </a:lnTo>
                  <a:lnTo>
                    <a:pt x="34" y="46"/>
                  </a:lnTo>
                  <a:lnTo>
                    <a:pt x="43" y="36"/>
                  </a:lnTo>
                  <a:lnTo>
                    <a:pt x="47" y="25"/>
                  </a:lnTo>
                  <a:lnTo>
                    <a:pt x="47" y="11"/>
                  </a:lnTo>
                  <a:lnTo>
                    <a:pt x="47" y="0"/>
                  </a:lnTo>
                  <a:lnTo>
                    <a:pt x="17" y="25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44" name="Freeform 297"/>
            <p:cNvSpPr>
              <a:spLocks/>
            </p:cNvSpPr>
            <p:nvPr/>
          </p:nvSpPr>
          <p:spPr bwMode="auto">
            <a:xfrm>
              <a:off x="412" y="2662"/>
              <a:ext cx="9" cy="11"/>
            </a:xfrm>
            <a:custGeom>
              <a:avLst/>
              <a:gdLst>
                <a:gd name="T0" fmla="*/ 9 w 9"/>
                <a:gd name="T1" fmla="*/ 7 h 11"/>
                <a:gd name="T2" fmla="*/ 5 w 9"/>
                <a:gd name="T3" fmla="*/ 0 h 11"/>
                <a:gd name="T4" fmla="*/ 0 w 9"/>
                <a:gd name="T5" fmla="*/ 7 h 11"/>
                <a:gd name="T6" fmla="*/ 0 w 9"/>
                <a:gd name="T7" fmla="*/ 11 h 11"/>
                <a:gd name="T8" fmla="*/ 9 w 9"/>
                <a:gd name="T9" fmla="*/ 7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11">
                  <a:moveTo>
                    <a:pt x="9" y="7"/>
                  </a:moveTo>
                  <a:lnTo>
                    <a:pt x="5" y="0"/>
                  </a:lnTo>
                  <a:lnTo>
                    <a:pt x="0" y="7"/>
                  </a:lnTo>
                  <a:lnTo>
                    <a:pt x="0" y="11"/>
                  </a:lnTo>
                  <a:lnTo>
                    <a:pt x="9" y="7"/>
                  </a:lnTo>
                  <a:close/>
                </a:path>
              </a:pathLst>
            </a:custGeom>
            <a:solidFill>
              <a:srgbClr val="FF2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45" name="Freeform 298"/>
            <p:cNvSpPr>
              <a:spLocks/>
            </p:cNvSpPr>
            <p:nvPr/>
          </p:nvSpPr>
          <p:spPr bwMode="auto">
            <a:xfrm>
              <a:off x="399" y="2662"/>
              <a:ext cx="9" cy="11"/>
            </a:xfrm>
            <a:custGeom>
              <a:avLst/>
              <a:gdLst>
                <a:gd name="T0" fmla="*/ 9 w 9"/>
                <a:gd name="T1" fmla="*/ 7 h 11"/>
                <a:gd name="T2" fmla="*/ 9 w 9"/>
                <a:gd name="T3" fmla="*/ 0 h 11"/>
                <a:gd name="T4" fmla="*/ 0 w 9"/>
                <a:gd name="T5" fmla="*/ 7 h 11"/>
                <a:gd name="T6" fmla="*/ 5 w 9"/>
                <a:gd name="T7" fmla="*/ 11 h 11"/>
                <a:gd name="T8" fmla="*/ 9 w 9"/>
                <a:gd name="T9" fmla="*/ 7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11">
                  <a:moveTo>
                    <a:pt x="9" y="7"/>
                  </a:moveTo>
                  <a:lnTo>
                    <a:pt x="9" y="0"/>
                  </a:lnTo>
                  <a:lnTo>
                    <a:pt x="0" y="7"/>
                  </a:lnTo>
                  <a:lnTo>
                    <a:pt x="5" y="11"/>
                  </a:lnTo>
                  <a:lnTo>
                    <a:pt x="9" y="7"/>
                  </a:lnTo>
                  <a:close/>
                </a:path>
              </a:pathLst>
            </a:custGeom>
            <a:solidFill>
              <a:srgbClr val="FF2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46" name="Freeform 299"/>
            <p:cNvSpPr>
              <a:spLocks/>
            </p:cNvSpPr>
            <p:nvPr/>
          </p:nvSpPr>
          <p:spPr bwMode="auto">
            <a:xfrm>
              <a:off x="425" y="2652"/>
              <a:ext cx="5" cy="10"/>
            </a:xfrm>
            <a:custGeom>
              <a:avLst/>
              <a:gdLst>
                <a:gd name="T0" fmla="*/ 5 w 5"/>
                <a:gd name="T1" fmla="*/ 3 h 10"/>
                <a:gd name="T2" fmla="*/ 5 w 5"/>
                <a:gd name="T3" fmla="*/ 0 h 10"/>
                <a:gd name="T4" fmla="*/ 0 w 5"/>
                <a:gd name="T5" fmla="*/ 3 h 10"/>
                <a:gd name="T6" fmla="*/ 0 w 5"/>
                <a:gd name="T7" fmla="*/ 10 h 10"/>
                <a:gd name="T8" fmla="*/ 5 w 5"/>
                <a:gd name="T9" fmla="*/ 3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10">
                  <a:moveTo>
                    <a:pt x="5" y="3"/>
                  </a:moveTo>
                  <a:lnTo>
                    <a:pt x="5" y="0"/>
                  </a:lnTo>
                  <a:lnTo>
                    <a:pt x="0" y="3"/>
                  </a:lnTo>
                  <a:lnTo>
                    <a:pt x="0" y="10"/>
                  </a:lnTo>
                  <a:lnTo>
                    <a:pt x="5" y="3"/>
                  </a:lnTo>
                  <a:close/>
                </a:path>
              </a:pathLst>
            </a:custGeom>
            <a:solidFill>
              <a:srgbClr val="FF2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47" name="Freeform 300"/>
            <p:cNvSpPr>
              <a:spLocks/>
            </p:cNvSpPr>
            <p:nvPr/>
          </p:nvSpPr>
          <p:spPr bwMode="auto">
            <a:xfrm>
              <a:off x="408" y="2648"/>
              <a:ext cx="4" cy="11"/>
            </a:xfrm>
            <a:custGeom>
              <a:avLst/>
              <a:gdLst>
                <a:gd name="T0" fmla="*/ 4 w 4"/>
                <a:gd name="T1" fmla="*/ 7 h 11"/>
                <a:gd name="T2" fmla="*/ 4 w 4"/>
                <a:gd name="T3" fmla="*/ 0 h 11"/>
                <a:gd name="T4" fmla="*/ 0 w 4"/>
                <a:gd name="T5" fmla="*/ 4 h 11"/>
                <a:gd name="T6" fmla="*/ 0 w 4"/>
                <a:gd name="T7" fmla="*/ 11 h 11"/>
                <a:gd name="T8" fmla="*/ 4 w 4"/>
                <a:gd name="T9" fmla="*/ 7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11">
                  <a:moveTo>
                    <a:pt x="4" y="7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11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FF2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48" name="Freeform 301"/>
            <p:cNvSpPr>
              <a:spLocks/>
            </p:cNvSpPr>
            <p:nvPr/>
          </p:nvSpPr>
          <p:spPr bwMode="auto">
            <a:xfrm>
              <a:off x="434" y="2641"/>
              <a:ext cx="4" cy="11"/>
            </a:xfrm>
            <a:custGeom>
              <a:avLst/>
              <a:gdLst>
                <a:gd name="T0" fmla="*/ 4 w 4"/>
                <a:gd name="T1" fmla="*/ 3 h 11"/>
                <a:gd name="T2" fmla="*/ 0 w 4"/>
                <a:gd name="T3" fmla="*/ 0 h 11"/>
                <a:gd name="T4" fmla="*/ 0 w 4"/>
                <a:gd name="T5" fmla="*/ 3 h 11"/>
                <a:gd name="T6" fmla="*/ 4 w 4"/>
                <a:gd name="T7" fmla="*/ 11 h 11"/>
                <a:gd name="T8" fmla="*/ 4 w 4"/>
                <a:gd name="T9" fmla="*/ 3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11">
                  <a:moveTo>
                    <a:pt x="4" y="3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4" y="11"/>
                  </a:lnTo>
                  <a:lnTo>
                    <a:pt x="4" y="3"/>
                  </a:lnTo>
                  <a:close/>
                </a:path>
              </a:pathLst>
            </a:custGeom>
            <a:solidFill>
              <a:srgbClr val="FF2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49" name="Freeform 302"/>
            <p:cNvSpPr>
              <a:spLocks/>
            </p:cNvSpPr>
            <p:nvPr/>
          </p:nvSpPr>
          <p:spPr bwMode="auto">
            <a:xfrm>
              <a:off x="412" y="2634"/>
              <a:ext cx="9" cy="10"/>
            </a:xfrm>
            <a:custGeom>
              <a:avLst/>
              <a:gdLst>
                <a:gd name="T0" fmla="*/ 9 w 9"/>
                <a:gd name="T1" fmla="*/ 3 h 10"/>
                <a:gd name="T2" fmla="*/ 5 w 9"/>
                <a:gd name="T3" fmla="*/ 0 h 10"/>
                <a:gd name="T4" fmla="*/ 0 w 9"/>
                <a:gd name="T5" fmla="*/ 7 h 10"/>
                <a:gd name="T6" fmla="*/ 9 w 9"/>
                <a:gd name="T7" fmla="*/ 10 h 10"/>
                <a:gd name="T8" fmla="*/ 9 w 9"/>
                <a:gd name="T9" fmla="*/ 3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10">
                  <a:moveTo>
                    <a:pt x="9" y="3"/>
                  </a:moveTo>
                  <a:lnTo>
                    <a:pt x="5" y="0"/>
                  </a:lnTo>
                  <a:lnTo>
                    <a:pt x="0" y="7"/>
                  </a:lnTo>
                  <a:lnTo>
                    <a:pt x="9" y="10"/>
                  </a:lnTo>
                  <a:lnTo>
                    <a:pt x="9" y="3"/>
                  </a:lnTo>
                  <a:close/>
                </a:path>
              </a:pathLst>
            </a:custGeom>
            <a:solidFill>
              <a:srgbClr val="FF2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50" name="Freeform 303"/>
            <p:cNvSpPr>
              <a:spLocks/>
            </p:cNvSpPr>
            <p:nvPr/>
          </p:nvSpPr>
          <p:spPr bwMode="auto">
            <a:xfrm>
              <a:off x="434" y="2630"/>
              <a:ext cx="13" cy="7"/>
            </a:xfrm>
            <a:custGeom>
              <a:avLst/>
              <a:gdLst>
                <a:gd name="T0" fmla="*/ 8 w 13"/>
                <a:gd name="T1" fmla="*/ 4 h 7"/>
                <a:gd name="T2" fmla="*/ 13 w 13"/>
                <a:gd name="T3" fmla="*/ 0 h 7"/>
                <a:gd name="T4" fmla="*/ 4 w 13"/>
                <a:gd name="T5" fmla="*/ 0 h 7"/>
                <a:gd name="T6" fmla="*/ 0 w 13"/>
                <a:gd name="T7" fmla="*/ 7 h 7"/>
                <a:gd name="T8" fmla="*/ 8 w 13"/>
                <a:gd name="T9" fmla="*/ 4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" h="7">
                  <a:moveTo>
                    <a:pt x="8" y="4"/>
                  </a:moveTo>
                  <a:lnTo>
                    <a:pt x="13" y="0"/>
                  </a:lnTo>
                  <a:lnTo>
                    <a:pt x="4" y="0"/>
                  </a:lnTo>
                  <a:lnTo>
                    <a:pt x="0" y="7"/>
                  </a:lnTo>
                  <a:lnTo>
                    <a:pt x="8" y="4"/>
                  </a:lnTo>
                  <a:close/>
                </a:path>
              </a:pathLst>
            </a:custGeom>
            <a:solidFill>
              <a:srgbClr val="FF2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51" name="Freeform 304"/>
            <p:cNvSpPr>
              <a:spLocks/>
            </p:cNvSpPr>
            <p:nvPr/>
          </p:nvSpPr>
          <p:spPr bwMode="auto">
            <a:xfrm>
              <a:off x="434" y="2616"/>
              <a:ext cx="8" cy="10"/>
            </a:xfrm>
            <a:custGeom>
              <a:avLst/>
              <a:gdLst>
                <a:gd name="T0" fmla="*/ 8 w 8"/>
                <a:gd name="T1" fmla="*/ 7 h 10"/>
                <a:gd name="T2" fmla="*/ 4 w 8"/>
                <a:gd name="T3" fmla="*/ 0 h 10"/>
                <a:gd name="T4" fmla="*/ 0 w 8"/>
                <a:gd name="T5" fmla="*/ 3 h 10"/>
                <a:gd name="T6" fmla="*/ 0 w 8"/>
                <a:gd name="T7" fmla="*/ 10 h 10"/>
                <a:gd name="T8" fmla="*/ 8 w 8"/>
                <a:gd name="T9" fmla="*/ 7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10">
                  <a:moveTo>
                    <a:pt x="8" y="7"/>
                  </a:moveTo>
                  <a:lnTo>
                    <a:pt x="4" y="0"/>
                  </a:lnTo>
                  <a:lnTo>
                    <a:pt x="0" y="3"/>
                  </a:lnTo>
                  <a:lnTo>
                    <a:pt x="0" y="10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FF2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52" name="Freeform 305"/>
            <p:cNvSpPr>
              <a:spLocks/>
            </p:cNvSpPr>
            <p:nvPr/>
          </p:nvSpPr>
          <p:spPr bwMode="auto">
            <a:xfrm>
              <a:off x="421" y="2626"/>
              <a:ext cx="9" cy="8"/>
            </a:xfrm>
            <a:custGeom>
              <a:avLst/>
              <a:gdLst>
                <a:gd name="T0" fmla="*/ 4 w 9"/>
                <a:gd name="T1" fmla="*/ 4 h 8"/>
                <a:gd name="T2" fmla="*/ 9 w 9"/>
                <a:gd name="T3" fmla="*/ 0 h 8"/>
                <a:gd name="T4" fmla="*/ 0 w 9"/>
                <a:gd name="T5" fmla="*/ 0 h 8"/>
                <a:gd name="T6" fmla="*/ 0 w 9"/>
                <a:gd name="T7" fmla="*/ 8 h 8"/>
                <a:gd name="T8" fmla="*/ 4 w 9"/>
                <a:gd name="T9" fmla="*/ 4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8">
                  <a:moveTo>
                    <a:pt x="4" y="4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4" y="4"/>
                  </a:lnTo>
                  <a:close/>
                </a:path>
              </a:pathLst>
            </a:custGeom>
            <a:solidFill>
              <a:srgbClr val="FF2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53" name="Freeform 306"/>
            <p:cNvSpPr>
              <a:spLocks/>
            </p:cNvSpPr>
            <p:nvPr/>
          </p:nvSpPr>
          <p:spPr bwMode="auto">
            <a:xfrm>
              <a:off x="382" y="2680"/>
              <a:ext cx="30" cy="104"/>
            </a:xfrm>
            <a:custGeom>
              <a:avLst/>
              <a:gdLst>
                <a:gd name="T0" fmla="*/ 30 w 30"/>
                <a:gd name="T1" fmla="*/ 0 h 104"/>
                <a:gd name="T2" fmla="*/ 26 w 30"/>
                <a:gd name="T3" fmla="*/ 11 h 104"/>
                <a:gd name="T4" fmla="*/ 30 w 30"/>
                <a:gd name="T5" fmla="*/ 61 h 104"/>
                <a:gd name="T6" fmla="*/ 26 w 30"/>
                <a:gd name="T7" fmla="*/ 83 h 104"/>
                <a:gd name="T8" fmla="*/ 17 w 30"/>
                <a:gd name="T9" fmla="*/ 104 h 104"/>
                <a:gd name="T10" fmla="*/ 5 w 30"/>
                <a:gd name="T11" fmla="*/ 83 h 104"/>
                <a:gd name="T12" fmla="*/ 0 w 30"/>
                <a:gd name="T13" fmla="*/ 54 h 104"/>
                <a:gd name="T14" fmla="*/ 17 w 30"/>
                <a:gd name="T15" fmla="*/ 4 h 104"/>
                <a:gd name="T16" fmla="*/ 30 w 30"/>
                <a:gd name="T17" fmla="*/ 0 h 10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" h="104">
                  <a:moveTo>
                    <a:pt x="30" y="0"/>
                  </a:moveTo>
                  <a:lnTo>
                    <a:pt x="26" y="11"/>
                  </a:lnTo>
                  <a:lnTo>
                    <a:pt x="30" y="61"/>
                  </a:lnTo>
                  <a:lnTo>
                    <a:pt x="26" y="83"/>
                  </a:lnTo>
                  <a:lnTo>
                    <a:pt x="17" y="104"/>
                  </a:lnTo>
                  <a:lnTo>
                    <a:pt x="5" y="83"/>
                  </a:lnTo>
                  <a:lnTo>
                    <a:pt x="0" y="54"/>
                  </a:lnTo>
                  <a:lnTo>
                    <a:pt x="17" y="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54" name="Freeform 307"/>
            <p:cNvSpPr>
              <a:spLocks/>
            </p:cNvSpPr>
            <p:nvPr/>
          </p:nvSpPr>
          <p:spPr bwMode="auto">
            <a:xfrm>
              <a:off x="451" y="2566"/>
              <a:ext cx="112" cy="64"/>
            </a:xfrm>
            <a:custGeom>
              <a:avLst/>
              <a:gdLst>
                <a:gd name="T0" fmla="*/ 73 w 112"/>
                <a:gd name="T1" fmla="*/ 14 h 64"/>
                <a:gd name="T2" fmla="*/ 9 w 112"/>
                <a:gd name="T3" fmla="*/ 46 h 64"/>
                <a:gd name="T4" fmla="*/ 0 w 112"/>
                <a:gd name="T5" fmla="*/ 57 h 64"/>
                <a:gd name="T6" fmla="*/ 4 w 112"/>
                <a:gd name="T7" fmla="*/ 64 h 64"/>
                <a:gd name="T8" fmla="*/ 26 w 112"/>
                <a:gd name="T9" fmla="*/ 64 h 64"/>
                <a:gd name="T10" fmla="*/ 47 w 112"/>
                <a:gd name="T11" fmla="*/ 60 h 64"/>
                <a:gd name="T12" fmla="*/ 69 w 112"/>
                <a:gd name="T13" fmla="*/ 53 h 64"/>
                <a:gd name="T14" fmla="*/ 86 w 112"/>
                <a:gd name="T15" fmla="*/ 43 h 64"/>
                <a:gd name="T16" fmla="*/ 103 w 112"/>
                <a:gd name="T17" fmla="*/ 21 h 64"/>
                <a:gd name="T18" fmla="*/ 112 w 112"/>
                <a:gd name="T19" fmla="*/ 0 h 64"/>
                <a:gd name="T20" fmla="*/ 107 w 112"/>
                <a:gd name="T21" fmla="*/ 0 h 64"/>
                <a:gd name="T22" fmla="*/ 73 w 112"/>
                <a:gd name="T23" fmla="*/ 14 h 6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12" h="64">
                  <a:moveTo>
                    <a:pt x="73" y="14"/>
                  </a:moveTo>
                  <a:lnTo>
                    <a:pt x="9" y="46"/>
                  </a:lnTo>
                  <a:lnTo>
                    <a:pt x="0" y="57"/>
                  </a:lnTo>
                  <a:lnTo>
                    <a:pt x="4" y="64"/>
                  </a:lnTo>
                  <a:lnTo>
                    <a:pt x="26" y="64"/>
                  </a:lnTo>
                  <a:lnTo>
                    <a:pt x="47" y="60"/>
                  </a:lnTo>
                  <a:lnTo>
                    <a:pt x="69" y="53"/>
                  </a:lnTo>
                  <a:lnTo>
                    <a:pt x="86" y="43"/>
                  </a:lnTo>
                  <a:lnTo>
                    <a:pt x="103" y="21"/>
                  </a:lnTo>
                  <a:lnTo>
                    <a:pt x="112" y="0"/>
                  </a:lnTo>
                  <a:lnTo>
                    <a:pt x="107" y="0"/>
                  </a:lnTo>
                  <a:lnTo>
                    <a:pt x="73" y="14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55" name="Freeform 308"/>
            <p:cNvSpPr>
              <a:spLocks/>
            </p:cNvSpPr>
            <p:nvPr/>
          </p:nvSpPr>
          <p:spPr bwMode="auto">
            <a:xfrm>
              <a:off x="412" y="2673"/>
              <a:ext cx="82" cy="86"/>
            </a:xfrm>
            <a:custGeom>
              <a:avLst/>
              <a:gdLst>
                <a:gd name="T0" fmla="*/ 82 w 82"/>
                <a:gd name="T1" fmla="*/ 82 h 86"/>
                <a:gd name="T2" fmla="*/ 65 w 82"/>
                <a:gd name="T3" fmla="*/ 47 h 86"/>
                <a:gd name="T4" fmla="*/ 26 w 82"/>
                <a:gd name="T5" fmla="*/ 11 h 86"/>
                <a:gd name="T6" fmla="*/ 5 w 82"/>
                <a:gd name="T7" fmla="*/ 0 h 86"/>
                <a:gd name="T8" fmla="*/ 0 w 82"/>
                <a:gd name="T9" fmla="*/ 7 h 86"/>
                <a:gd name="T10" fmla="*/ 0 w 82"/>
                <a:gd name="T11" fmla="*/ 18 h 86"/>
                <a:gd name="T12" fmla="*/ 13 w 82"/>
                <a:gd name="T13" fmla="*/ 39 h 86"/>
                <a:gd name="T14" fmla="*/ 30 w 82"/>
                <a:gd name="T15" fmla="*/ 64 h 86"/>
                <a:gd name="T16" fmla="*/ 43 w 82"/>
                <a:gd name="T17" fmla="*/ 75 h 86"/>
                <a:gd name="T18" fmla="*/ 60 w 82"/>
                <a:gd name="T19" fmla="*/ 86 h 86"/>
                <a:gd name="T20" fmla="*/ 73 w 82"/>
                <a:gd name="T21" fmla="*/ 86 h 86"/>
                <a:gd name="T22" fmla="*/ 82 w 82"/>
                <a:gd name="T23" fmla="*/ 82 h 8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2" h="86">
                  <a:moveTo>
                    <a:pt x="82" y="82"/>
                  </a:moveTo>
                  <a:lnTo>
                    <a:pt x="65" y="47"/>
                  </a:lnTo>
                  <a:lnTo>
                    <a:pt x="26" y="11"/>
                  </a:lnTo>
                  <a:lnTo>
                    <a:pt x="5" y="0"/>
                  </a:lnTo>
                  <a:lnTo>
                    <a:pt x="0" y="7"/>
                  </a:lnTo>
                  <a:lnTo>
                    <a:pt x="0" y="18"/>
                  </a:lnTo>
                  <a:lnTo>
                    <a:pt x="13" y="39"/>
                  </a:lnTo>
                  <a:lnTo>
                    <a:pt x="30" y="64"/>
                  </a:lnTo>
                  <a:lnTo>
                    <a:pt x="43" y="75"/>
                  </a:lnTo>
                  <a:lnTo>
                    <a:pt x="60" y="86"/>
                  </a:lnTo>
                  <a:lnTo>
                    <a:pt x="73" y="86"/>
                  </a:lnTo>
                  <a:lnTo>
                    <a:pt x="82" y="82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56" name="Freeform 309"/>
            <p:cNvSpPr>
              <a:spLocks/>
            </p:cNvSpPr>
            <p:nvPr/>
          </p:nvSpPr>
          <p:spPr bwMode="auto">
            <a:xfrm>
              <a:off x="421" y="2662"/>
              <a:ext cx="112" cy="58"/>
            </a:xfrm>
            <a:custGeom>
              <a:avLst/>
              <a:gdLst>
                <a:gd name="T0" fmla="*/ 0 w 112"/>
                <a:gd name="T1" fmla="*/ 11 h 58"/>
                <a:gd name="T2" fmla="*/ 34 w 112"/>
                <a:gd name="T3" fmla="*/ 36 h 58"/>
                <a:gd name="T4" fmla="*/ 86 w 112"/>
                <a:gd name="T5" fmla="*/ 54 h 58"/>
                <a:gd name="T6" fmla="*/ 107 w 112"/>
                <a:gd name="T7" fmla="*/ 58 h 58"/>
                <a:gd name="T8" fmla="*/ 112 w 112"/>
                <a:gd name="T9" fmla="*/ 50 h 58"/>
                <a:gd name="T10" fmla="*/ 107 w 112"/>
                <a:gd name="T11" fmla="*/ 43 h 58"/>
                <a:gd name="T12" fmla="*/ 86 w 112"/>
                <a:gd name="T13" fmla="*/ 25 h 58"/>
                <a:gd name="T14" fmla="*/ 51 w 112"/>
                <a:gd name="T15" fmla="*/ 7 h 58"/>
                <a:gd name="T16" fmla="*/ 17 w 112"/>
                <a:gd name="T17" fmla="*/ 0 h 58"/>
                <a:gd name="T18" fmla="*/ 4 w 112"/>
                <a:gd name="T19" fmla="*/ 4 h 58"/>
                <a:gd name="T20" fmla="*/ 0 w 112"/>
                <a:gd name="T21" fmla="*/ 11 h 5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58">
                  <a:moveTo>
                    <a:pt x="0" y="11"/>
                  </a:moveTo>
                  <a:lnTo>
                    <a:pt x="34" y="36"/>
                  </a:lnTo>
                  <a:lnTo>
                    <a:pt x="86" y="54"/>
                  </a:lnTo>
                  <a:lnTo>
                    <a:pt x="107" y="58"/>
                  </a:lnTo>
                  <a:lnTo>
                    <a:pt x="112" y="50"/>
                  </a:lnTo>
                  <a:lnTo>
                    <a:pt x="107" y="43"/>
                  </a:lnTo>
                  <a:lnTo>
                    <a:pt x="86" y="25"/>
                  </a:lnTo>
                  <a:lnTo>
                    <a:pt x="51" y="7"/>
                  </a:lnTo>
                  <a:lnTo>
                    <a:pt x="17" y="0"/>
                  </a:lnTo>
                  <a:lnTo>
                    <a:pt x="4" y="4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57" name="Freeform 310"/>
            <p:cNvSpPr>
              <a:spLocks/>
            </p:cNvSpPr>
            <p:nvPr/>
          </p:nvSpPr>
          <p:spPr bwMode="auto">
            <a:xfrm>
              <a:off x="447" y="2626"/>
              <a:ext cx="124" cy="36"/>
            </a:xfrm>
            <a:custGeom>
              <a:avLst/>
              <a:gdLst>
                <a:gd name="T0" fmla="*/ 124 w 124"/>
                <a:gd name="T1" fmla="*/ 15 h 36"/>
                <a:gd name="T2" fmla="*/ 81 w 124"/>
                <a:gd name="T3" fmla="*/ 4 h 36"/>
                <a:gd name="T4" fmla="*/ 25 w 124"/>
                <a:gd name="T5" fmla="*/ 0 h 36"/>
                <a:gd name="T6" fmla="*/ 0 w 124"/>
                <a:gd name="T7" fmla="*/ 4 h 36"/>
                <a:gd name="T8" fmla="*/ 4 w 124"/>
                <a:gd name="T9" fmla="*/ 11 h 36"/>
                <a:gd name="T10" fmla="*/ 8 w 124"/>
                <a:gd name="T11" fmla="*/ 18 h 36"/>
                <a:gd name="T12" fmla="*/ 38 w 124"/>
                <a:gd name="T13" fmla="*/ 29 h 36"/>
                <a:gd name="T14" fmla="*/ 73 w 124"/>
                <a:gd name="T15" fmla="*/ 36 h 36"/>
                <a:gd name="T16" fmla="*/ 111 w 124"/>
                <a:gd name="T17" fmla="*/ 29 h 36"/>
                <a:gd name="T18" fmla="*/ 124 w 124"/>
                <a:gd name="T19" fmla="*/ 26 h 36"/>
                <a:gd name="T20" fmla="*/ 124 w 124"/>
                <a:gd name="T21" fmla="*/ 15 h 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24" h="36">
                  <a:moveTo>
                    <a:pt x="124" y="15"/>
                  </a:moveTo>
                  <a:lnTo>
                    <a:pt x="81" y="4"/>
                  </a:lnTo>
                  <a:lnTo>
                    <a:pt x="25" y="0"/>
                  </a:lnTo>
                  <a:lnTo>
                    <a:pt x="0" y="4"/>
                  </a:lnTo>
                  <a:lnTo>
                    <a:pt x="4" y="11"/>
                  </a:lnTo>
                  <a:lnTo>
                    <a:pt x="8" y="18"/>
                  </a:lnTo>
                  <a:lnTo>
                    <a:pt x="38" y="29"/>
                  </a:lnTo>
                  <a:lnTo>
                    <a:pt x="73" y="36"/>
                  </a:lnTo>
                  <a:lnTo>
                    <a:pt x="111" y="29"/>
                  </a:lnTo>
                  <a:lnTo>
                    <a:pt x="124" y="26"/>
                  </a:lnTo>
                  <a:lnTo>
                    <a:pt x="124" y="15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58" name="Freeform 311"/>
            <p:cNvSpPr>
              <a:spLocks/>
            </p:cNvSpPr>
            <p:nvPr/>
          </p:nvSpPr>
          <p:spPr bwMode="auto">
            <a:xfrm>
              <a:off x="438" y="2648"/>
              <a:ext cx="116" cy="47"/>
            </a:xfrm>
            <a:custGeom>
              <a:avLst/>
              <a:gdLst>
                <a:gd name="T0" fmla="*/ 0 w 116"/>
                <a:gd name="T1" fmla="*/ 11 h 47"/>
                <a:gd name="T2" fmla="*/ 39 w 116"/>
                <a:gd name="T3" fmla="*/ 29 h 47"/>
                <a:gd name="T4" fmla="*/ 90 w 116"/>
                <a:gd name="T5" fmla="*/ 47 h 47"/>
                <a:gd name="T6" fmla="*/ 116 w 116"/>
                <a:gd name="T7" fmla="*/ 43 h 47"/>
                <a:gd name="T8" fmla="*/ 116 w 116"/>
                <a:gd name="T9" fmla="*/ 36 h 47"/>
                <a:gd name="T10" fmla="*/ 112 w 116"/>
                <a:gd name="T11" fmla="*/ 29 h 47"/>
                <a:gd name="T12" fmla="*/ 86 w 116"/>
                <a:gd name="T13" fmla="*/ 14 h 47"/>
                <a:gd name="T14" fmla="*/ 52 w 116"/>
                <a:gd name="T15" fmla="*/ 0 h 47"/>
                <a:gd name="T16" fmla="*/ 17 w 116"/>
                <a:gd name="T17" fmla="*/ 0 h 47"/>
                <a:gd name="T18" fmla="*/ 4 w 116"/>
                <a:gd name="T19" fmla="*/ 4 h 47"/>
                <a:gd name="T20" fmla="*/ 0 w 116"/>
                <a:gd name="T21" fmla="*/ 11 h 4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6" h="47">
                  <a:moveTo>
                    <a:pt x="0" y="11"/>
                  </a:moveTo>
                  <a:lnTo>
                    <a:pt x="39" y="29"/>
                  </a:lnTo>
                  <a:lnTo>
                    <a:pt x="90" y="47"/>
                  </a:lnTo>
                  <a:lnTo>
                    <a:pt x="116" y="43"/>
                  </a:lnTo>
                  <a:lnTo>
                    <a:pt x="116" y="36"/>
                  </a:lnTo>
                  <a:lnTo>
                    <a:pt x="112" y="29"/>
                  </a:lnTo>
                  <a:lnTo>
                    <a:pt x="86" y="14"/>
                  </a:lnTo>
                  <a:lnTo>
                    <a:pt x="52" y="0"/>
                  </a:lnTo>
                  <a:lnTo>
                    <a:pt x="17" y="0"/>
                  </a:lnTo>
                  <a:lnTo>
                    <a:pt x="4" y="4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59" name="Freeform 312"/>
            <p:cNvSpPr>
              <a:spLocks/>
            </p:cNvSpPr>
            <p:nvPr/>
          </p:nvSpPr>
          <p:spPr bwMode="auto">
            <a:xfrm>
              <a:off x="4794" y="3772"/>
              <a:ext cx="77" cy="86"/>
            </a:xfrm>
            <a:custGeom>
              <a:avLst/>
              <a:gdLst>
                <a:gd name="T0" fmla="*/ 68 w 77"/>
                <a:gd name="T1" fmla="*/ 86 h 86"/>
                <a:gd name="T2" fmla="*/ 64 w 77"/>
                <a:gd name="T3" fmla="*/ 79 h 86"/>
                <a:gd name="T4" fmla="*/ 25 w 77"/>
                <a:gd name="T5" fmla="*/ 43 h 86"/>
                <a:gd name="T6" fmla="*/ 8 w 77"/>
                <a:gd name="T7" fmla="*/ 22 h 86"/>
                <a:gd name="T8" fmla="*/ 0 w 77"/>
                <a:gd name="T9" fmla="*/ 0 h 86"/>
                <a:gd name="T10" fmla="*/ 30 w 77"/>
                <a:gd name="T11" fmla="*/ 11 h 86"/>
                <a:gd name="T12" fmla="*/ 51 w 77"/>
                <a:gd name="T13" fmla="*/ 32 h 86"/>
                <a:gd name="T14" fmla="*/ 77 w 77"/>
                <a:gd name="T15" fmla="*/ 79 h 86"/>
                <a:gd name="T16" fmla="*/ 68 w 77"/>
                <a:gd name="T17" fmla="*/ 86 h 8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7" h="86">
                  <a:moveTo>
                    <a:pt x="68" y="86"/>
                  </a:moveTo>
                  <a:lnTo>
                    <a:pt x="64" y="79"/>
                  </a:lnTo>
                  <a:lnTo>
                    <a:pt x="25" y="43"/>
                  </a:lnTo>
                  <a:lnTo>
                    <a:pt x="8" y="22"/>
                  </a:lnTo>
                  <a:lnTo>
                    <a:pt x="0" y="0"/>
                  </a:lnTo>
                  <a:lnTo>
                    <a:pt x="30" y="11"/>
                  </a:lnTo>
                  <a:lnTo>
                    <a:pt x="51" y="32"/>
                  </a:lnTo>
                  <a:lnTo>
                    <a:pt x="77" y="79"/>
                  </a:lnTo>
                  <a:lnTo>
                    <a:pt x="68" y="86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60" name="Freeform 313"/>
            <p:cNvSpPr>
              <a:spLocks/>
            </p:cNvSpPr>
            <p:nvPr/>
          </p:nvSpPr>
          <p:spPr bwMode="auto">
            <a:xfrm>
              <a:off x="4837" y="3744"/>
              <a:ext cx="51" cy="103"/>
            </a:xfrm>
            <a:custGeom>
              <a:avLst/>
              <a:gdLst>
                <a:gd name="T0" fmla="*/ 21 w 51"/>
                <a:gd name="T1" fmla="*/ 78 h 103"/>
                <a:gd name="T2" fmla="*/ 8 w 51"/>
                <a:gd name="T3" fmla="*/ 46 h 103"/>
                <a:gd name="T4" fmla="*/ 0 w 51"/>
                <a:gd name="T5" fmla="*/ 17 h 103"/>
                <a:gd name="T6" fmla="*/ 0 w 51"/>
                <a:gd name="T7" fmla="*/ 3 h 103"/>
                <a:gd name="T8" fmla="*/ 4 w 51"/>
                <a:gd name="T9" fmla="*/ 0 h 103"/>
                <a:gd name="T10" fmla="*/ 8 w 51"/>
                <a:gd name="T11" fmla="*/ 0 h 103"/>
                <a:gd name="T12" fmla="*/ 25 w 51"/>
                <a:gd name="T13" fmla="*/ 10 h 103"/>
                <a:gd name="T14" fmla="*/ 38 w 51"/>
                <a:gd name="T15" fmla="*/ 25 h 103"/>
                <a:gd name="T16" fmla="*/ 47 w 51"/>
                <a:gd name="T17" fmla="*/ 39 h 103"/>
                <a:gd name="T18" fmla="*/ 51 w 51"/>
                <a:gd name="T19" fmla="*/ 57 h 103"/>
                <a:gd name="T20" fmla="*/ 47 w 51"/>
                <a:gd name="T21" fmla="*/ 82 h 103"/>
                <a:gd name="T22" fmla="*/ 38 w 51"/>
                <a:gd name="T23" fmla="*/ 103 h 103"/>
                <a:gd name="T24" fmla="*/ 34 w 51"/>
                <a:gd name="T25" fmla="*/ 103 h 103"/>
                <a:gd name="T26" fmla="*/ 21 w 51"/>
                <a:gd name="T27" fmla="*/ 78 h 1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1" h="103">
                  <a:moveTo>
                    <a:pt x="21" y="78"/>
                  </a:moveTo>
                  <a:lnTo>
                    <a:pt x="8" y="46"/>
                  </a:lnTo>
                  <a:lnTo>
                    <a:pt x="0" y="17"/>
                  </a:lnTo>
                  <a:lnTo>
                    <a:pt x="0" y="3"/>
                  </a:lnTo>
                  <a:lnTo>
                    <a:pt x="4" y="0"/>
                  </a:lnTo>
                  <a:lnTo>
                    <a:pt x="8" y="0"/>
                  </a:lnTo>
                  <a:lnTo>
                    <a:pt x="25" y="10"/>
                  </a:lnTo>
                  <a:lnTo>
                    <a:pt x="38" y="25"/>
                  </a:lnTo>
                  <a:lnTo>
                    <a:pt x="47" y="39"/>
                  </a:lnTo>
                  <a:lnTo>
                    <a:pt x="51" y="57"/>
                  </a:lnTo>
                  <a:lnTo>
                    <a:pt x="47" y="82"/>
                  </a:lnTo>
                  <a:lnTo>
                    <a:pt x="38" y="103"/>
                  </a:lnTo>
                  <a:lnTo>
                    <a:pt x="34" y="103"/>
                  </a:lnTo>
                  <a:lnTo>
                    <a:pt x="21" y="78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61" name="Freeform 314"/>
            <p:cNvSpPr>
              <a:spLocks/>
            </p:cNvSpPr>
            <p:nvPr/>
          </p:nvSpPr>
          <p:spPr bwMode="auto">
            <a:xfrm>
              <a:off x="4755" y="3815"/>
              <a:ext cx="116" cy="54"/>
            </a:xfrm>
            <a:custGeom>
              <a:avLst/>
              <a:gdLst>
                <a:gd name="T0" fmla="*/ 116 w 116"/>
                <a:gd name="T1" fmla="*/ 43 h 54"/>
                <a:gd name="T2" fmla="*/ 77 w 116"/>
                <a:gd name="T3" fmla="*/ 22 h 54"/>
                <a:gd name="T4" fmla="*/ 26 w 116"/>
                <a:gd name="T5" fmla="*/ 4 h 54"/>
                <a:gd name="T6" fmla="*/ 0 w 116"/>
                <a:gd name="T7" fmla="*/ 0 h 54"/>
                <a:gd name="T8" fmla="*/ 4 w 116"/>
                <a:gd name="T9" fmla="*/ 18 h 54"/>
                <a:gd name="T10" fmla="*/ 26 w 116"/>
                <a:gd name="T11" fmla="*/ 32 h 54"/>
                <a:gd name="T12" fmla="*/ 60 w 116"/>
                <a:gd name="T13" fmla="*/ 47 h 54"/>
                <a:gd name="T14" fmla="*/ 94 w 116"/>
                <a:gd name="T15" fmla="*/ 54 h 54"/>
                <a:gd name="T16" fmla="*/ 112 w 116"/>
                <a:gd name="T17" fmla="*/ 47 h 54"/>
                <a:gd name="T18" fmla="*/ 116 w 116"/>
                <a:gd name="T19" fmla="*/ 43 h 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16" h="54">
                  <a:moveTo>
                    <a:pt x="116" y="43"/>
                  </a:moveTo>
                  <a:lnTo>
                    <a:pt x="77" y="22"/>
                  </a:lnTo>
                  <a:lnTo>
                    <a:pt x="26" y="4"/>
                  </a:lnTo>
                  <a:lnTo>
                    <a:pt x="0" y="0"/>
                  </a:lnTo>
                  <a:lnTo>
                    <a:pt x="4" y="18"/>
                  </a:lnTo>
                  <a:lnTo>
                    <a:pt x="26" y="32"/>
                  </a:lnTo>
                  <a:lnTo>
                    <a:pt x="60" y="47"/>
                  </a:lnTo>
                  <a:lnTo>
                    <a:pt x="94" y="54"/>
                  </a:lnTo>
                  <a:lnTo>
                    <a:pt x="112" y="47"/>
                  </a:lnTo>
                  <a:lnTo>
                    <a:pt x="116" y="43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62" name="Freeform 315"/>
            <p:cNvSpPr>
              <a:spLocks/>
            </p:cNvSpPr>
            <p:nvPr/>
          </p:nvSpPr>
          <p:spPr bwMode="auto">
            <a:xfrm>
              <a:off x="4738" y="3862"/>
              <a:ext cx="124" cy="21"/>
            </a:xfrm>
            <a:custGeom>
              <a:avLst/>
              <a:gdLst>
                <a:gd name="T0" fmla="*/ 124 w 124"/>
                <a:gd name="T1" fmla="*/ 18 h 21"/>
                <a:gd name="T2" fmla="*/ 111 w 124"/>
                <a:gd name="T3" fmla="*/ 18 h 21"/>
                <a:gd name="T4" fmla="*/ 56 w 124"/>
                <a:gd name="T5" fmla="*/ 21 h 21"/>
                <a:gd name="T6" fmla="*/ 25 w 124"/>
                <a:gd name="T7" fmla="*/ 21 h 21"/>
                <a:gd name="T8" fmla="*/ 0 w 124"/>
                <a:gd name="T9" fmla="*/ 14 h 21"/>
                <a:gd name="T10" fmla="*/ 25 w 124"/>
                <a:gd name="T11" fmla="*/ 0 h 21"/>
                <a:gd name="T12" fmla="*/ 60 w 124"/>
                <a:gd name="T13" fmla="*/ 0 h 21"/>
                <a:gd name="T14" fmla="*/ 120 w 124"/>
                <a:gd name="T15" fmla="*/ 7 h 21"/>
                <a:gd name="T16" fmla="*/ 124 w 124"/>
                <a:gd name="T17" fmla="*/ 18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4" h="21">
                  <a:moveTo>
                    <a:pt x="124" y="18"/>
                  </a:moveTo>
                  <a:lnTo>
                    <a:pt x="111" y="18"/>
                  </a:lnTo>
                  <a:lnTo>
                    <a:pt x="56" y="21"/>
                  </a:lnTo>
                  <a:lnTo>
                    <a:pt x="25" y="21"/>
                  </a:lnTo>
                  <a:lnTo>
                    <a:pt x="0" y="14"/>
                  </a:lnTo>
                  <a:lnTo>
                    <a:pt x="25" y="0"/>
                  </a:lnTo>
                  <a:lnTo>
                    <a:pt x="60" y="0"/>
                  </a:lnTo>
                  <a:lnTo>
                    <a:pt x="120" y="7"/>
                  </a:lnTo>
                  <a:lnTo>
                    <a:pt x="124" y="18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63" name="Freeform 316"/>
            <p:cNvSpPr>
              <a:spLocks/>
            </p:cNvSpPr>
            <p:nvPr/>
          </p:nvSpPr>
          <p:spPr bwMode="auto">
            <a:xfrm>
              <a:off x="4733" y="3880"/>
              <a:ext cx="129" cy="39"/>
            </a:xfrm>
            <a:custGeom>
              <a:avLst/>
              <a:gdLst>
                <a:gd name="T0" fmla="*/ 91 w 129"/>
                <a:gd name="T1" fmla="*/ 3 h 39"/>
                <a:gd name="T2" fmla="*/ 18 w 129"/>
                <a:gd name="T3" fmla="*/ 17 h 39"/>
                <a:gd name="T4" fmla="*/ 0 w 129"/>
                <a:gd name="T5" fmla="*/ 25 h 39"/>
                <a:gd name="T6" fmla="*/ 0 w 129"/>
                <a:gd name="T7" fmla="*/ 32 h 39"/>
                <a:gd name="T8" fmla="*/ 5 w 129"/>
                <a:gd name="T9" fmla="*/ 35 h 39"/>
                <a:gd name="T10" fmla="*/ 22 w 129"/>
                <a:gd name="T11" fmla="*/ 39 h 39"/>
                <a:gd name="T12" fmla="*/ 48 w 129"/>
                <a:gd name="T13" fmla="*/ 39 h 39"/>
                <a:gd name="T14" fmla="*/ 69 w 129"/>
                <a:gd name="T15" fmla="*/ 39 h 39"/>
                <a:gd name="T16" fmla="*/ 86 w 129"/>
                <a:gd name="T17" fmla="*/ 35 h 39"/>
                <a:gd name="T18" fmla="*/ 129 w 129"/>
                <a:gd name="T19" fmla="*/ 0 h 39"/>
                <a:gd name="T20" fmla="*/ 125 w 129"/>
                <a:gd name="T21" fmla="*/ 0 h 39"/>
                <a:gd name="T22" fmla="*/ 91 w 129"/>
                <a:gd name="T23" fmla="*/ 3 h 3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29" h="39">
                  <a:moveTo>
                    <a:pt x="91" y="3"/>
                  </a:moveTo>
                  <a:lnTo>
                    <a:pt x="18" y="17"/>
                  </a:lnTo>
                  <a:lnTo>
                    <a:pt x="0" y="25"/>
                  </a:lnTo>
                  <a:lnTo>
                    <a:pt x="0" y="32"/>
                  </a:lnTo>
                  <a:lnTo>
                    <a:pt x="5" y="35"/>
                  </a:lnTo>
                  <a:lnTo>
                    <a:pt x="22" y="39"/>
                  </a:lnTo>
                  <a:lnTo>
                    <a:pt x="48" y="39"/>
                  </a:lnTo>
                  <a:lnTo>
                    <a:pt x="69" y="39"/>
                  </a:lnTo>
                  <a:lnTo>
                    <a:pt x="86" y="35"/>
                  </a:lnTo>
                  <a:lnTo>
                    <a:pt x="129" y="0"/>
                  </a:lnTo>
                  <a:lnTo>
                    <a:pt x="125" y="0"/>
                  </a:lnTo>
                  <a:lnTo>
                    <a:pt x="91" y="3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64" name="Freeform 317"/>
            <p:cNvSpPr>
              <a:spLocks/>
            </p:cNvSpPr>
            <p:nvPr/>
          </p:nvSpPr>
          <p:spPr bwMode="auto">
            <a:xfrm>
              <a:off x="4871" y="3733"/>
              <a:ext cx="30" cy="104"/>
            </a:xfrm>
            <a:custGeom>
              <a:avLst/>
              <a:gdLst>
                <a:gd name="T0" fmla="*/ 13 w 30"/>
                <a:gd name="T1" fmla="*/ 104 h 104"/>
                <a:gd name="T2" fmla="*/ 13 w 30"/>
                <a:gd name="T3" fmla="*/ 93 h 104"/>
                <a:gd name="T4" fmla="*/ 0 w 30"/>
                <a:gd name="T5" fmla="*/ 46 h 104"/>
                <a:gd name="T6" fmla="*/ 4 w 30"/>
                <a:gd name="T7" fmla="*/ 21 h 104"/>
                <a:gd name="T8" fmla="*/ 8 w 30"/>
                <a:gd name="T9" fmla="*/ 0 h 104"/>
                <a:gd name="T10" fmla="*/ 26 w 30"/>
                <a:gd name="T11" fmla="*/ 21 h 104"/>
                <a:gd name="T12" fmla="*/ 30 w 30"/>
                <a:gd name="T13" fmla="*/ 46 h 104"/>
                <a:gd name="T14" fmla="*/ 21 w 30"/>
                <a:gd name="T15" fmla="*/ 104 h 104"/>
                <a:gd name="T16" fmla="*/ 13 w 30"/>
                <a:gd name="T17" fmla="*/ 104 h 10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" h="104">
                  <a:moveTo>
                    <a:pt x="13" y="104"/>
                  </a:moveTo>
                  <a:lnTo>
                    <a:pt x="13" y="93"/>
                  </a:lnTo>
                  <a:lnTo>
                    <a:pt x="0" y="46"/>
                  </a:lnTo>
                  <a:lnTo>
                    <a:pt x="4" y="21"/>
                  </a:lnTo>
                  <a:lnTo>
                    <a:pt x="8" y="0"/>
                  </a:lnTo>
                  <a:lnTo>
                    <a:pt x="26" y="21"/>
                  </a:lnTo>
                  <a:lnTo>
                    <a:pt x="30" y="46"/>
                  </a:lnTo>
                  <a:lnTo>
                    <a:pt x="21" y="104"/>
                  </a:lnTo>
                  <a:lnTo>
                    <a:pt x="13" y="104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65" name="Freeform 318"/>
            <p:cNvSpPr>
              <a:spLocks/>
            </p:cNvSpPr>
            <p:nvPr/>
          </p:nvSpPr>
          <p:spPr bwMode="auto">
            <a:xfrm>
              <a:off x="4892" y="3733"/>
              <a:ext cx="48" cy="100"/>
            </a:xfrm>
            <a:custGeom>
              <a:avLst/>
              <a:gdLst>
                <a:gd name="T0" fmla="*/ 5 w 48"/>
                <a:gd name="T1" fmla="*/ 100 h 100"/>
                <a:gd name="T2" fmla="*/ 18 w 48"/>
                <a:gd name="T3" fmla="*/ 93 h 100"/>
                <a:gd name="T4" fmla="*/ 35 w 48"/>
                <a:gd name="T5" fmla="*/ 64 h 100"/>
                <a:gd name="T6" fmla="*/ 43 w 48"/>
                <a:gd name="T7" fmla="*/ 50 h 100"/>
                <a:gd name="T8" fmla="*/ 48 w 48"/>
                <a:gd name="T9" fmla="*/ 36 h 100"/>
                <a:gd name="T10" fmla="*/ 48 w 48"/>
                <a:gd name="T11" fmla="*/ 18 h 100"/>
                <a:gd name="T12" fmla="*/ 39 w 48"/>
                <a:gd name="T13" fmla="*/ 0 h 100"/>
                <a:gd name="T14" fmla="*/ 22 w 48"/>
                <a:gd name="T15" fmla="*/ 18 h 100"/>
                <a:gd name="T16" fmla="*/ 9 w 48"/>
                <a:gd name="T17" fmla="*/ 57 h 100"/>
                <a:gd name="T18" fmla="*/ 0 w 48"/>
                <a:gd name="T19" fmla="*/ 93 h 100"/>
                <a:gd name="T20" fmla="*/ 5 w 48"/>
                <a:gd name="T21" fmla="*/ 100 h 1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8" h="100">
                  <a:moveTo>
                    <a:pt x="5" y="100"/>
                  </a:moveTo>
                  <a:lnTo>
                    <a:pt x="18" y="93"/>
                  </a:lnTo>
                  <a:lnTo>
                    <a:pt x="35" y="64"/>
                  </a:lnTo>
                  <a:lnTo>
                    <a:pt x="43" y="50"/>
                  </a:lnTo>
                  <a:lnTo>
                    <a:pt x="48" y="36"/>
                  </a:lnTo>
                  <a:lnTo>
                    <a:pt x="48" y="18"/>
                  </a:lnTo>
                  <a:lnTo>
                    <a:pt x="39" y="0"/>
                  </a:lnTo>
                  <a:lnTo>
                    <a:pt x="22" y="18"/>
                  </a:lnTo>
                  <a:lnTo>
                    <a:pt x="9" y="57"/>
                  </a:lnTo>
                  <a:lnTo>
                    <a:pt x="0" y="93"/>
                  </a:lnTo>
                  <a:lnTo>
                    <a:pt x="5" y="10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66" name="Freeform 319"/>
            <p:cNvSpPr>
              <a:spLocks/>
            </p:cNvSpPr>
            <p:nvPr/>
          </p:nvSpPr>
          <p:spPr bwMode="auto">
            <a:xfrm>
              <a:off x="4798" y="3887"/>
              <a:ext cx="69" cy="89"/>
            </a:xfrm>
            <a:custGeom>
              <a:avLst/>
              <a:gdLst>
                <a:gd name="T0" fmla="*/ 69 w 69"/>
                <a:gd name="T1" fmla="*/ 0 h 89"/>
                <a:gd name="T2" fmla="*/ 51 w 69"/>
                <a:gd name="T3" fmla="*/ 3 h 89"/>
                <a:gd name="T4" fmla="*/ 26 w 69"/>
                <a:gd name="T5" fmla="*/ 28 h 89"/>
                <a:gd name="T6" fmla="*/ 13 w 69"/>
                <a:gd name="T7" fmla="*/ 39 h 89"/>
                <a:gd name="T8" fmla="*/ 4 w 69"/>
                <a:gd name="T9" fmla="*/ 53 h 89"/>
                <a:gd name="T10" fmla="*/ 0 w 69"/>
                <a:gd name="T11" fmla="*/ 71 h 89"/>
                <a:gd name="T12" fmla="*/ 4 w 69"/>
                <a:gd name="T13" fmla="*/ 89 h 89"/>
                <a:gd name="T14" fmla="*/ 26 w 69"/>
                <a:gd name="T15" fmla="*/ 75 h 89"/>
                <a:gd name="T16" fmla="*/ 64 w 69"/>
                <a:gd name="T17" fmla="*/ 3 h 89"/>
                <a:gd name="T18" fmla="*/ 69 w 69"/>
                <a:gd name="T19" fmla="*/ 0 h 8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9" h="89">
                  <a:moveTo>
                    <a:pt x="69" y="0"/>
                  </a:moveTo>
                  <a:lnTo>
                    <a:pt x="51" y="3"/>
                  </a:lnTo>
                  <a:lnTo>
                    <a:pt x="26" y="28"/>
                  </a:lnTo>
                  <a:lnTo>
                    <a:pt x="13" y="39"/>
                  </a:lnTo>
                  <a:lnTo>
                    <a:pt x="4" y="53"/>
                  </a:lnTo>
                  <a:lnTo>
                    <a:pt x="0" y="71"/>
                  </a:lnTo>
                  <a:lnTo>
                    <a:pt x="4" y="89"/>
                  </a:lnTo>
                  <a:lnTo>
                    <a:pt x="26" y="75"/>
                  </a:lnTo>
                  <a:lnTo>
                    <a:pt x="64" y="3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67" name="Freeform 320"/>
            <p:cNvSpPr>
              <a:spLocks/>
            </p:cNvSpPr>
            <p:nvPr/>
          </p:nvSpPr>
          <p:spPr bwMode="auto">
            <a:xfrm>
              <a:off x="4858" y="3826"/>
              <a:ext cx="56" cy="71"/>
            </a:xfrm>
            <a:custGeom>
              <a:avLst/>
              <a:gdLst>
                <a:gd name="T0" fmla="*/ 47 w 56"/>
                <a:gd name="T1" fmla="*/ 43 h 71"/>
                <a:gd name="T2" fmla="*/ 56 w 56"/>
                <a:gd name="T3" fmla="*/ 14 h 71"/>
                <a:gd name="T4" fmla="*/ 56 w 56"/>
                <a:gd name="T5" fmla="*/ 3 h 71"/>
                <a:gd name="T6" fmla="*/ 52 w 56"/>
                <a:gd name="T7" fmla="*/ 0 h 71"/>
                <a:gd name="T8" fmla="*/ 43 w 56"/>
                <a:gd name="T9" fmla="*/ 0 h 71"/>
                <a:gd name="T10" fmla="*/ 34 w 56"/>
                <a:gd name="T11" fmla="*/ 3 h 71"/>
                <a:gd name="T12" fmla="*/ 21 w 56"/>
                <a:gd name="T13" fmla="*/ 14 h 71"/>
                <a:gd name="T14" fmla="*/ 13 w 56"/>
                <a:gd name="T15" fmla="*/ 28 h 71"/>
                <a:gd name="T16" fmla="*/ 4 w 56"/>
                <a:gd name="T17" fmla="*/ 43 h 71"/>
                <a:gd name="T18" fmla="*/ 0 w 56"/>
                <a:gd name="T19" fmla="*/ 57 h 71"/>
                <a:gd name="T20" fmla="*/ 0 w 56"/>
                <a:gd name="T21" fmla="*/ 64 h 71"/>
                <a:gd name="T22" fmla="*/ 4 w 56"/>
                <a:gd name="T23" fmla="*/ 71 h 71"/>
                <a:gd name="T24" fmla="*/ 13 w 56"/>
                <a:gd name="T25" fmla="*/ 71 h 71"/>
                <a:gd name="T26" fmla="*/ 21 w 56"/>
                <a:gd name="T27" fmla="*/ 64 h 71"/>
                <a:gd name="T28" fmla="*/ 47 w 56"/>
                <a:gd name="T29" fmla="*/ 43 h 7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6" h="71">
                  <a:moveTo>
                    <a:pt x="47" y="43"/>
                  </a:moveTo>
                  <a:lnTo>
                    <a:pt x="56" y="14"/>
                  </a:lnTo>
                  <a:lnTo>
                    <a:pt x="56" y="3"/>
                  </a:lnTo>
                  <a:lnTo>
                    <a:pt x="52" y="0"/>
                  </a:lnTo>
                  <a:lnTo>
                    <a:pt x="43" y="0"/>
                  </a:lnTo>
                  <a:lnTo>
                    <a:pt x="34" y="3"/>
                  </a:lnTo>
                  <a:lnTo>
                    <a:pt x="21" y="14"/>
                  </a:lnTo>
                  <a:lnTo>
                    <a:pt x="13" y="28"/>
                  </a:lnTo>
                  <a:lnTo>
                    <a:pt x="4" y="43"/>
                  </a:lnTo>
                  <a:lnTo>
                    <a:pt x="0" y="57"/>
                  </a:lnTo>
                  <a:lnTo>
                    <a:pt x="0" y="64"/>
                  </a:lnTo>
                  <a:lnTo>
                    <a:pt x="4" y="71"/>
                  </a:lnTo>
                  <a:lnTo>
                    <a:pt x="13" y="71"/>
                  </a:lnTo>
                  <a:lnTo>
                    <a:pt x="21" y="64"/>
                  </a:lnTo>
                  <a:lnTo>
                    <a:pt x="47" y="43"/>
                  </a:lnTo>
                  <a:close/>
                </a:path>
              </a:pathLst>
            </a:custGeom>
            <a:solidFill>
              <a:srgbClr val="FFC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68" name="Freeform 321"/>
            <p:cNvSpPr>
              <a:spLocks/>
            </p:cNvSpPr>
            <p:nvPr/>
          </p:nvSpPr>
          <p:spPr bwMode="auto">
            <a:xfrm>
              <a:off x="4910" y="3769"/>
              <a:ext cx="51" cy="60"/>
            </a:xfrm>
            <a:custGeom>
              <a:avLst/>
              <a:gdLst>
                <a:gd name="T0" fmla="*/ 0 w 51"/>
                <a:gd name="T1" fmla="*/ 57 h 60"/>
                <a:gd name="T2" fmla="*/ 0 w 51"/>
                <a:gd name="T3" fmla="*/ 57 h 60"/>
                <a:gd name="T4" fmla="*/ 4 w 51"/>
                <a:gd name="T5" fmla="*/ 60 h 60"/>
                <a:gd name="T6" fmla="*/ 21 w 51"/>
                <a:gd name="T7" fmla="*/ 57 h 60"/>
                <a:gd name="T8" fmla="*/ 34 w 51"/>
                <a:gd name="T9" fmla="*/ 46 h 60"/>
                <a:gd name="T10" fmla="*/ 42 w 51"/>
                <a:gd name="T11" fmla="*/ 35 h 60"/>
                <a:gd name="T12" fmla="*/ 47 w 51"/>
                <a:gd name="T13" fmla="*/ 25 h 60"/>
                <a:gd name="T14" fmla="*/ 51 w 51"/>
                <a:gd name="T15" fmla="*/ 10 h 60"/>
                <a:gd name="T16" fmla="*/ 51 w 51"/>
                <a:gd name="T17" fmla="*/ 0 h 60"/>
                <a:gd name="T18" fmla="*/ 47 w 51"/>
                <a:gd name="T19" fmla="*/ 0 h 60"/>
                <a:gd name="T20" fmla="*/ 17 w 51"/>
                <a:gd name="T21" fmla="*/ 25 h 60"/>
                <a:gd name="T22" fmla="*/ 0 w 51"/>
                <a:gd name="T23" fmla="*/ 57 h 60"/>
                <a:gd name="T24" fmla="*/ 0 w 51"/>
                <a:gd name="T25" fmla="*/ 57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1" h="60">
                  <a:moveTo>
                    <a:pt x="0" y="57"/>
                  </a:moveTo>
                  <a:lnTo>
                    <a:pt x="0" y="57"/>
                  </a:lnTo>
                  <a:lnTo>
                    <a:pt x="4" y="60"/>
                  </a:lnTo>
                  <a:lnTo>
                    <a:pt x="21" y="57"/>
                  </a:lnTo>
                  <a:lnTo>
                    <a:pt x="34" y="46"/>
                  </a:lnTo>
                  <a:lnTo>
                    <a:pt x="42" y="35"/>
                  </a:lnTo>
                  <a:lnTo>
                    <a:pt x="47" y="25"/>
                  </a:lnTo>
                  <a:lnTo>
                    <a:pt x="51" y="10"/>
                  </a:lnTo>
                  <a:lnTo>
                    <a:pt x="51" y="0"/>
                  </a:lnTo>
                  <a:lnTo>
                    <a:pt x="47" y="0"/>
                  </a:lnTo>
                  <a:lnTo>
                    <a:pt x="17" y="25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69" name="Freeform 322"/>
            <p:cNvSpPr>
              <a:spLocks/>
            </p:cNvSpPr>
            <p:nvPr/>
          </p:nvSpPr>
          <p:spPr bwMode="auto">
            <a:xfrm>
              <a:off x="4875" y="3876"/>
              <a:ext cx="9" cy="11"/>
            </a:xfrm>
            <a:custGeom>
              <a:avLst/>
              <a:gdLst>
                <a:gd name="T0" fmla="*/ 9 w 9"/>
                <a:gd name="T1" fmla="*/ 7 h 11"/>
                <a:gd name="T2" fmla="*/ 4 w 9"/>
                <a:gd name="T3" fmla="*/ 0 h 11"/>
                <a:gd name="T4" fmla="*/ 0 w 9"/>
                <a:gd name="T5" fmla="*/ 4 h 11"/>
                <a:gd name="T6" fmla="*/ 0 w 9"/>
                <a:gd name="T7" fmla="*/ 11 h 11"/>
                <a:gd name="T8" fmla="*/ 9 w 9"/>
                <a:gd name="T9" fmla="*/ 7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11">
                  <a:moveTo>
                    <a:pt x="9" y="7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11"/>
                  </a:lnTo>
                  <a:lnTo>
                    <a:pt x="9" y="7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70" name="Freeform 323"/>
            <p:cNvSpPr>
              <a:spLocks/>
            </p:cNvSpPr>
            <p:nvPr/>
          </p:nvSpPr>
          <p:spPr bwMode="auto">
            <a:xfrm>
              <a:off x="4862" y="3876"/>
              <a:ext cx="9" cy="11"/>
            </a:xfrm>
            <a:custGeom>
              <a:avLst/>
              <a:gdLst>
                <a:gd name="T0" fmla="*/ 9 w 9"/>
                <a:gd name="T1" fmla="*/ 7 h 11"/>
                <a:gd name="T2" fmla="*/ 9 w 9"/>
                <a:gd name="T3" fmla="*/ 0 h 11"/>
                <a:gd name="T4" fmla="*/ 0 w 9"/>
                <a:gd name="T5" fmla="*/ 7 h 11"/>
                <a:gd name="T6" fmla="*/ 5 w 9"/>
                <a:gd name="T7" fmla="*/ 11 h 11"/>
                <a:gd name="T8" fmla="*/ 9 w 9"/>
                <a:gd name="T9" fmla="*/ 7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11">
                  <a:moveTo>
                    <a:pt x="9" y="7"/>
                  </a:moveTo>
                  <a:lnTo>
                    <a:pt x="9" y="0"/>
                  </a:lnTo>
                  <a:lnTo>
                    <a:pt x="0" y="7"/>
                  </a:lnTo>
                  <a:lnTo>
                    <a:pt x="5" y="11"/>
                  </a:lnTo>
                  <a:lnTo>
                    <a:pt x="9" y="7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71" name="Freeform 324"/>
            <p:cNvSpPr>
              <a:spLocks/>
            </p:cNvSpPr>
            <p:nvPr/>
          </p:nvSpPr>
          <p:spPr bwMode="auto">
            <a:xfrm>
              <a:off x="4888" y="3865"/>
              <a:ext cx="4" cy="11"/>
            </a:xfrm>
            <a:custGeom>
              <a:avLst/>
              <a:gdLst>
                <a:gd name="T0" fmla="*/ 4 w 4"/>
                <a:gd name="T1" fmla="*/ 4 h 11"/>
                <a:gd name="T2" fmla="*/ 4 w 4"/>
                <a:gd name="T3" fmla="*/ 0 h 11"/>
                <a:gd name="T4" fmla="*/ 0 w 4"/>
                <a:gd name="T5" fmla="*/ 4 h 11"/>
                <a:gd name="T6" fmla="*/ 0 w 4"/>
                <a:gd name="T7" fmla="*/ 11 h 11"/>
                <a:gd name="T8" fmla="*/ 4 w 4"/>
                <a:gd name="T9" fmla="*/ 4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11">
                  <a:moveTo>
                    <a:pt x="4" y="4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11"/>
                  </a:lnTo>
                  <a:lnTo>
                    <a:pt x="4" y="4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72" name="Freeform 325"/>
            <p:cNvSpPr>
              <a:spLocks/>
            </p:cNvSpPr>
            <p:nvPr/>
          </p:nvSpPr>
          <p:spPr bwMode="auto">
            <a:xfrm>
              <a:off x="4871" y="3862"/>
              <a:ext cx="4" cy="10"/>
            </a:xfrm>
            <a:custGeom>
              <a:avLst/>
              <a:gdLst>
                <a:gd name="T0" fmla="*/ 4 w 4"/>
                <a:gd name="T1" fmla="*/ 7 h 10"/>
                <a:gd name="T2" fmla="*/ 4 w 4"/>
                <a:gd name="T3" fmla="*/ 0 h 10"/>
                <a:gd name="T4" fmla="*/ 0 w 4"/>
                <a:gd name="T5" fmla="*/ 3 h 10"/>
                <a:gd name="T6" fmla="*/ 0 w 4"/>
                <a:gd name="T7" fmla="*/ 10 h 10"/>
                <a:gd name="T8" fmla="*/ 4 w 4"/>
                <a:gd name="T9" fmla="*/ 7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10">
                  <a:moveTo>
                    <a:pt x="4" y="7"/>
                  </a:moveTo>
                  <a:lnTo>
                    <a:pt x="4" y="0"/>
                  </a:lnTo>
                  <a:lnTo>
                    <a:pt x="0" y="3"/>
                  </a:lnTo>
                  <a:lnTo>
                    <a:pt x="0" y="10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73" name="Freeform 326"/>
            <p:cNvSpPr>
              <a:spLocks/>
            </p:cNvSpPr>
            <p:nvPr/>
          </p:nvSpPr>
          <p:spPr bwMode="auto">
            <a:xfrm>
              <a:off x="4897" y="3854"/>
              <a:ext cx="4" cy="11"/>
            </a:xfrm>
            <a:custGeom>
              <a:avLst/>
              <a:gdLst>
                <a:gd name="T0" fmla="*/ 4 w 4"/>
                <a:gd name="T1" fmla="*/ 4 h 11"/>
                <a:gd name="T2" fmla="*/ 0 w 4"/>
                <a:gd name="T3" fmla="*/ 0 h 11"/>
                <a:gd name="T4" fmla="*/ 0 w 4"/>
                <a:gd name="T5" fmla="*/ 4 h 11"/>
                <a:gd name="T6" fmla="*/ 4 w 4"/>
                <a:gd name="T7" fmla="*/ 11 h 11"/>
                <a:gd name="T8" fmla="*/ 4 w 4"/>
                <a:gd name="T9" fmla="*/ 4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11">
                  <a:moveTo>
                    <a:pt x="4" y="4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4" y="11"/>
                  </a:lnTo>
                  <a:lnTo>
                    <a:pt x="4" y="4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74" name="Freeform 327"/>
            <p:cNvSpPr>
              <a:spLocks/>
            </p:cNvSpPr>
            <p:nvPr/>
          </p:nvSpPr>
          <p:spPr bwMode="auto">
            <a:xfrm>
              <a:off x="4875" y="3847"/>
              <a:ext cx="9" cy="11"/>
            </a:xfrm>
            <a:custGeom>
              <a:avLst/>
              <a:gdLst>
                <a:gd name="T0" fmla="*/ 9 w 9"/>
                <a:gd name="T1" fmla="*/ 4 h 11"/>
                <a:gd name="T2" fmla="*/ 4 w 9"/>
                <a:gd name="T3" fmla="*/ 0 h 11"/>
                <a:gd name="T4" fmla="*/ 0 w 9"/>
                <a:gd name="T5" fmla="*/ 7 h 11"/>
                <a:gd name="T6" fmla="*/ 9 w 9"/>
                <a:gd name="T7" fmla="*/ 11 h 11"/>
                <a:gd name="T8" fmla="*/ 9 w 9"/>
                <a:gd name="T9" fmla="*/ 4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11">
                  <a:moveTo>
                    <a:pt x="9" y="4"/>
                  </a:moveTo>
                  <a:lnTo>
                    <a:pt x="4" y="0"/>
                  </a:lnTo>
                  <a:lnTo>
                    <a:pt x="0" y="7"/>
                  </a:lnTo>
                  <a:lnTo>
                    <a:pt x="9" y="11"/>
                  </a:lnTo>
                  <a:lnTo>
                    <a:pt x="9" y="4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75" name="Freeform 328"/>
            <p:cNvSpPr>
              <a:spLocks/>
            </p:cNvSpPr>
            <p:nvPr/>
          </p:nvSpPr>
          <p:spPr bwMode="auto">
            <a:xfrm>
              <a:off x="4897" y="3844"/>
              <a:ext cx="13" cy="3"/>
            </a:xfrm>
            <a:custGeom>
              <a:avLst/>
              <a:gdLst>
                <a:gd name="T0" fmla="*/ 8 w 13"/>
                <a:gd name="T1" fmla="*/ 3 h 3"/>
                <a:gd name="T2" fmla="*/ 13 w 13"/>
                <a:gd name="T3" fmla="*/ 0 h 3"/>
                <a:gd name="T4" fmla="*/ 4 w 13"/>
                <a:gd name="T5" fmla="*/ 0 h 3"/>
                <a:gd name="T6" fmla="*/ 0 w 13"/>
                <a:gd name="T7" fmla="*/ 3 h 3"/>
                <a:gd name="T8" fmla="*/ 8 w 13"/>
                <a:gd name="T9" fmla="*/ 3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" h="3">
                  <a:moveTo>
                    <a:pt x="8" y="3"/>
                  </a:moveTo>
                  <a:lnTo>
                    <a:pt x="13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8" y="3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76" name="Freeform 329"/>
            <p:cNvSpPr>
              <a:spLocks/>
            </p:cNvSpPr>
            <p:nvPr/>
          </p:nvSpPr>
          <p:spPr bwMode="auto">
            <a:xfrm>
              <a:off x="4897" y="3829"/>
              <a:ext cx="8" cy="11"/>
            </a:xfrm>
            <a:custGeom>
              <a:avLst/>
              <a:gdLst>
                <a:gd name="T0" fmla="*/ 8 w 8"/>
                <a:gd name="T1" fmla="*/ 4 h 11"/>
                <a:gd name="T2" fmla="*/ 4 w 8"/>
                <a:gd name="T3" fmla="*/ 0 h 11"/>
                <a:gd name="T4" fmla="*/ 0 w 8"/>
                <a:gd name="T5" fmla="*/ 4 h 11"/>
                <a:gd name="T6" fmla="*/ 0 w 8"/>
                <a:gd name="T7" fmla="*/ 11 h 11"/>
                <a:gd name="T8" fmla="*/ 8 w 8"/>
                <a:gd name="T9" fmla="*/ 4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11">
                  <a:moveTo>
                    <a:pt x="8" y="4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11"/>
                  </a:lnTo>
                  <a:lnTo>
                    <a:pt x="8" y="4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77" name="Freeform 330"/>
            <p:cNvSpPr>
              <a:spLocks/>
            </p:cNvSpPr>
            <p:nvPr/>
          </p:nvSpPr>
          <p:spPr bwMode="auto">
            <a:xfrm>
              <a:off x="4884" y="3840"/>
              <a:ext cx="8" cy="7"/>
            </a:xfrm>
            <a:custGeom>
              <a:avLst/>
              <a:gdLst>
                <a:gd name="T0" fmla="*/ 4 w 8"/>
                <a:gd name="T1" fmla="*/ 4 h 7"/>
                <a:gd name="T2" fmla="*/ 8 w 8"/>
                <a:gd name="T3" fmla="*/ 0 h 7"/>
                <a:gd name="T4" fmla="*/ 0 w 8"/>
                <a:gd name="T5" fmla="*/ 0 h 7"/>
                <a:gd name="T6" fmla="*/ 0 w 8"/>
                <a:gd name="T7" fmla="*/ 7 h 7"/>
                <a:gd name="T8" fmla="*/ 4 w 8"/>
                <a:gd name="T9" fmla="*/ 4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7">
                  <a:moveTo>
                    <a:pt x="4" y="4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4" y="4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78" name="Freeform 331"/>
            <p:cNvSpPr>
              <a:spLocks/>
            </p:cNvSpPr>
            <p:nvPr/>
          </p:nvSpPr>
          <p:spPr bwMode="auto">
            <a:xfrm>
              <a:off x="4845" y="3894"/>
              <a:ext cx="30" cy="104"/>
            </a:xfrm>
            <a:custGeom>
              <a:avLst/>
              <a:gdLst>
                <a:gd name="T0" fmla="*/ 30 w 30"/>
                <a:gd name="T1" fmla="*/ 0 h 104"/>
                <a:gd name="T2" fmla="*/ 26 w 30"/>
                <a:gd name="T3" fmla="*/ 11 h 104"/>
                <a:gd name="T4" fmla="*/ 30 w 30"/>
                <a:gd name="T5" fmla="*/ 61 h 104"/>
                <a:gd name="T6" fmla="*/ 30 w 30"/>
                <a:gd name="T7" fmla="*/ 82 h 104"/>
                <a:gd name="T8" fmla="*/ 17 w 30"/>
                <a:gd name="T9" fmla="*/ 104 h 104"/>
                <a:gd name="T10" fmla="*/ 4 w 30"/>
                <a:gd name="T11" fmla="*/ 82 h 104"/>
                <a:gd name="T12" fmla="*/ 0 w 30"/>
                <a:gd name="T13" fmla="*/ 54 h 104"/>
                <a:gd name="T14" fmla="*/ 17 w 30"/>
                <a:gd name="T15" fmla="*/ 0 h 104"/>
                <a:gd name="T16" fmla="*/ 30 w 30"/>
                <a:gd name="T17" fmla="*/ 0 h 10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" h="104">
                  <a:moveTo>
                    <a:pt x="30" y="0"/>
                  </a:moveTo>
                  <a:lnTo>
                    <a:pt x="26" y="11"/>
                  </a:lnTo>
                  <a:lnTo>
                    <a:pt x="30" y="61"/>
                  </a:lnTo>
                  <a:lnTo>
                    <a:pt x="30" y="82"/>
                  </a:lnTo>
                  <a:lnTo>
                    <a:pt x="17" y="104"/>
                  </a:lnTo>
                  <a:lnTo>
                    <a:pt x="4" y="82"/>
                  </a:lnTo>
                  <a:lnTo>
                    <a:pt x="0" y="54"/>
                  </a:lnTo>
                  <a:lnTo>
                    <a:pt x="17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79" name="Freeform 332"/>
            <p:cNvSpPr>
              <a:spLocks/>
            </p:cNvSpPr>
            <p:nvPr/>
          </p:nvSpPr>
          <p:spPr bwMode="auto">
            <a:xfrm>
              <a:off x="4914" y="3779"/>
              <a:ext cx="112" cy="65"/>
            </a:xfrm>
            <a:custGeom>
              <a:avLst/>
              <a:gdLst>
                <a:gd name="T0" fmla="*/ 77 w 112"/>
                <a:gd name="T1" fmla="*/ 15 h 65"/>
                <a:gd name="T2" fmla="*/ 8 w 112"/>
                <a:gd name="T3" fmla="*/ 47 h 65"/>
                <a:gd name="T4" fmla="*/ 0 w 112"/>
                <a:gd name="T5" fmla="*/ 58 h 65"/>
                <a:gd name="T6" fmla="*/ 4 w 112"/>
                <a:gd name="T7" fmla="*/ 65 h 65"/>
                <a:gd name="T8" fmla="*/ 26 w 112"/>
                <a:gd name="T9" fmla="*/ 65 h 65"/>
                <a:gd name="T10" fmla="*/ 47 w 112"/>
                <a:gd name="T11" fmla="*/ 61 h 65"/>
                <a:gd name="T12" fmla="*/ 69 w 112"/>
                <a:gd name="T13" fmla="*/ 54 h 65"/>
                <a:gd name="T14" fmla="*/ 86 w 112"/>
                <a:gd name="T15" fmla="*/ 43 h 65"/>
                <a:gd name="T16" fmla="*/ 103 w 112"/>
                <a:gd name="T17" fmla="*/ 25 h 65"/>
                <a:gd name="T18" fmla="*/ 112 w 112"/>
                <a:gd name="T19" fmla="*/ 4 h 65"/>
                <a:gd name="T20" fmla="*/ 107 w 112"/>
                <a:gd name="T21" fmla="*/ 0 h 65"/>
                <a:gd name="T22" fmla="*/ 77 w 112"/>
                <a:gd name="T23" fmla="*/ 15 h 6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12" h="65">
                  <a:moveTo>
                    <a:pt x="77" y="15"/>
                  </a:moveTo>
                  <a:lnTo>
                    <a:pt x="8" y="47"/>
                  </a:lnTo>
                  <a:lnTo>
                    <a:pt x="0" y="58"/>
                  </a:lnTo>
                  <a:lnTo>
                    <a:pt x="4" y="65"/>
                  </a:lnTo>
                  <a:lnTo>
                    <a:pt x="26" y="65"/>
                  </a:lnTo>
                  <a:lnTo>
                    <a:pt x="47" y="61"/>
                  </a:lnTo>
                  <a:lnTo>
                    <a:pt x="69" y="54"/>
                  </a:lnTo>
                  <a:lnTo>
                    <a:pt x="86" y="43"/>
                  </a:lnTo>
                  <a:lnTo>
                    <a:pt x="103" y="25"/>
                  </a:lnTo>
                  <a:lnTo>
                    <a:pt x="112" y="4"/>
                  </a:lnTo>
                  <a:lnTo>
                    <a:pt x="107" y="0"/>
                  </a:lnTo>
                  <a:lnTo>
                    <a:pt x="77" y="15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80" name="Freeform 333"/>
            <p:cNvSpPr>
              <a:spLocks/>
            </p:cNvSpPr>
            <p:nvPr/>
          </p:nvSpPr>
          <p:spPr bwMode="auto">
            <a:xfrm>
              <a:off x="4875" y="3887"/>
              <a:ext cx="82" cy="86"/>
            </a:xfrm>
            <a:custGeom>
              <a:avLst/>
              <a:gdLst>
                <a:gd name="T0" fmla="*/ 82 w 82"/>
                <a:gd name="T1" fmla="*/ 82 h 86"/>
                <a:gd name="T2" fmla="*/ 65 w 82"/>
                <a:gd name="T3" fmla="*/ 46 h 86"/>
                <a:gd name="T4" fmla="*/ 26 w 82"/>
                <a:gd name="T5" fmla="*/ 10 h 86"/>
                <a:gd name="T6" fmla="*/ 4 w 82"/>
                <a:gd name="T7" fmla="*/ 0 h 86"/>
                <a:gd name="T8" fmla="*/ 0 w 82"/>
                <a:gd name="T9" fmla="*/ 18 h 86"/>
                <a:gd name="T10" fmla="*/ 13 w 82"/>
                <a:gd name="T11" fmla="*/ 39 h 86"/>
                <a:gd name="T12" fmla="*/ 30 w 82"/>
                <a:gd name="T13" fmla="*/ 64 h 86"/>
                <a:gd name="T14" fmla="*/ 47 w 82"/>
                <a:gd name="T15" fmla="*/ 75 h 86"/>
                <a:gd name="T16" fmla="*/ 65 w 82"/>
                <a:gd name="T17" fmla="*/ 82 h 86"/>
                <a:gd name="T18" fmla="*/ 77 w 82"/>
                <a:gd name="T19" fmla="*/ 86 h 86"/>
                <a:gd name="T20" fmla="*/ 82 w 82"/>
                <a:gd name="T21" fmla="*/ 82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2" h="86">
                  <a:moveTo>
                    <a:pt x="82" y="82"/>
                  </a:moveTo>
                  <a:lnTo>
                    <a:pt x="65" y="46"/>
                  </a:lnTo>
                  <a:lnTo>
                    <a:pt x="26" y="10"/>
                  </a:lnTo>
                  <a:lnTo>
                    <a:pt x="4" y="0"/>
                  </a:lnTo>
                  <a:lnTo>
                    <a:pt x="0" y="18"/>
                  </a:lnTo>
                  <a:lnTo>
                    <a:pt x="13" y="39"/>
                  </a:lnTo>
                  <a:lnTo>
                    <a:pt x="30" y="64"/>
                  </a:lnTo>
                  <a:lnTo>
                    <a:pt x="47" y="75"/>
                  </a:lnTo>
                  <a:lnTo>
                    <a:pt x="65" y="82"/>
                  </a:lnTo>
                  <a:lnTo>
                    <a:pt x="77" y="86"/>
                  </a:lnTo>
                  <a:lnTo>
                    <a:pt x="82" y="82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81" name="Freeform 334"/>
            <p:cNvSpPr>
              <a:spLocks/>
            </p:cNvSpPr>
            <p:nvPr/>
          </p:nvSpPr>
          <p:spPr bwMode="auto">
            <a:xfrm>
              <a:off x="4884" y="3876"/>
              <a:ext cx="111" cy="57"/>
            </a:xfrm>
            <a:custGeom>
              <a:avLst/>
              <a:gdLst>
                <a:gd name="T0" fmla="*/ 0 w 111"/>
                <a:gd name="T1" fmla="*/ 11 h 57"/>
                <a:gd name="T2" fmla="*/ 34 w 111"/>
                <a:gd name="T3" fmla="*/ 36 h 57"/>
                <a:gd name="T4" fmla="*/ 86 w 111"/>
                <a:gd name="T5" fmla="*/ 54 h 57"/>
                <a:gd name="T6" fmla="*/ 107 w 111"/>
                <a:gd name="T7" fmla="*/ 57 h 57"/>
                <a:gd name="T8" fmla="*/ 111 w 111"/>
                <a:gd name="T9" fmla="*/ 50 h 57"/>
                <a:gd name="T10" fmla="*/ 107 w 111"/>
                <a:gd name="T11" fmla="*/ 43 h 57"/>
                <a:gd name="T12" fmla="*/ 86 w 111"/>
                <a:gd name="T13" fmla="*/ 25 h 57"/>
                <a:gd name="T14" fmla="*/ 51 w 111"/>
                <a:gd name="T15" fmla="*/ 7 h 57"/>
                <a:gd name="T16" fmla="*/ 17 w 111"/>
                <a:gd name="T17" fmla="*/ 0 h 57"/>
                <a:gd name="T18" fmla="*/ 4 w 111"/>
                <a:gd name="T19" fmla="*/ 4 h 57"/>
                <a:gd name="T20" fmla="*/ 0 w 111"/>
                <a:gd name="T21" fmla="*/ 11 h 5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1" h="57">
                  <a:moveTo>
                    <a:pt x="0" y="11"/>
                  </a:moveTo>
                  <a:lnTo>
                    <a:pt x="34" y="36"/>
                  </a:lnTo>
                  <a:lnTo>
                    <a:pt x="86" y="54"/>
                  </a:lnTo>
                  <a:lnTo>
                    <a:pt x="107" y="57"/>
                  </a:lnTo>
                  <a:lnTo>
                    <a:pt x="111" y="50"/>
                  </a:lnTo>
                  <a:lnTo>
                    <a:pt x="107" y="43"/>
                  </a:lnTo>
                  <a:lnTo>
                    <a:pt x="86" y="25"/>
                  </a:lnTo>
                  <a:lnTo>
                    <a:pt x="51" y="7"/>
                  </a:lnTo>
                  <a:lnTo>
                    <a:pt x="17" y="0"/>
                  </a:lnTo>
                  <a:lnTo>
                    <a:pt x="4" y="4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82" name="Freeform 335"/>
            <p:cNvSpPr>
              <a:spLocks/>
            </p:cNvSpPr>
            <p:nvPr/>
          </p:nvSpPr>
          <p:spPr bwMode="auto">
            <a:xfrm>
              <a:off x="4910" y="3840"/>
              <a:ext cx="124" cy="36"/>
            </a:xfrm>
            <a:custGeom>
              <a:avLst/>
              <a:gdLst>
                <a:gd name="T0" fmla="*/ 124 w 124"/>
                <a:gd name="T1" fmla="*/ 18 h 36"/>
                <a:gd name="T2" fmla="*/ 81 w 124"/>
                <a:gd name="T3" fmla="*/ 4 h 36"/>
                <a:gd name="T4" fmla="*/ 25 w 124"/>
                <a:gd name="T5" fmla="*/ 0 h 36"/>
                <a:gd name="T6" fmla="*/ 0 w 124"/>
                <a:gd name="T7" fmla="*/ 4 h 36"/>
                <a:gd name="T8" fmla="*/ 4 w 124"/>
                <a:gd name="T9" fmla="*/ 11 h 36"/>
                <a:gd name="T10" fmla="*/ 8 w 124"/>
                <a:gd name="T11" fmla="*/ 18 h 36"/>
                <a:gd name="T12" fmla="*/ 38 w 124"/>
                <a:gd name="T13" fmla="*/ 29 h 36"/>
                <a:gd name="T14" fmla="*/ 73 w 124"/>
                <a:gd name="T15" fmla="*/ 36 h 36"/>
                <a:gd name="T16" fmla="*/ 111 w 124"/>
                <a:gd name="T17" fmla="*/ 32 h 36"/>
                <a:gd name="T18" fmla="*/ 124 w 124"/>
                <a:gd name="T19" fmla="*/ 25 h 36"/>
                <a:gd name="T20" fmla="*/ 124 w 124"/>
                <a:gd name="T21" fmla="*/ 18 h 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24" h="36">
                  <a:moveTo>
                    <a:pt x="124" y="18"/>
                  </a:moveTo>
                  <a:lnTo>
                    <a:pt x="81" y="4"/>
                  </a:lnTo>
                  <a:lnTo>
                    <a:pt x="25" y="0"/>
                  </a:lnTo>
                  <a:lnTo>
                    <a:pt x="0" y="4"/>
                  </a:lnTo>
                  <a:lnTo>
                    <a:pt x="4" y="11"/>
                  </a:lnTo>
                  <a:lnTo>
                    <a:pt x="8" y="18"/>
                  </a:lnTo>
                  <a:lnTo>
                    <a:pt x="38" y="29"/>
                  </a:lnTo>
                  <a:lnTo>
                    <a:pt x="73" y="36"/>
                  </a:lnTo>
                  <a:lnTo>
                    <a:pt x="111" y="32"/>
                  </a:lnTo>
                  <a:lnTo>
                    <a:pt x="124" y="25"/>
                  </a:lnTo>
                  <a:lnTo>
                    <a:pt x="124" y="18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83" name="Freeform 336"/>
            <p:cNvSpPr>
              <a:spLocks/>
            </p:cNvSpPr>
            <p:nvPr/>
          </p:nvSpPr>
          <p:spPr bwMode="auto">
            <a:xfrm>
              <a:off x="4901" y="3862"/>
              <a:ext cx="116" cy="43"/>
            </a:xfrm>
            <a:custGeom>
              <a:avLst/>
              <a:gdLst>
                <a:gd name="T0" fmla="*/ 0 w 116"/>
                <a:gd name="T1" fmla="*/ 10 h 43"/>
                <a:gd name="T2" fmla="*/ 39 w 116"/>
                <a:gd name="T3" fmla="*/ 28 h 43"/>
                <a:gd name="T4" fmla="*/ 90 w 116"/>
                <a:gd name="T5" fmla="*/ 43 h 43"/>
                <a:gd name="T6" fmla="*/ 116 w 116"/>
                <a:gd name="T7" fmla="*/ 43 h 43"/>
                <a:gd name="T8" fmla="*/ 116 w 116"/>
                <a:gd name="T9" fmla="*/ 39 h 43"/>
                <a:gd name="T10" fmla="*/ 112 w 116"/>
                <a:gd name="T11" fmla="*/ 28 h 43"/>
                <a:gd name="T12" fmla="*/ 86 w 116"/>
                <a:gd name="T13" fmla="*/ 14 h 43"/>
                <a:gd name="T14" fmla="*/ 51 w 116"/>
                <a:gd name="T15" fmla="*/ 0 h 43"/>
                <a:gd name="T16" fmla="*/ 17 w 116"/>
                <a:gd name="T17" fmla="*/ 0 h 43"/>
                <a:gd name="T18" fmla="*/ 4 w 116"/>
                <a:gd name="T19" fmla="*/ 3 h 43"/>
                <a:gd name="T20" fmla="*/ 0 w 116"/>
                <a:gd name="T21" fmla="*/ 10 h 4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6" h="43">
                  <a:moveTo>
                    <a:pt x="0" y="10"/>
                  </a:moveTo>
                  <a:lnTo>
                    <a:pt x="39" y="28"/>
                  </a:lnTo>
                  <a:lnTo>
                    <a:pt x="90" y="43"/>
                  </a:lnTo>
                  <a:lnTo>
                    <a:pt x="116" y="43"/>
                  </a:lnTo>
                  <a:lnTo>
                    <a:pt x="116" y="39"/>
                  </a:lnTo>
                  <a:lnTo>
                    <a:pt x="112" y="28"/>
                  </a:lnTo>
                  <a:lnTo>
                    <a:pt x="86" y="14"/>
                  </a:lnTo>
                  <a:lnTo>
                    <a:pt x="51" y="0"/>
                  </a:lnTo>
                  <a:lnTo>
                    <a:pt x="17" y="0"/>
                  </a:lnTo>
                  <a:lnTo>
                    <a:pt x="4" y="3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84" name="Freeform 337"/>
            <p:cNvSpPr>
              <a:spLocks/>
            </p:cNvSpPr>
            <p:nvPr/>
          </p:nvSpPr>
          <p:spPr bwMode="auto">
            <a:xfrm>
              <a:off x="1220" y="3844"/>
              <a:ext cx="137" cy="28"/>
            </a:xfrm>
            <a:custGeom>
              <a:avLst/>
              <a:gdLst>
                <a:gd name="T0" fmla="*/ 0 w 137"/>
                <a:gd name="T1" fmla="*/ 3 h 28"/>
                <a:gd name="T2" fmla="*/ 13 w 137"/>
                <a:gd name="T3" fmla="*/ 3 h 28"/>
                <a:gd name="T4" fmla="*/ 77 w 137"/>
                <a:gd name="T5" fmla="*/ 0 h 28"/>
                <a:gd name="T6" fmla="*/ 112 w 137"/>
                <a:gd name="T7" fmla="*/ 3 h 28"/>
                <a:gd name="T8" fmla="*/ 137 w 137"/>
                <a:gd name="T9" fmla="*/ 14 h 28"/>
                <a:gd name="T10" fmla="*/ 107 w 137"/>
                <a:gd name="T11" fmla="*/ 28 h 28"/>
                <a:gd name="T12" fmla="*/ 69 w 137"/>
                <a:gd name="T13" fmla="*/ 28 h 28"/>
                <a:gd name="T14" fmla="*/ 0 w 137"/>
                <a:gd name="T15" fmla="*/ 14 h 28"/>
                <a:gd name="T16" fmla="*/ 0 w 137"/>
                <a:gd name="T17" fmla="*/ 3 h 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7" h="28">
                  <a:moveTo>
                    <a:pt x="0" y="3"/>
                  </a:moveTo>
                  <a:lnTo>
                    <a:pt x="13" y="3"/>
                  </a:lnTo>
                  <a:lnTo>
                    <a:pt x="77" y="0"/>
                  </a:lnTo>
                  <a:lnTo>
                    <a:pt x="112" y="3"/>
                  </a:lnTo>
                  <a:lnTo>
                    <a:pt x="137" y="14"/>
                  </a:lnTo>
                  <a:lnTo>
                    <a:pt x="107" y="28"/>
                  </a:lnTo>
                  <a:lnTo>
                    <a:pt x="69" y="28"/>
                  </a:lnTo>
                  <a:lnTo>
                    <a:pt x="0" y="14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85" name="Freeform 338"/>
            <p:cNvSpPr>
              <a:spLocks/>
            </p:cNvSpPr>
            <p:nvPr/>
          </p:nvSpPr>
          <p:spPr bwMode="auto">
            <a:xfrm>
              <a:off x="1224" y="3858"/>
              <a:ext cx="129" cy="61"/>
            </a:xfrm>
            <a:custGeom>
              <a:avLst/>
              <a:gdLst>
                <a:gd name="T0" fmla="*/ 39 w 129"/>
                <a:gd name="T1" fmla="*/ 11 h 61"/>
                <a:gd name="T2" fmla="*/ 116 w 129"/>
                <a:gd name="T3" fmla="*/ 39 h 61"/>
                <a:gd name="T4" fmla="*/ 129 w 129"/>
                <a:gd name="T5" fmla="*/ 50 h 61"/>
                <a:gd name="T6" fmla="*/ 125 w 129"/>
                <a:gd name="T7" fmla="*/ 61 h 61"/>
                <a:gd name="T8" fmla="*/ 103 w 129"/>
                <a:gd name="T9" fmla="*/ 61 h 61"/>
                <a:gd name="T10" fmla="*/ 77 w 129"/>
                <a:gd name="T11" fmla="*/ 57 h 61"/>
                <a:gd name="T12" fmla="*/ 56 w 129"/>
                <a:gd name="T13" fmla="*/ 54 h 61"/>
                <a:gd name="T14" fmla="*/ 35 w 129"/>
                <a:gd name="T15" fmla="*/ 47 h 61"/>
                <a:gd name="T16" fmla="*/ 13 w 129"/>
                <a:gd name="T17" fmla="*/ 25 h 61"/>
                <a:gd name="T18" fmla="*/ 0 w 129"/>
                <a:gd name="T19" fmla="*/ 4 h 61"/>
                <a:gd name="T20" fmla="*/ 0 w 129"/>
                <a:gd name="T21" fmla="*/ 0 h 61"/>
                <a:gd name="T22" fmla="*/ 39 w 129"/>
                <a:gd name="T23" fmla="*/ 11 h 6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29" h="61">
                  <a:moveTo>
                    <a:pt x="39" y="11"/>
                  </a:moveTo>
                  <a:lnTo>
                    <a:pt x="116" y="39"/>
                  </a:lnTo>
                  <a:lnTo>
                    <a:pt x="129" y="50"/>
                  </a:lnTo>
                  <a:lnTo>
                    <a:pt x="125" y="61"/>
                  </a:lnTo>
                  <a:lnTo>
                    <a:pt x="103" y="61"/>
                  </a:lnTo>
                  <a:lnTo>
                    <a:pt x="77" y="57"/>
                  </a:lnTo>
                  <a:lnTo>
                    <a:pt x="56" y="54"/>
                  </a:lnTo>
                  <a:lnTo>
                    <a:pt x="35" y="47"/>
                  </a:lnTo>
                  <a:lnTo>
                    <a:pt x="13" y="25"/>
                  </a:lnTo>
                  <a:lnTo>
                    <a:pt x="0" y="4"/>
                  </a:lnTo>
                  <a:lnTo>
                    <a:pt x="0" y="0"/>
                  </a:lnTo>
                  <a:lnTo>
                    <a:pt x="39" y="11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86" name="Freeform 339"/>
            <p:cNvSpPr>
              <a:spLocks/>
            </p:cNvSpPr>
            <p:nvPr/>
          </p:nvSpPr>
          <p:spPr bwMode="auto">
            <a:xfrm>
              <a:off x="1216" y="3794"/>
              <a:ext cx="128" cy="57"/>
            </a:xfrm>
            <a:custGeom>
              <a:avLst/>
              <a:gdLst>
                <a:gd name="T0" fmla="*/ 4 w 128"/>
                <a:gd name="T1" fmla="*/ 57 h 57"/>
                <a:gd name="T2" fmla="*/ 51 w 128"/>
                <a:gd name="T3" fmla="*/ 50 h 57"/>
                <a:gd name="T4" fmla="*/ 107 w 128"/>
                <a:gd name="T5" fmla="*/ 21 h 57"/>
                <a:gd name="T6" fmla="*/ 128 w 128"/>
                <a:gd name="T7" fmla="*/ 7 h 57"/>
                <a:gd name="T8" fmla="*/ 124 w 128"/>
                <a:gd name="T9" fmla="*/ 3 h 57"/>
                <a:gd name="T10" fmla="*/ 120 w 128"/>
                <a:gd name="T11" fmla="*/ 0 h 57"/>
                <a:gd name="T12" fmla="*/ 107 w 128"/>
                <a:gd name="T13" fmla="*/ 0 h 57"/>
                <a:gd name="T14" fmla="*/ 73 w 128"/>
                <a:gd name="T15" fmla="*/ 3 h 57"/>
                <a:gd name="T16" fmla="*/ 34 w 128"/>
                <a:gd name="T17" fmla="*/ 14 h 57"/>
                <a:gd name="T18" fmla="*/ 21 w 128"/>
                <a:gd name="T19" fmla="*/ 25 h 57"/>
                <a:gd name="T20" fmla="*/ 4 w 128"/>
                <a:gd name="T21" fmla="*/ 35 h 57"/>
                <a:gd name="T22" fmla="*/ 0 w 128"/>
                <a:gd name="T23" fmla="*/ 50 h 57"/>
                <a:gd name="T24" fmla="*/ 4 w 128"/>
                <a:gd name="T25" fmla="*/ 57 h 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8" h="57">
                  <a:moveTo>
                    <a:pt x="4" y="57"/>
                  </a:moveTo>
                  <a:lnTo>
                    <a:pt x="51" y="50"/>
                  </a:lnTo>
                  <a:lnTo>
                    <a:pt x="107" y="21"/>
                  </a:lnTo>
                  <a:lnTo>
                    <a:pt x="128" y="7"/>
                  </a:lnTo>
                  <a:lnTo>
                    <a:pt x="124" y="3"/>
                  </a:lnTo>
                  <a:lnTo>
                    <a:pt x="120" y="0"/>
                  </a:lnTo>
                  <a:lnTo>
                    <a:pt x="107" y="0"/>
                  </a:lnTo>
                  <a:lnTo>
                    <a:pt x="73" y="3"/>
                  </a:lnTo>
                  <a:lnTo>
                    <a:pt x="34" y="14"/>
                  </a:lnTo>
                  <a:lnTo>
                    <a:pt x="21" y="25"/>
                  </a:lnTo>
                  <a:lnTo>
                    <a:pt x="4" y="35"/>
                  </a:lnTo>
                  <a:lnTo>
                    <a:pt x="0" y="50"/>
                  </a:lnTo>
                  <a:lnTo>
                    <a:pt x="4" y="57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87" name="Freeform 340"/>
            <p:cNvSpPr>
              <a:spLocks/>
            </p:cNvSpPr>
            <p:nvPr/>
          </p:nvSpPr>
          <p:spPr bwMode="auto">
            <a:xfrm>
              <a:off x="1203" y="3744"/>
              <a:ext cx="94" cy="93"/>
            </a:xfrm>
            <a:custGeom>
              <a:avLst/>
              <a:gdLst>
                <a:gd name="T0" fmla="*/ 0 w 94"/>
                <a:gd name="T1" fmla="*/ 85 h 93"/>
                <a:gd name="T2" fmla="*/ 8 w 94"/>
                <a:gd name="T3" fmla="*/ 78 h 93"/>
                <a:gd name="T4" fmla="*/ 47 w 94"/>
                <a:gd name="T5" fmla="*/ 32 h 93"/>
                <a:gd name="T6" fmla="*/ 68 w 94"/>
                <a:gd name="T7" fmla="*/ 14 h 93"/>
                <a:gd name="T8" fmla="*/ 94 w 94"/>
                <a:gd name="T9" fmla="*/ 0 h 93"/>
                <a:gd name="T10" fmla="*/ 86 w 94"/>
                <a:gd name="T11" fmla="*/ 28 h 93"/>
                <a:gd name="T12" fmla="*/ 64 w 94"/>
                <a:gd name="T13" fmla="*/ 53 h 93"/>
                <a:gd name="T14" fmla="*/ 8 w 94"/>
                <a:gd name="T15" fmla="*/ 93 h 93"/>
                <a:gd name="T16" fmla="*/ 0 w 94"/>
                <a:gd name="T17" fmla="*/ 85 h 9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4" h="93">
                  <a:moveTo>
                    <a:pt x="0" y="85"/>
                  </a:moveTo>
                  <a:lnTo>
                    <a:pt x="8" y="78"/>
                  </a:lnTo>
                  <a:lnTo>
                    <a:pt x="47" y="32"/>
                  </a:lnTo>
                  <a:lnTo>
                    <a:pt x="68" y="14"/>
                  </a:lnTo>
                  <a:lnTo>
                    <a:pt x="94" y="0"/>
                  </a:lnTo>
                  <a:lnTo>
                    <a:pt x="86" y="28"/>
                  </a:lnTo>
                  <a:lnTo>
                    <a:pt x="64" y="53"/>
                  </a:lnTo>
                  <a:lnTo>
                    <a:pt x="8" y="93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88" name="Freeform 341"/>
            <p:cNvSpPr>
              <a:spLocks/>
            </p:cNvSpPr>
            <p:nvPr/>
          </p:nvSpPr>
          <p:spPr bwMode="auto">
            <a:xfrm>
              <a:off x="1194" y="3718"/>
              <a:ext cx="77" cy="111"/>
            </a:xfrm>
            <a:custGeom>
              <a:avLst/>
              <a:gdLst>
                <a:gd name="T0" fmla="*/ 30 w 77"/>
                <a:gd name="T1" fmla="*/ 83 h 111"/>
                <a:gd name="T2" fmla="*/ 73 w 77"/>
                <a:gd name="T3" fmla="*/ 22 h 111"/>
                <a:gd name="T4" fmla="*/ 77 w 77"/>
                <a:gd name="T5" fmla="*/ 4 h 111"/>
                <a:gd name="T6" fmla="*/ 73 w 77"/>
                <a:gd name="T7" fmla="*/ 0 h 111"/>
                <a:gd name="T8" fmla="*/ 65 w 77"/>
                <a:gd name="T9" fmla="*/ 0 h 111"/>
                <a:gd name="T10" fmla="*/ 43 w 77"/>
                <a:gd name="T11" fmla="*/ 8 h 111"/>
                <a:gd name="T12" fmla="*/ 30 w 77"/>
                <a:gd name="T13" fmla="*/ 26 h 111"/>
                <a:gd name="T14" fmla="*/ 13 w 77"/>
                <a:gd name="T15" fmla="*/ 40 h 111"/>
                <a:gd name="T16" fmla="*/ 4 w 77"/>
                <a:gd name="T17" fmla="*/ 58 h 111"/>
                <a:gd name="T18" fmla="*/ 0 w 77"/>
                <a:gd name="T19" fmla="*/ 83 h 111"/>
                <a:gd name="T20" fmla="*/ 4 w 77"/>
                <a:gd name="T21" fmla="*/ 111 h 111"/>
                <a:gd name="T22" fmla="*/ 9 w 77"/>
                <a:gd name="T23" fmla="*/ 111 h 111"/>
                <a:gd name="T24" fmla="*/ 30 w 77"/>
                <a:gd name="T25" fmla="*/ 83 h 11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7" h="111">
                  <a:moveTo>
                    <a:pt x="30" y="83"/>
                  </a:moveTo>
                  <a:lnTo>
                    <a:pt x="73" y="22"/>
                  </a:lnTo>
                  <a:lnTo>
                    <a:pt x="77" y="4"/>
                  </a:lnTo>
                  <a:lnTo>
                    <a:pt x="73" y="0"/>
                  </a:lnTo>
                  <a:lnTo>
                    <a:pt x="65" y="0"/>
                  </a:lnTo>
                  <a:lnTo>
                    <a:pt x="43" y="8"/>
                  </a:lnTo>
                  <a:lnTo>
                    <a:pt x="30" y="26"/>
                  </a:lnTo>
                  <a:lnTo>
                    <a:pt x="13" y="40"/>
                  </a:lnTo>
                  <a:lnTo>
                    <a:pt x="4" y="58"/>
                  </a:lnTo>
                  <a:lnTo>
                    <a:pt x="0" y="83"/>
                  </a:lnTo>
                  <a:lnTo>
                    <a:pt x="4" y="111"/>
                  </a:lnTo>
                  <a:lnTo>
                    <a:pt x="9" y="111"/>
                  </a:lnTo>
                  <a:lnTo>
                    <a:pt x="30" y="83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89" name="Freeform 342"/>
            <p:cNvSpPr>
              <a:spLocks/>
            </p:cNvSpPr>
            <p:nvPr/>
          </p:nvSpPr>
          <p:spPr bwMode="auto">
            <a:xfrm>
              <a:off x="1224" y="3876"/>
              <a:ext cx="112" cy="72"/>
            </a:xfrm>
            <a:custGeom>
              <a:avLst/>
              <a:gdLst>
                <a:gd name="T0" fmla="*/ 4 w 112"/>
                <a:gd name="T1" fmla="*/ 0 h 72"/>
                <a:gd name="T2" fmla="*/ 13 w 112"/>
                <a:gd name="T3" fmla="*/ 7 h 72"/>
                <a:gd name="T4" fmla="*/ 69 w 112"/>
                <a:gd name="T5" fmla="*/ 32 h 72"/>
                <a:gd name="T6" fmla="*/ 90 w 112"/>
                <a:gd name="T7" fmla="*/ 50 h 72"/>
                <a:gd name="T8" fmla="*/ 112 w 112"/>
                <a:gd name="T9" fmla="*/ 72 h 72"/>
                <a:gd name="T10" fmla="*/ 73 w 112"/>
                <a:gd name="T11" fmla="*/ 68 h 72"/>
                <a:gd name="T12" fmla="*/ 43 w 112"/>
                <a:gd name="T13" fmla="*/ 54 h 72"/>
                <a:gd name="T14" fmla="*/ 0 w 112"/>
                <a:gd name="T15" fmla="*/ 7 h 72"/>
                <a:gd name="T16" fmla="*/ 4 w 112"/>
                <a:gd name="T17" fmla="*/ 0 h 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2" h="72">
                  <a:moveTo>
                    <a:pt x="4" y="0"/>
                  </a:moveTo>
                  <a:lnTo>
                    <a:pt x="13" y="7"/>
                  </a:lnTo>
                  <a:lnTo>
                    <a:pt x="69" y="32"/>
                  </a:lnTo>
                  <a:lnTo>
                    <a:pt x="90" y="50"/>
                  </a:lnTo>
                  <a:lnTo>
                    <a:pt x="112" y="72"/>
                  </a:lnTo>
                  <a:lnTo>
                    <a:pt x="73" y="68"/>
                  </a:lnTo>
                  <a:lnTo>
                    <a:pt x="43" y="54"/>
                  </a:lnTo>
                  <a:lnTo>
                    <a:pt x="0" y="7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90" name="Freeform 343"/>
            <p:cNvSpPr>
              <a:spLocks/>
            </p:cNvSpPr>
            <p:nvPr/>
          </p:nvSpPr>
          <p:spPr bwMode="auto">
            <a:xfrm>
              <a:off x="1220" y="3883"/>
              <a:ext cx="73" cy="100"/>
            </a:xfrm>
            <a:custGeom>
              <a:avLst/>
              <a:gdLst>
                <a:gd name="T0" fmla="*/ 4 w 73"/>
                <a:gd name="T1" fmla="*/ 0 h 100"/>
                <a:gd name="T2" fmla="*/ 0 w 73"/>
                <a:gd name="T3" fmla="*/ 18 h 100"/>
                <a:gd name="T4" fmla="*/ 13 w 73"/>
                <a:gd name="T5" fmla="*/ 54 h 100"/>
                <a:gd name="T6" fmla="*/ 34 w 73"/>
                <a:gd name="T7" fmla="*/ 82 h 100"/>
                <a:gd name="T8" fmla="*/ 51 w 73"/>
                <a:gd name="T9" fmla="*/ 93 h 100"/>
                <a:gd name="T10" fmla="*/ 73 w 73"/>
                <a:gd name="T11" fmla="*/ 100 h 100"/>
                <a:gd name="T12" fmla="*/ 69 w 73"/>
                <a:gd name="T13" fmla="*/ 75 h 100"/>
                <a:gd name="T14" fmla="*/ 43 w 73"/>
                <a:gd name="T15" fmla="*/ 40 h 100"/>
                <a:gd name="T16" fmla="*/ 8 w 73"/>
                <a:gd name="T17" fmla="*/ 7 h 100"/>
                <a:gd name="T18" fmla="*/ 4 w 73"/>
                <a:gd name="T19" fmla="*/ 0 h 10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3" h="100">
                  <a:moveTo>
                    <a:pt x="4" y="0"/>
                  </a:moveTo>
                  <a:lnTo>
                    <a:pt x="0" y="18"/>
                  </a:lnTo>
                  <a:lnTo>
                    <a:pt x="13" y="54"/>
                  </a:lnTo>
                  <a:lnTo>
                    <a:pt x="34" y="82"/>
                  </a:lnTo>
                  <a:lnTo>
                    <a:pt x="51" y="93"/>
                  </a:lnTo>
                  <a:lnTo>
                    <a:pt x="73" y="100"/>
                  </a:lnTo>
                  <a:lnTo>
                    <a:pt x="69" y="75"/>
                  </a:lnTo>
                  <a:lnTo>
                    <a:pt x="43" y="40"/>
                  </a:lnTo>
                  <a:lnTo>
                    <a:pt x="8" y="7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91" name="Freeform 344"/>
            <p:cNvSpPr>
              <a:spLocks/>
            </p:cNvSpPr>
            <p:nvPr/>
          </p:nvSpPr>
          <p:spPr bwMode="auto">
            <a:xfrm>
              <a:off x="1151" y="3715"/>
              <a:ext cx="47" cy="111"/>
            </a:xfrm>
            <a:custGeom>
              <a:avLst/>
              <a:gdLst>
                <a:gd name="T0" fmla="*/ 39 w 47"/>
                <a:gd name="T1" fmla="*/ 111 h 111"/>
                <a:gd name="T2" fmla="*/ 47 w 47"/>
                <a:gd name="T3" fmla="*/ 97 h 111"/>
                <a:gd name="T4" fmla="*/ 43 w 47"/>
                <a:gd name="T5" fmla="*/ 61 h 111"/>
                <a:gd name="T6" fmla="*/ 35 w 47"/>
                <a:gd name="T7" fmla="*/ 29 h 111"/>
                <a:gd name="T8" fmla="*/ 4 w 47"/>
                <a:gd name="T9" fmla="*/ 0 h 111"/>
                <a:gd name="T10" fmla="*/ 0 w 47"/>
                <a:gd name="T11" fmla="*/ 25 h 111"/>
                <a:gd name="T12" fmla="*/ 35 w 47"/>
                <a:gd name="T13" fmla="*/ 104 h 111"/>
                <a:gd name="T14" fmla="*/ 39 w 47"/>
                <a:gd name="T15" fmla="*/ 111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7" h="111">
                  <a:moveTo>
                    <a:pt x="39" y="111"/>
                  </a:moveTo>
                  <a:lnTo>
                    <a:pt x="47" y="97"/>
                  </a:lnTo>
                  <a:lnTo>
                    <a:pt x="43" y="61"/>
                  </a:lnTo>
                  <a:lnTo>
                    <a:pt x="35" y="29"/>
                  </a:lnTo>
                  <a:lnTo>
                    <a:pt x="4" y="0"/>
                  </a:lnTo>
                  <a:lnTo>
                    <a:pt x="0" y="25"/>
                  </a:lnTo>
                  <a:lnTo>
                    <a:pt x="35" y="104"/>
                  </a:lnTo>
                  <a:lnTo>
                    <a:pt x="39" y="111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92" name="Freeform 345"/>
            <p:cNvSpPr>
              <a:spLocks/>
            </p:cNvSpPr>
            <p:nvPr/>
          </p:nvSpPr>
          <p:spPr bwMode="auto">
            <a:xfrm>
              <a:off x="1173" y="3815"/>
              <a:ext cx="55" cy="86"/>
            </a:xfrm>
            <a:custGeom>
              <a:avLst/>
              <a:gdLst>
                <a:gd name="T0" fmla="*/ 8 w 55"/>
                <a:gd name="T1" fmla="*/ 50 h 86"/>
                <a:gd name="T2" fmla="*/ 17 w 55"/>
                <a:gd name="T3" fmla="*/ 68 h 86"/>
                <a:gd name="T4" fmla="*/ 25 w 55"/>
                <a:gd name="T5" fmla="*/ 79 h 86"/>
                <a:gd name="T6" fmla="*/ 38 w 55"/>
                <a:gd name="T7" fmla="*/ 86 h 86"/>
                <a:gd name="T8" fmla="*/ 47 w 55"/>
                <a:gd name="T9" fmla="*/ 86 h 86"/>
                <a:gd name="T10" fmla="*/ 51 w 55"/>
                <a:gd name="T11" fmla="*/ 82 h 86"/>
                <a:gd name="T12" fmla="*/ 55 w 55"/>
                <a:gd name="T13" fmla="*/ 68 h 86"/>
                <a:gd name="T14" fmla="*/ 47 w 55"/>
                <a:gd name="T15" fmla="*/ 39 h 86"/>
                <a:gd name="T16" fmla="*/ 30 w 55"/>
                <a:gd name="T17" fmla="*/ 11 h 86"/>
                <a:gd name="T18" fmla="*/ 21 w 55"/>
                <a:gd name="T19" fmla="*/ 4 h 86"/>
                <a:gd name="T20" fmla="*/ 8 w 55"/>
                <a:gd name="T21" fmla="*/ 0 h 86"/>
                <a:gd name="T22" fmla="*/ 4 w 55"/>
                <a:gd name="T23" fmla="*/ 7 h 86"/>
                <a:gd name="T24" fmla="*/ 0 w 55"/>
                <a:gd name="T25" fmla="*/ 18 h 86"/>
                <a:gd name="T26" fmla="*/ 8 w 55"/>
                <a:gd name="T27" fmla="*/ 50 h 8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5" h="86">
                  <a:moveTo>
                    <a:pt x="8" y="50"/>
                  </a:moveTo>
                  <a:lnTo>
                    <a:pt x="17" y="68"/>
                  </a:lnTo>
                  <a:lnTo>
                    <a:pt x="25" y="79"/>
                  </a:lnTo>
                  <a:lnTo>
                    <a:pt x="38" y="86"/>
                  </a:lnTo>
                  <a:lnTo>
                    <a:pt x="47" y="86"/>
                  </a:lnTo>
                  <a:lnTo>
                    <a:pt x="51" y="82"/>
                  </a:lnTo>
                  <a:lnTo>
                    <a:pt x="55" y="68"/>
                  </a:lnTo>
                  <a:lnTo>
                    <a:pt x="47" y="39"/>
                  </a:lnTo>
                  <a:lnTo>
                    <a:pt x="30" y="11"/>
                  </a:lnTo>
                  <a:lnTo>
                    <a:pt x="21" y="4"/>
                  </a:lnTo>
                  <a:lnTo>
                    <a:pt x="8" y="0"/>
                  </a:lnTo>
                  <a:lnTo>
                    <a:pt x="4" y="7"/>
                  </a:lnTo>
                  <a:lnTo>
                    <a:pt x="0" y="18"/>
                  </a:lnTo>
                  <a:lnTo>
                    <a:pt x="8" y="50"/>
                  </a:lnTo>
                  <a:close/>
                </a:path>
              </a:pathLst>
            </a:custGeom>
            <a:solidFill>
              <a:srgbClr val="FFA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93" name="Freeform 346"/>
            <p:cNvSpPr>
              <a:spLocks/>
            </p:cNvSpPr>
            <p:nvPr/>
          </p:nvSpPr>
          <p:spPr bwMode="auto">
            <a:xfrm>
              <a:off x="1130" y="3758"/>
              <a:ext cx="56" cy="71"/>
            </a:xfrm>
            <a:custGeom>
              <a:avLst/>
              <a:gdLst>
                <a:gd name="T0" fmla="*/ 51 w 56"/>
                <a:gd name="T1" fmla="*/ 54 h 71"/>
                <a:gd name="T2" fmla="*/ 25 w 56"/>
                <a:gd name="T3" fmla="*/ 14 h 71"/>
                <a:gd name="T4" fmla="*/ 17 w 56"/>
                <a:gd name="T5" fmla="*/ 3 h 71"/>
                <a:gd name="T6" fmla="*/ 8 w 56"/>
                <a:gd name="T7" fmla="*/ 0 h 71"/>
                <a:gd name="T8" fmla="*/ 4 w 56"/>
                <a:gd name="T9" fmla="*/ 0 h 71"/>
                <a:gd name="T10" fmla="*/ 0 w 56"/>
                <a:gd name="T11" fmla="*/ 3 h 71"/>
                <a:gd name="T12" fmla="*/ 4 w 56"/>
                <a:gd name="T13" fmla="*/ 36 h 71"/>
                <a:gd name="T14" fmla="*/ 21 w 56"/>
                <a:gd name="T15" fmla="*/ 61 h 71"/>
                <a:gd name="T16" fmla="*/ 38 w 56"/>
                <a:gd name="T17" fmla="*/ 71 h 71"/>
                <a:gd name="T18" fmla="*/ 51 w 56"/>
                <a:gd name="T19" fmla="*/ 61 h 71"/>
                <a:gd name="T20" fmla="*/ 56 w 56"/>
                <a:gd name="T21" fmla="*/ 54 h 71"/>
                <a:gd name="T22" fmla="*/ 51 w 56"/>
                <a:gd name="T23" fmla="*/ 54 h 7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6" h="71">
                  <a:moveTo>
                    <a:pt x="51" y="54"/>
                  </a:moveTo>
                  <a:lnTo>
                    <a:pt x="25" y="14"/>
                  </a:lnTo>
                  <a:lnTo>
                    <a:pt x="17" y="3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4" y="36"/>
                  </a:lnTo>
                  <a:lnTo>
                    <a:pt x="21" y="61"/>
                  </a:lnTo>
                  <a:lnTo>
                    <a:pt x="38" y="71"/>
                  </a:lnTo>
                  <a:lnTo>
                    <a:pt x="51" y="61"/>
                  </a:lnTo>
                  <a:lnTo>
                    <a:pt x="56" y="54"/>
                  </a:lnTo>
                  <a:lnTo>
                    <a:pt x="51" y="54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94" name="Freeform 347"/>
            <p:cNvSpPr>
              <a:spLocks/>
            </p:cNvSpPr>
            <p:nvPr/>
          </p:nvSpPr>
          <p:spPr bwMode="auto">
            <a:xfrm>
              <a:off x="1125" y="3812"/>
              <a:ext cx="52" cy="42"/>
            </a:xfrm>
            <a:custGeom>
              <a:avLst/>
              <a:gdLst>
                <a:gd name="T0" fmla="*/ 48 w 52"/>
                <a:gd name="T1" fmla="*/ 14 h 42"/>
                <a:gd name="T2" fmla="*/ 30 w 52"/>
                <a:gd name="T3" fmla="*/ 10 h 42"/>
                <a:gd name="T4" fmla="*/ 13 w 52"/>
                <a:gd name="T5" fmla="*/ 3 h 42"/>
                <a:gd name="T6" fmla="*/ 5 w 52"/>
                <a:gd name="T7" fmla="*/ 0 h 42"/>
                <a:gd name="T8" fmla="*/ 0 w 52"/>
                <a:gd name="T9" fmla="*/ 3 h 42"/>
                <a:gd name="T10" fmla="*/ 9 w 52"/>
                <a:gd name="T11" fmla="*/ 21 h 42"/>
                <a:gd name="T12" fmla="*/ 18 w 52"/>
                <a:gd name="T13" fmla="*/ 32 h 42"/>
                <a:gd name="T14" fmla="*/ 26 w 52"/>
                <a:gd name="T15" fmla="*/ 35 h 42"/>
                <a:gd name="T16" fmla="*/ 35 w 52"/>
                <a:gd name="T17" fmla="*/ 39 h 42"/>
                <a:gd name="T18" fmla="*/ 48 w 52"/>
                <a:gd name="T19" fmla="*/ 42 h 42"/>
                <a:gd name="T20" fmla="*/ 52 w 52"/>
                <a:gd name="T21" fmla="*/ 39 h 42"/>
                <a:gd name="T22" fmla="*/ 52 w 52"/>
                <a:gd name="T23" fmla="*/ 35 h 42"/>
                <a:gd name="T24" fmla="*/ 48 w 52"/>
                <a:gd name="T25" fmla="*/ 17 h 42"/>
                <a:gd name="T26" fmla="*/ 48 w 52"/>
                <a:gd name="T27" fmla="*/ 14 h 4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2" h="42">
                  <a:moveTo>
                    <a:pt x="48" y="14"/>
                  </a:moveTo>
                  <a:lnTo>
                    <a:pt x="30" y="10"/>
                  </a:lnTo>
                  <a:lnTo>
                    <a:pt x="13" y="3"/>
                  </a:lnTo>
                  <a:lnTo>
                    <a:pt x="5" y="0"/>
                  </a:lnTo>
                  <a:lnTo>
                    <a:pt x="0" y="3"/>
                  </a:lnTo>
                  <a:lnTo>
                    <a:pt x="9" y="21"/>
                  </a:lnTo>
                  <a:lnTo>
                    <a:pt x="18" y="32"/>
                  </a:lnTo>
                  <a:lnTo>
                    <a:pt x="26" y="35"/>
                  </a:lnTo>
                  <a:lnTo>
                    <a:pt x="35" y="39"/>
                  </a:lnTo>
                  <a:lnTo>
                    <a:pt x="48" y="42"/>
                  </a:lnTo>
                  <a:lnTo>
                    <a:pt x="52" y="39"/>
                  </a:lnTo>
                  <a:lnTo>
                    <a:pt x="52" y="35"/>
                  </a:lnTo>
                  <a:lnTo>
                    <a:pt x="48" y="17"/>
                  </a:lnTo>
                  <a:lnTo>
                    <a:pt x="48" y="14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95" name="Freeform 348"/>
            <p:cNvSpPr>
              <a:spLocks/>
            </p:cNvSpPr>
            <p:nvPr/>
          </p:nvSpPr>
          <p:spPr bwMode="auto">
            <a:xfrm>
              <a:off x="1138" y="3854"/>
              <a:ext cx="52" cy="40"/>
            </a:xfrm>
            <a:custGeom>
              <a:avLst/>
              <a:gdLst>
                <a:gd name="T0" fmla="*/ 39 w 52"/>
                <a:gd name="T1" fmla="*/ 0 h 40"/>
                <a:gd name="T2" fmla="*/ 30 w 52"/>
                <a:gd name="T3" fmla="*/ 4 h 40"/>
                <a:gd name="T4" fmla="*/ 22 w 52"/>
                <a:gd name="T5" fmla="*/ 11 h 40"/>
                <a:gd name="T6" fmla="*/ 13 w 52"/>
                <a:gd name="T7" fmla="*/ 15 h 40"/>
                <a:gd name="T8" fmla="*/ 9 w 52"/>
                <a:gd name="T9" fmla="*/ 22 h 40"/>
                <a:gd name="T10" fmla="*/ 0 w 52"/>
                <a:gd name="T11" fmla="*/ 33 h 40"/>
                <a:gd name="T12" fmla="*/ 9 w 52"/>
                <a:gd name="T13" fmla="*/ 36 h 40"/>
                <a:gd name="T14" fmla="*/ 22 w 52"/>
                <a:gd name="T15" fmla="*/ 40 h 40"/>
                <a:gd name="T16" fmla="*/ 39 w 52"/>
                <a:gd name="T17" fmla="*/ 40 h 40"/>
                <a:gd name="T18" fmla="*/ 52 w 52"/>
                <a:gd name="T19" fmla="*/ 33 h 40"/>
                <a:gd name="T20" fmla="*/ 48 w 52"/>
                <a:gd name="T21" fmla="*/ 22 h 40"/>
                <a:gd name="T22" fmla="*/ 43 w 52"/>
                <a:gd name="T23" fmla="*/ 4 h 40"/>
                <a:gd name="T24" fmla="*/ 39 w 52"/>
                <a:gd name="T25" fmla="*/ 0 h 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2" h="40">
                  <a:moveTo>
                    <a:pt x="39" y="0"/>
                  </a:moveTo>
                  <a:lnTo>
                    <a:pt x="30" y="4"/>
                  </a:lnTo>
                  <a:lnTo>
                    <a:pt x="22" y="11"/>
                  </a:lnTo>
                  <a:lnTo>
                    <a:pt x="13" y="15"/>
                  </a:lnTo>
                  <a:lnTo>
                    <a:pt x="9" y="22"/>
                  </a:lnTo>
                  <a:lnTo>
                    <a:pt x="0" y="33"/>
                  </a:lnTo>
                  <a:lnTo>
                    <a:pt x="9" y="36"/>
                  </a:lnTo>
                  <a:lnTo>
                    <a:pt x="22" y="40"/>
                  </a:lnTo>
                  <a:lnTo>
                    <a:pt x="39" y="40"/>
                  </a:lnTo>
                  <a:lnTo>
                    <a:pt x="52" y="33"/>
                  </a:lnTo>
                  <a:lnTo>
                    <a:pt x="48" y="22"/>
                  </a:lnTo>
                  <a:lnTo>
                    <a:pt x="43" y="4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96" name="Freeform 349"/>
            <p:cNvSpPr>
              <a:spLocks/>
            </p:cNvSpPr>
            <p:nvPr/>
          </p:nvSpPr>
          <p:spPr bwMode="auto">
            <a:xfrm>
              <a:off x="1173" y="3887"/>
              <a:ext cx="34" cy="43"/>
            </a:xfrm>
            <a:custGeom>
              <a:avLst/>
              <a:gdLst>
                <a:gd name="T0" fmla="*/ 25 w 34"/>
                <a:gd name="T1" fmla="*/ 0 h 43"/>
                <a:gd name="T2" fmla="*/ 17 w 34"/>
                <a:gd name="T3" fmla="*/ 0 h 43"/>
                <a:gd name="T4" fmla="*/ 8 w 34"/>
                <a:gd name="T5" fmla="*/ 7 h 43"/>
                <a:gd name="T6" fmla="*/ 0 w 34"/>
                <a:gd name="T7" fmla="*/ 25 h 43"/>
                <a:gd name="T8" fmla="*/ 0 w 34"/>
                <a:gd name="T9" fmla="*/ 39 h 43"/>
                <a:gd name="T10" fmla="*/ 4 w 34"/>
                <a:gd name="T11" fmla="*/ 43 h 43"/>
                <a:gd name="T12" fmla="*/ 13 w 34"/>
                <a:gd name="T13" fmla="*/ 39 h 43"/>
                <a:gd name="T14" fmla="*/ 34 w 34"/>
                <a:gd name="T15" fmla="*/ 18 h 43"/>
                <a:gd name="T16" fmla="*/ 30 w 34"/>
                <a:gd name="T17" fmla="*/ 3 h 43"/>
                <a:gd name="T18" fmla="*/ 25 w 34"/>
                <a:gd name="T19" fmla="*/ 0 h 4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4" h="43">
                  <a:moveTo>
                    <a:pt x="25" y="0"/>
                  </a:moveTo>
                  <a:lnTo>
                    <a:pt x="17" y="0"/>
                  </a:lnTo>
                  <a:lnTo>
                    <a:pt x="8" y="7"/>
                  </a:lnTo>
                  <a:lnTo>
                    <a:pt x="0" y="25"/>
                  </a:lnTo>
                  <a:lnTo>
                    <a:pt x="0" y="39"/>
                  </a:lnTo>
                  <a:lnTo>
                    <a:pt x="4" y="43"/>
                  </a:lnTo>
                  <a:lnTo>
                    <a:pt x="13" y="39"/>
                  </a:lnTo>
                  <a:lnTo>
                    <a:pt x="34" y="18"/>
                  </a:lnTo>
                  <a:lnTo>
                    <a:pt x="30" y="3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97" name="Freeform 350"/>
            <p:cNvSpPr>
              <a:spLocks/>
            </p:cNvSpPr>
            <p:nvPr/>
          </p:nvSpPr>
          <p:spPr bwMode="auto">
            <a:xfrm>
              <a:off x="1207" y="3901"/>
              <a:ext cx="34" cy="79"/>
            </a:xfrm>
            <a:custGeom>
              <a:avLst/>
              <a:gdLst>
                <a:gd name="T0" fmla="*/ 9 w 34"/>
                <a:gd name="T1" fmla="*/ 0 h 79"/>
                <a:gd name="T2" fmla="*/ 9 w 34"/>
                <a:gd name="T3" fmla="*/ 0 h 79"/>
                <a:gd name="T4" fmla="*/ 4 w 34"/>
                <a:gd name="T5" fmla="*/ 4 h 79"/>
                <a:gd name="T6" fmla="*/ 0 w 34"/>
                <a:gd name="T7" fmla="*/ 14 h 79"/>
                <a:gd name="T8" fmla="*/ 0 w 34"/>
                <a:gd name="T9" fmla="*/ 32 h 79"/>
                <a:gd name="T10" fmla="*/ 0 w 34"/>
                <a:gd name="T11" fmla="*/ 43 h 79"/>
                <a:gd name="T12" fmla="*/ 9 w 34"/>
                <a:gd name="T13" fmla="*/ 57 h 79"/>
                <a:gd name="T14" fmla="*/ 17 w 34"/>
                <a:gd name="T15" fmla="*/ 68 h 79"/>
                <a:gd name="T16" fmla="*/ 34 w 34"/>
                <a:gd name="T17" fmla="*/ 79 h 79"/>
                <a:gd name="T18" fmla="*/ 34 w 34"/>
                <a:gd name="T19" fmla="*/ 75 h 79"/>
                <a:gd name="T20" fmla="*/ 34 w 34"/>
                <a:gd name="T21" fmla="*/ 57 h 79"/>
                <a:gd name="T22" fmla="*/ 30 w 34"/>
                <a:gd name="T23" fmla="*/ 36 h 79"/>
                <a:gd name="T24" fmla="*/ 13 w 34"/>
                <a:gd name="T25" fmla="*/ 0 h 79"/>
                <a:gd name="T26" fmla="*/ 13 w 34"/>
                <a:gd name="T27" fmla="*/ 0 h 79"/>
                <a:gd name="T28" fmla="*/ 9 w 34"/>
                <a:gd name="T29" fmla="*/ 0 h 7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4" h="79">
                  <a:moveTo>
                    <a:pt x="9" y="0"/>
                  </a:moveTo>
                  <a:lnTo>
                    <a:pt x="9" y="0"/>
                  </a:lnTo>
                  <a:lnTo>
                    <a:pt x="4" y="4"/>
                  </a:lnTo>
                  <a:lnTo>
                    <a:pt x="0" y="14"/>
                  </a:lnTo>
                  <a:lnTo>
                    <a:pt x="0" y="32"/>
                  </a:lnTo>
                  <a:lnTo>
                    <a:pt x="0" y="43"/>
                  </a:lnTo>
                  <a:lnTo>
                    <a:pt x="9" y="57"/>
                  </a:lnTo>
                  <a:lnTo>
                    <a:pt x="17" y="68"/>
                  </a:lnTo>
                  <a:lnTo>
                    <a:pt x="34" y="79"/>
                  </a:lnTo>
                  <a:lnTo>
                    <a:pt x="34" y="75"/>
                  </a:lnTo>
                  <a:lnTo>
                    <a:pt x="34" y="57"/>
                  </a:lnTo>
                  <a:lnTo>
                    <a:pt x="30" y="36"/>
                  </a:lnTo>
                  <a:lnTo>
                    <a:pt x="13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98" name="Freeform 351"/>
            <p:cNvSpPr>
              <a:spLocks/>
            </p:cNvSpPr>
            <p:nvPr/>
          </p:nvSpPr>
          <p:spPr bwMode="auto">
            <a:xfrm>
              <a:off x="1181" y="3833"/>
              <a:ext cx="9" cy="11"/>
            </a:xfrm>
            <a:custGeom>
              <a:avLst/>
              <a:gdLst>
                <a:gd name="T0" fmla="*/ 0 w 9"/>
                <a:gd name="T1" fmla="*/ 7 h 11"/>
                <a:gd name="T2" fmla="*/ 9 w 9"/>
                <a:gd name="T3" fmla="*/ 11 h 11"/>
                <a:gd name="T4" fmla="*/ 9 w 9"/>
                <a:gd name="T5" fmla="*/ 4 h 11"/>
                <a:gd name="T6" fmla="*/ 0 w 9"/>
                <a:gd name="T7" fmla="*/ 0 h 11"/>
                <a:gd name="T8" fmla="*/ 0 w 9"/>
                <a:gd name="T9" fmla="*/ 7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11">
                  <a:moveTo>
                    <a:pt x="0" y="7"/>
                  </a:moveTo>
                  <a:lnTo>
                    <a:pt x="9" y="11"/>
                  </a:lnTo>
                  <a:lnTo>
                    <a:pt x="9" y="4"/>
                  </a:lnTo>
                  <a:lnTo>
                    <a:pt x="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99" name="Freeform 352"/>
            <p:cNvSpPr>
              <a:spLocks/>
            </p:cNvSpPr>
            <p:nvPr/>
          </p:nvSpPr>
          <p:spPr bwMode="auto">
            <a:xfrm>
              <a:off x="1190" y="3826"/>
              <a:ext cx="8" cy="7"/>
            </a:xfrm>
            <a:custGeom>
              <a:avLst/>
              <a:gdLst>
                <a:gd name="T0" fmla="*/ 0 w 8"/>
                <a:gd name="T1" fmla="*/ 7 h 7"/>
                <a:gd name="T2" fmla="*/ 8 w 8"/>
                <a:gd name="T3" fmla="*/ 7 h 7"/>
                <a:gd name="T4" fmla="*/ 4 w 8"/>
                <a:gd name="T5" fmla="*/ 3 h 7"/>
                <a:gd name="T6" fmla="*/ 0 w 8"/>
                <a:gd name="T7" fmla="*/ 0 h 7"/>
                <a:gd name="T8" fmla="*/ 0 w 8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7">
                  <a:moveTo>
                    <a:pt x="0" y="7"/>
                  </a:moveTo>
                  <a:lnTo>
                    <a:pt x="8" y="7"/>
                  </a:lnTo>
                  <a:lnTo>
                    <a:pt x="4" y="3"/>
                  </a:lnTo>
                  <a:lnTo>
                    <a:pt x="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00" name="Freeform 353"/>
            <p:cNvSpPr>
              <a:spLocks/>
            </p:cNvSpPr>
            <p:nvPr/>
          </p:nvSpPr>
          <p:spPr bwMode="auto">
            <a:xfrm>
              <a:off x="1186" y="3851"/>
              <a:ext cx="8" cy="11"/>
            </a:xfrm>
            <a:custGeom>
              <a:avLst/>
              <a:gdLst>
                <a:gd name="T0" fmla="*/ 0 w 8"/>
                <a:gd name="T1" fmla="*/ 7 h 11"/>
                <a:gd name="T2" fmla="*/ 8 w 8"/>
                <a:gd name="T3" fmla="*/ 11 h 11"/>
                <a:gd name="T4" fmla="*/ 8 w 8"/>
                <a:gd name="T5" fmla="*/ 3 h 11"/>
                <a:gd name="T6" fmla="*/ 0 w 8"/>
                <a:gd name="T7" fmla="*/ 0 h 11"/>
                <a:gd name="T8" fmla="*/ 0 w 8"/>
                <a:gd name="T9" fmla="*/ 7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11">
                  <a:moveTo>
                    <a:pt x="0" y="7"/>
                  </a:moveTo>
                  <a:lnTo>
                    <a:pt x="8" y="11"/>
                  </a:lnTo>
                  <a:lnTo>
                    <a:pt x="8" y="3"/>
                  </a:lnTo>
                  <a:lnTo>
                    <a:pt x="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01" name="Freeform 354"/>
            <p:cNvSpPr>
              <a:spLocks/>
            </p:cNvSpPr>
            <p:nvPr/>
          </p:nvSpPr>
          <p:spPr bwMode="auto">
            <a:xfrm>
              <a:off x="1203" y="3840"/>
              <a:ext cx="8" cy="11"/>
            </a:xfrm>
            <a:custGeom>
              <a:avLst/>
              <a:gdLst>
                <a:gd name="T0" fmla="*/ 0 w 8"/>
                <a:gd name="T1" fmla="*/ 7 h 11"/>
                <a:gd name="T2" fmla="*/ 8 w 8"/>
                <a:gd name="T3" fmla="*/ 11 h 11"/>
                <a:gd name="T4" fmla="*/ 4 w 8"/>
                <a:gd name="T5" fmla="*/ 4 h 11"/>
                <a:gd name="T6" fmla="*/ 0 w 8"/>
                <a:gd name="T7" fmla="*/ 0 h 11"/>
                <a:gd name="T8" fmla="*/ 0 w 8"/>
                <a:gd name="T9" fmla="*/ 7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11">
                  <a:moveTo>
                    <a:pt x="0" y="7"/>
                  </a:moveTo>
                  <a:lnTo>
                    <a:pt x="8" y="11"/>
                  </a:lnTo>
                  <a:lnTo>
                    <a:pt x="4" y="4"/>
                  </a:lnTo>
                  <a:lnTo>
                    <a:pt x="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02" name="Freeform 355"/>
            <p:cNvSpPr>
              <a:spLocks/>
            </p:cNvSpPr>
            <p:nvPr/>
          </p:nvSpPr>
          <p:spPr bwMode="auto">
            <a:xfrm>
              <a:off x="1186" y="3865"/>
              <a:ext cx="17" cy="7"/>
            </a:xfrm>
            <a:custGeom>
              <a:avLst/>
              <a:gdLst>
                <a:gd name="T0" fmla="*/ 8 w 17"/>
                <a:gd name="T1" fmla="*/ 7 h 7"/>
                <a:gd name="T2" fmla="*/ 17 w 17"/>
                <a:gd name="T3" fmla="*/ 7 h 7"/>
                <a:gd name="T4" fmla="*/ 8 w 17"/>
                <a:gd name="T5" fmla="*/ 0 h 7"/>
                <a:gd name="T6" fmla="*/ 0 w 17"/>
                <a:gd name="T7" fmla="*/ 0 h 7"/>
                <a:gd name="T8" fmla="*/ 8 w 17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" h="7">
                  <a:moveTo>
                    <a:pt x="8" y="7"/>
                  </a:moveTo>
                  <a:lnTo>
                    <a:pt x="17" y="7"/>
                  </a:lnTo>
                  <a:lnTo>
                    <a:pt x="8" y="0"/>
                  </a:lnTo>
                  <a:lnTo>
                    <a:pt x="0" y="0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03" name="Freeform 356"/>
            <p:cNvSpPr>
              <a:spLocks/>
            </p:cNvSpPr>
            <p:nvPr/>
          </p:nvSpPr>
          <p:spPr bwMode="auto">
            <a:xfrm>
              <a:off x="1207" y="3858"/>
              <a:ext cx="13" cy="4"/>
            </a:xfrm>
            <a:custGeom>
              <a:avLst/>
              <a:gdLst>
                <a:gd name="T0" fmla="*/ 4 w 13"/>
                <a:gd name="T1" fmla="*/ 4 h 4"/>
                <a:gd name="T2" fmla="*/ 13 w 13"/>
                <a:gd name="T3" fmla="*/ 4 h 4"/>
                <a:gd name="T4" fmla="*/ 9 w 13"/>
                <a:gd name="T5" fmla="*/ 0 h 4"/>
                <a:gd name="T6" fmla="*/ 0 w 13"/>
                <a:gd name="T7" fmla="*/ 0 h 4"/>
                <a:gd name="T8" fmla="*/ 4 w 13"/>
                <a:gd name="T9" fmla="*/ 4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" h="4">
                  <a:moveTo>
                    <a:pt x="4" y="4"/>
                  </a:moveTo>
                  <a:lnTo>
                    <a:pt x="13" y="4"/>
                  </a:lnTo>
                  <a:lnTo>
                    <a:pt x="9" y="0"/>
                  </a:lnTo>
                  <a:lnTo>
                    <a:pt x="0" y="0"/>
                  </a:lnTo>
                  <a:lnTo>
                    <a:pt x="4" y="4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04" name="Freeform 357"/>
            <p:cNvSpPr>
              <a:spLocks/>
            </p:cNvSpPr>
            <p:nvPr/>
          </p:nvSpPr>
          <p:spPr bwMode="auto">
            <a:xfrm>
              <a:off x="1198" y="3876"/>
              <a:ext cx="9" cy="11"/>
            </a:xfrm>
            <a:custGeom>
              <a:avLst/>
              <a:gdLst>
                <a:gd name="T0" fmla="*/ 0 w 9"/>
                <a:gd name="T1" fmla="*/ 4 h 11"/>
                <a:gd name="T2" fmla="*/ 5 w 9"/>
                <a:gd name="T3" fmla="*/ 11 h 11"/>
                <a:gd name="T4" fmla="*/ 9 w 9"/>
                <a:gd name="T5" fmla="*/ 4 h 11"/>
                <a:gd name="T6" fmla="*/ 9 w 9"/>
                <a:gd name="T7" fmla="*/ 0 h 11"/>
                <a:gd name="T8" fmla="*/ 0 w 9"/>
                <a:gd name="T9" fmla="*/ 4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11">
                  <a:moveTo>
                    <a:pt x="0" y="4"/>
                  </a:moveTo>
                  <a:lnTo>
                    <a:pt x="5" y="11"/>
                  </a:lnTo>
                  <a:lnTo>
                    <a:pt x="9" y="4"/>
                  </a:lnTo>
                  <a:lnTo>
                    <a:pt x="9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05" name="Freeform 358"/>
            <p:cNvSpPr>
              <a:spLocks/>
            </p:cNvSpPr>
            <p:nvPr/>
          </p:nvSpPr>
          <p:spPr bwMode="auto">
            <a:xfrm>
              <a:off x="1216" y="3883"/>
              <a:ext cx="4" cy="11"/>
            </a:xfrm>
            <a:custGeom>
              <a:avLst/>
              <a:gdLst>
                <a:gd name="T0" fmla="*/ 0 w 4"/>
                <a:gd name="T1" fmla="*/ 7 h 11"/>
                <a:gd name="T2" fmla="*/ 4 w 4"/>
                <a:gd name="T3" fmla="*/ 11 h 11"/>
                <a:gd name="T4" fmla="*/ 4 w 4"/>
                <a:gd name="T5" fmla="*/ 4 h 11"/>
                <a:gd name="T6" fmla="*/ 0 w 4"/>
                <a:gd name="T7" fmla="*/ 0 h 11"/>
                <a:gd name="T8" fmla="*/ 0 w 4"/>
                <a:gd name="T9" fmla="*/ 7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11">
                  <a:moveTo>
                    <a:pt x="0" y="7"/>
                  </a:moveTo>
                  <a:lnTo>
                    <a:pt x="4" y="11"/>
                  </a:lnTo>
                  <a:lnTo>
                    <a:pt x="4" y="4"/>
                  </a:lnTo>
                  <a:lnTo>
                    <a:pt x="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06" name="Freeform 359"/>
            <p:cNvSpPr>
              <a:spLocks/>
            </p:cNvSpPr>
            <p:nvPr/>
          </p:nvSpPr>
          <p:spPr bwMode="auto">
            <a:xfrm>
              <a:off x="1216" y="3865"/>
              <a:ext cx="4" cy="15"/>
            </a:xfrm>
            <a:custGeom>
              <a:avLst/>
              <a:gdLst>
                <a:gd name="T0" fmla="*/ 0 w 4"/>
                <a:gd name="T1" fmla="*/ 7 h 15"/>
                <a:gd name="T2" fmla="*/ 4 w 4"/>
                <a:gd name="T3" fmla="*/ 15 h 15"/>
                <a:gd name="T4" fmla="*/ 4 w 4"/>
                <a:gd name="T5" fmla="*/ 7 h 15"/>
                <a:gd name="T6" fmla="*/ 4 w 4"/>
                <a:gd name="T7" fmla="*/ 0 h 15"/>
                <a:gd name="T8" fmla="*/ 0 w 4"/>
                <a:gd name="T9" fmla="*/ 7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15">
                  <a:moveTo>
                    <a:pt x="0" y="7"/>
                  </a:moveTo>
                  <a:lnTo>
                    <a:pt x="4" y="15"/>
                  </a:lnTo>
                  <a:lnTo>
                    <a:pt x="4" y="7"/>
                  </a:lnTo>
                  <a:lnTo>
                    <a:pt x="4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07" name="Freeform 360"/>
            <p:cNvSpPr>
              <a:spLocks/>
            </p:cNvSpPr>
            <p:nvPr/>
          </p:nvSpPr>
          <p:spPr bwMode="auto">
            <a:xfrm>
              <a:off x="520" y="3643"/>
              <a:ext cx="77" cy="86"/>
            </a:xfrm>
            <a:custGeom>
              <a:avLst/>
              <a:gdLst>
                <a:gd name="T0" fmla="*/ 68 w 77"/>
                <a:gd name="T1" fmla="*/ 86 h 86"/>
                <a:gd name="T2" fmla="*/ 64 w 77"/>
                <a:gd name="T3" fmla="*/ 75 h 86"/>
                <a:gd name="T4" fmla="*/ 21 w 77"/>
                <a:gd name="T5" fmla="*/ 43 h 86"/>
                <a:gd name="T6" fmla="*/ 8 w 77"/>
                <a:gd name="T7" fmla="*/ 25 h 86"/>
                <a:gd name="T8" fmla="*/ 0 w 77"/>
                <a:gd name="T9" fmla="*/ 0 h 86"/>
                <a:gd name="T10" fmla="*/ 30 w 77"/>
                <a:gd name="T11" fmla="*/ 15 h 86"/>
                <a:gd name="T12" fmla="*/ 47 w 77"/>
                <a:gd name="T13" fmla="*/ 32 h 86"/>
                <a:gd name="T14" fmla="*/ 77 w 77"/>
                <a:gd name="T15" fmla="*/ 79 h 86"/>
                <a:gd name="T16" fmla="*/ 68 w 77"/>
                <a:gd name="T17" fmla="*/ 86 h 8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7" h="86">
                  <a:moveTo>
                    <a:pt x="68" y="86"/>
                  </a:moveTo>
                  <a:lnTo>
                    <a:pt x="64" y="75"/>
                  </a:lnTo>
                  <a:lnTo>
                    <a:pt x="21" y="43"/>
                  </a:lnTo>
                  <a:lnTo>
                    <a:pt x="8" y="25"/>
                  </a:lnTo>
                  <a:lnTo>
                    <a:pt x="0" y="0"/>
                  </a:lnTo>
                  <a:lnTo>
                    <a:pt x="30" y="15"/>
                  </a:lnTo>
                  <a:lnTo>
                    <a:pt x="47" y="32"/>
                  </a:lnTo>
                  <a:lnTo>
                    <a:pt x="77" y="79"/>
                  </a:lnTo>
                  <a:lnTo>
                    <a:pt x="68" y="86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08" name="Freeform 361"/>
            <p:cNvSpPr>
              <a:spLocks/>
            </p:cNvSpPr>
            <p:nvPr/>
          </p:nvSpPr>
          <p:spPr bwMode="auto">
            <a:xfrm>
              <a:off x="558" y="3611"/>
              <a:ext cx="56" cy="107"/>
            </a:xfrm>
            <a:custGeom>
              <a:avLst/>
              <a:gdLst>
                <a:gd name="T0" fmla="*/ 22 w 56"/>
                <a:gd name="T1" fmla="*/ 79 h 107"/>
                <a:gd name="T2" fmla="*/ 0 w 56"/>
                <a:gd name="T3" fmla="*/ 18 h 107"/>
                <a:gd name="T4" fmla="*/ 0 w 56"/>
                <a:gd name="T5" fmla="*/ 7 h 107"/>
                <a:gd name="T6" fmla="*/ 9 w 56"/>
                <a:gd name="T7" fmla="*/ 0 h 107"/>
                <a:gd name="T8" fmla="*/ 13 w 56"/>
                <a:gd name="T9" fmla="*/ 0 h 107"/>
                <a:gd name="T10" fmla="*/ 30 w 56"/>
                <a:gd name="T11" fmla="*/ 14 h 107"/>
                <a:gd name="T12" fmla="*/ 39 w 56"/>
                <a:gd name="T13" fmla="*/ 29 h 107"/>
                <a:gd name="T14" fmla="*/ 52 w 56"/>
                <a:gd name="T15" fmla="*/ 47 h 107"/>
                <a:gd name="T16" fmla="*/ 56 w 56"/>
                <a:gd name="T17" fmla="*/ 61 h 107"/>
                <a:gd name="T18" fmla="*/ 52 w 56"/>
                <a:gd name="T19" fmla="*/ 86 h 107"/>
                <a:gd name="T20" fmla="*/ 43 w 56"/>
                <a:gd name="T21" fmla="*/ 107 h 107"/>
                <a:gd name="T22" fmla="*/ 39 w 56"/>
                <a:gd name="T23" fmla="*/ 107 h 107"/>
                <a:gd name="T24" fmla="*/ 22 w 56"/>
                <a:gd name="T25" fmla="*/ 79 h 10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6" h="107">
                  <a:moveTo>
                    <a:pt x="22" y="79"/>
                  </a:moveTo>
                  <a:lnTo>
                    <a:pt x="0" y="18"/>
                  </a:lnTo>
                  <a:lnTo>
                    <a:pt x="0" y="7"/>
                  </a:lnTo>
                  <a:lnTo>
                    <a:pt x="9" y="0"/>
                  </a:lnTo>
                  <a:lnTo>
                    <a:pt x="13" y="0"/>
                  </a:lnTo>
                  <a:lnTo>
                    <a:pt x="30" y="14"/>
                  </a:lnTo>
                  <a:lnTo>
                    <a:pt x="39" y="29"/>
                  </a:lnTo>
                  <a:lnTo>
                    <a:pt x="52" y="47"/>
                  </a:lnTo>
                  <a:lnTo>
                    <a:pt x="56" y="61"/>
                  </a:lnTo>
                  <a:lnTo>
                    <a:pt x="52" y="86"/>
                  </a:lnTo>
                  <a:lnTo>
                    <a:pt x="43" y="107"/>
                  </a:lnTo>
                  <a:lnTo>
                    <a:pt x="39" y="107"/>
                  </a:lnTo>
                  <a:lnTo>
                    <a:pt x="22" y="79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09" name="Freeform 362"/>
            <p:cNvSpPr>
              <a:spLocks/>
            </p:cNvSpPr>
            <p:nvPr/>
          </p:nvSpPr>
          <p:spPr bwMode="auto">
            <a:xfrm>
              <a:off x="481" y="3690"/>
              <a:ext cx="116" cy="46"/>
            </a:xfrm>
            <a:custGeom>
              <a:avLst/>
              <a:gdLst>
                <a:gd name="T0" fmla="*/ 116 w 116"/>
                <a:gd name="T1" fmla="*/ 39 h 46"/>
                <a:gd name="T2" fmla="*/ 77 w 116"/>
                <a:gd name="T3" fmla="*/ 18 h 46"/>
                <a:gd name="T4" fmla="*/ 26 w 116"/>
                <a:gd name="T5" fmla="*/ 0 h 46"/>
                <a:gd name="T6" fmla="*/ 0 w 116"/>
                <a:gd name="T7" fmla="*/ 0 h 46"/>
                <a:gd name="T8" fmla="*/ 0 w 116"/>
                <a:gd name="T9" fmla="*/ 3 h 46"/>
                <a:gd name="T10" fmla="*/ 4 w 116"/>
                <a:gd name="T11" fmla="*/ 14 h 46"/>
                <a:gd name="T12" fmla="*/ 30 w 116"/>
                <a:gd name="T13" fmla="*/ 28 h 46"/>
                <a:gd name="T14" fmla="*/ 60 w 116"/>
                <a:gd name="T15" fmla="*/ 46 h 46"/>
                <a:gd name="T16" fmla="*/ 99 w 116"/>
                <a:gd name="T17" fmla="*/ 46 h 46"/>
                <a:gd name="T18" fmla="*/ 112 w 116"/>
                <a:gd name="T19" fmla="*/ 43 h 46"/>
                <a:gd name="T20" fmla="*/ 116 w 116"/>
                <a:gd name="T21" fmla="*/ 39 h 4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6" h="46">
                  <a:moveTo>
                    <a:pt x="116" y="39"/>
                  </a:moveTo>
                  <a:lnTo>
                    <a:pt x="77" y="18"/>
                  </a:lnTo>
                  <a:lnTo>
                    <a:pt x="26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4" y="14"/>
                  </a:lnTo>
                  <a:lnTo>
                    <a:pt x="30" y="28"/>
                  </a:lnTo>
                  <a:lnTo>
                    <a:pt x="60" y="46"/>
                  </a:lnTo>
                  <a:lnTo>
                    <a:pt x="99" y="46"/>
                  </a:lnTo>
                  <a:lnTo>
                    <a:pt x="112" y="43"/>
                  </a:lnTo>
                  <a:lnTo>
                    <a:pt x="116" y="39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10" name="Freeform 363"/>
            <p:cNvSpPr>
              <a:spLocks/>
            </p:cNvSpPr>
            <p:nvPr/>
          </p:nvSpPr>
          <p:spPr bwMode="auto">
            <a:xfrm>
              <a:off x="464" y="3733"/>
              <a:ext cx="124" cy="21"/>
            </a:xfrm>
            <a:custGeom>
              <a:avLst/>
              <a:gdLst>
                <a:gd name="T0" fmla="*/ 124 w 124"/>
                <a:gd name="T1" fmla="*/ 14 h 21"/>
                <a:gd name="T2" fmla="*/ 112 w 124"/>
                <a:gd name="T3" fmla="*/ 14 h 21"/>
                <a:gd name="T4" fmla="*/ 56 w 124"/>
                <a:gd name="T5" fmla="*/ 21 h 21"/>
                <a:gd name="T6" fmla="*/ 26 w 124"/>
                <a:gd name="T7" fmla="*/ 21 h 21"/>
                <a:gd name="T8" fmla="*/ 0 w 124"/>
                <a:gd name="T9" fmla="*/ 14 h 21"/>
                <a:gd name="T10" fmla="*/ 30 w 124"/>
                <a:gd name="T11" fmla="*/ 3 h 21"/>
                <a:gd name="T12" fmla="*/ 60 w 124"/>
                <a:gd name="T13" fmla="*/ 0 h 21"/>
                <a:gd name="T14" fmla="*/ 124 w 124"/>
                <a:gd name="T15" fmla="*/ 7 h 21"/>
                <a:gd name="T16" fmla="*/ 124 w 124"/>
                <a:gd name="T17" fmla="*/ 14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4" h="21">
                  <a:moveTo>
                    <a:pt x="124" y="14"/>
                  </a:moveTo>
                  <a:lnTo>
                    <a:pt x="112" y="14"/>
                  </a:lnTo>
                  <a:lnTo>
                    <a:pt x="56" y="21"/>
                  </a:lnTo>
                  <a:lnTo>
                    <a:pt x="26" y="21"/>
                  </a:lnTo>
                  <a:lnTo>
                    <a:pt x="0" y="14"/>
                  </a:lnTo>
                  <a:lnTo>
                    <a:pt x="30" y="3"/>
                  </a:lnTo>
                  <a:lnTo>
                    <a:pt x="60" y="0"/>
                  </a:lnTo>
                  <a:lnTo>
                    <a:pt x="124" y="7"/>
                  </a:lnTo>
                  <a:lnTo>
                    <a:pt x="124" y="14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11" name="Freeform 364"/>
            <p:cNvSpPr>
              <a:spLocks/>
            </p:cNvSpPr>
            <p:nvPr/>
          </p:nvSpPr>
          <p:spPr bwMode="auto">
            <a:xfrm>
              <a:off x="460" y="3747"/>
              <a:ext cx="128" cy="43"/>
            </a:xfrm>
            <a:custGeom>
              <a:avLst/>
              <a:gdLst>
                <a:gd name="T0" fmla="*/ 90 w 128"/>
                <a:gd name="T1" fmla="*/ 7 h 43"/>
                <a:gd name="T2" fmla="*/ 17 w 128"/>
                <a:gd name="T3" fmla="*/ 22 h 43"/>
                <a:gd name="T4" fmla="*/ 4 w 128"/>
                <a:gd name="T5" fmla="*/ 29 h 43"/>
                <a:gd name="T6" fmla="*/ 0 w 128"/>
                <a:gd name="T7" fmla="*/ 36 h 43"/>
                <a:gd name="T8" fmla="*/ 4 w 128"/>
                <a:gd name="T9" fmla="*/ 39 h 43"/>
                <a:gd name="T10" fmla="*/ 25 w 128"/>
                <a:gd name="T11" fmla="*/ 43 h 43"/>
                <a:gd name="T12" fmla="*/ 47 w 128"/>
                <a:gd name="T13" fmla="*/ 43 h 43"/>
                <a:gd name="T14" fmla="*/ 68 w 128"/>
                <a:gd name="T15" fmla="*/ 43 h 43"/>
                <a:gd name="T16" fmla="*/ 90 w 128"/>
                <a:gd name="T17" fmla="*/ 39 h 43"/>
                <a:gd name="T18" fmla="*/ 111 w 128"/>
                <a:gd name="T19" fmla="*/ 22 h 43"/>
                <a:gd name="T20" fmla="*/ 128 w 128"/>
                <a:gd name="T21" fmla="*/ 4 h 43"/>
                <a:gd name="T22" fmla="*/ 124 w 128"/>
                <a:gd name="T23" fmla="*/ 0 h 43"/>
                <a:gd name="T24" fmla="*/ 90 w 128"/>
                <a:gd name="T25" fmla="*/ 7 h 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8" h="43">
                  <a:moveTo>
                    <a:pt x="90" y="7"/>
                  </a:moveTo>
                  <a:lnTo>
                    <a:pt x="17" y="22"/>
                  </a:lnTo>
                  <a:lnTo>
                    <a:pt x="4" y="29"/>
                  </a:lnTo>
                  <a:lnTo>
                    <a:pt x="0" y="36"/>
                  </a:lnTo>
                  <a:lnTo>
                    <a:pt x="4" y="39"/>
                  </a:lnTo>
                  <a:lnTo>
                    <a:pt x="25" y="43"/>
                  </a:lnTo>
                  <a:lnTo>
                    <a:pt x="47" y="43"/>
                  </a:lnTo>
                  <a:lnTo>
                    <a:pt x="68" y="43"/>
                  </a:lnTo>
                  <a:lnTo>
                    <a:pt x="90" y="39"/>
                  </a:lnTo>
                  <a:lnTo>
                    <a:pt x="111" y="22"/>
                  </a:lnTo>
                  <a:lnTo>
                    <a:pt x="128" y="4"/>
                  </a:lnTo>
                  <a:lnTo>
                    <a:pt x="124" y="0"/>
                  </a:lnTo>
                  <a:lnTo>
                    <a:pt x="90" y="7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12" name="Freeform 365"/>
            <p:cNvSpPr>
              <a:spLocks/>
            </p:cNvSpPr>
            <p:nvPr/>
          </p:nvSpPr>
          <p:spPr bwMode="auto">
            <a:xfrm>
              <a:off x="597" y="3604"/>
              <a:ext cx="30" cy="104"/>
            </a:xfrm>
            <a:custGeom>
              <a:avLst/>
              <a:gdLst>
                <a:gd name="T0" fmla="*/ 13 w 30"/>
                <a:gd name="T1" fmla="*/ 104 h 104"/>
                <a:gd name="T2" fmla="*/ 13 w 30"/>
                <a:gd name="T3" fmla="*/ 93 h 104"/>
                <a:gd name="T4" fmla="*/ 0 w 30"/>
                <a:gd name="T5" fmla="*/ 46 h 104"/>
                <a:gd name="T6" fmla="*/ 0 w 30"/>
                <a:gd name="T7" fmla="*/ 21 h 104"/>
                <a:gd name="T8" fmla="*/ 9 w 30"/>
                <a:gd name="T9" fmla="*/ 0 h 104"/>
                <a:gd name="T10" fmla="*/ 26 w 30"/>
                <a:gd name="T11" fmla="*/ 21 h 104"/>
                <a:gd name="T12" fmla="*/ 30 w 30"/>
                <a:gd name="T13" fmla="*/ 50 h 104"/>
                <a:gd name="T14" fmla="*/ 22 w 30"/>
                <a:gd name="T15" fmla="*/ 104 h 104"/>
                <a:gd name="T16" fmla="*/ 13 w 30"/>
                <a:gd name="T17" fmla="*/ 104 h 10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" h="104">
                  <a:moveTo>
                    <a:pt x="13" y="104"/>
                  </a:moveTo>
                  <a:lnTo>
                    <a:pt x="13" y="93"/>
                  </a:lnTo>
                  <a:lnTo>
                    <a:pt x="0" y="46"/>
                  </a:lnTo>
                  <a:lnTo>
                    <a:pt x="0" y="21"/>
                  </a:lnTo>
                  <a:lnTo>
                    <a:pt x="9" y="0"/>
                  </a:lnTo>
                  <a:lnTo>
                    <a:pt x="26" y="21"/>
                  </a:lnTo>
                  <a:lnTo>
                    <a:pt x="30" y="50"/>
                  </a:lnTo>
                  <a:lnTo>
                    <a:pt x="22" y="104"/>
                  </a:lnTo>
                  <a:lnTo>
                    <a:pt x="13" y="104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13" name="Freeform 366"/>
            <p:cNvSpPr>
              <a:spLocks/>
            </p:cNvSpPr>
            <p:nvPr/>
          </p:nvSpPr>
          <p:spPr bwMode="auto">
            <a:xfrm>
              <a:off x="623" y="3604"/>
              <a:ext cx="43" cy="100"/>
            </a:xfrm>
            <a:custGeom>
              <a:avLst/>
              <a:gdLst>
                <a:gd name="T0" fmla="*/ 0 w 43"/>
                <a:gd name="T1" fmla="*/ 100 h 100"/>
                <a:gd name="T2" fmla="*/ 13 w 43"/>
                <a:gd name="T3" fmla="*/ 93 h 100"/>
                <a:gd name="T4" fmla="*/ 30 w 43"/>
                <a:gd name="T5" fmla="*/ 64 h 100"/>
                <a:gd name="T6" fmla="*/ 43 w 43"/>
                <a:gd name="T7" fmla="*/ 36 h 100"/>
                <a:gd name="T8" fmla="*/ 43 w 43"/>
                <a:gd name="T9" fmla="*/ 18 h 100"/>
                <a:gd name="T10" fmla="*/ 34 w 43"/>
                <a:gd name="T11" fmla="*/ 0 h 100"/>
                <a:gd name="T12" fmla="*/ 17 w 43"/>
                <a:gd name="T13" fmla="*/ 18 h 100"/>
                <a:gd name="T14" fmla="*/ 4 w 43"/>
                <a:gd name="T15" fmla="*/ 57 h 100"/>
                <a:gd name="T16" fmla="*/ 0 w 43"/>
                <a:gd name="T17" fmla="*/ 93 h 100"/>
                <a:gd name="T18" fmla="*/ 0 w 43"/>
                <a:gd name="T19" fmla="*/ 100 h 10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3" h="100">
                  <a:moveTo>
                    <a:pt x="0" y="100"/>
                  </a:moveTo>
                  <a:lnTo>
                    <a:pt x="13" y="93"/>
                  </a:lnTo>
                  <a:lnTo>
                    <a:pt x="30" y="64"/>
                  </a:lnTo>
                  <a:lnTo>
                    <a:pt x="43" y="36"/>
                  </a:lnTo>
                  <a:lnTo>
                    <a:pt x="43" y="18"/>
                  </a:lnTo>
                  <a:lnTo>
                    <a:pt x="34" y="0"/>
                  </a:lnTo>
                  <a:lnTo>
                    <a:pt x="17" y="18"/>
                  </a:lnTo>
                  <a:lnTo>
                    <a:pt x="4" y="57"/>
                  </a:lnTo>
                  <a:lnTo>
                    <a:pt x="0" y="93"/>
                  </a:lnTo>
                  <a:lnTo>
                    <a:pt x="0" y="10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14" name="Freeform 367"/>
            <p:cNvSpPr>
              <a:spLocks/>
            </p:cNvSpPr>
            <p:nvPr/>
          </p:nvSpPr>
          <p:spPr bwMode="auto">
            <a:xfrm>
              <a:off x="524" y="3758"/>
              <a:ext cx="69" cy="89"/>
            </a:xfrm>
            <a:custGeom>
              <a:avLst/>
              <a:gdLst>
                <a:gd name="T0" fmla="*/ 69 w 69"/>
                <a:gd name="T1" fmla="*/ 0 h 89"/>
                <a:gd name="T2" fmla="*/ 56 w 69"/>
                <a:gd name="T3" fmla="*/ 3 h 89"/>
                <a:gd name="T4" fmla="*/ 26 w 69"/>
                <a:gd name="T5" fmla="*/ 28 h 89"/>
                <a:gd name="T6" fmla="*/ 4 w 69"/>
                <a:gd name="T7" fmla="*/ 54 h 89"/>
                <a:gd name="T8" fmla="*/ 0 w 69"/>
                <a:gd name="T9" fmla="*/ 71 h 89"/>
                <a:gd name="T10" fmla="*/ 0 w 69"/>
                <a:gd name="T11" fmla="*/ 89 h 89"/>
                <a:gd name="T12" fmla="*/ 22 w 69"/>
                <a:gd name="T13" fmla="*/ 75 h 89"/>
                <a:gd name="T14" fmla="*/ 47 w 69"/>
                <a:gd name="T15" fmla="*/ 39 h 89"/>
                <a:gd name="T16" fmla="*/ 69 w 69"/>
                <a:gd name="T17" fmla="*/ 7 h 89"/>
                <a:gd name="T18" fmla="*/ 69 w 69"/>
                <a:gd name="T19" fmla="*/ 0 h 8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9" h="89">
                  <a:moveTo>
                    <a:pt x="69" y="0"/>
                  </a:moveTo>
                  <a:lnTo>
                    <a:pt x="56" y="3"/>
                  </a:lnTo>
                  <a:lnTo>
                    <a:pt x="26" y="28"/>
                  </a:lnTo>
                  <a:lnTo>
                    <a:pt x="4" y="54"/>
                  </a:lnTo>
                  <a:lnTo>
                    <a:pt x="0" y="71"/>
                  </a:lnTo>
                  <a:lnTo>
                    <a:pt x="0" y="89"/>
                  </a:lnTo>
                  <a:lnTo>
                    <a:pt x="22" y="75"/>
                  </a:lnTo>
                  <a:lnTo>
                    <a:pt x="47" y="39"/>
                  </a:lnTo>
                  <a:lnTo>
                    <a:pt x="69" y="7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15" name="Freeform 368"/>
            <p:cNvSpPr>
              <a:spLocks/>
            </p:cNvSpPr>
            <p:nvPr/>
          </p:nvSpPr>
          <p:spPr bwMode="auto">
            <a:xfrm>
              <a:off x="584" y="3697"/>
              <a:ext cx="56" cy="72"/>
            </a:xfrm>
            <a:custGeom>
              <a:avLst/>
              <a:gdLst>
                <a:gd name="T0" fmla="*/ 47 w 56"/>
                <a:gd name="T1" fmla="*/ 43 h 72"/>
                <a:gd name="T2" fmla="*/ 56 w 56"/>
                <a:gd name="T3" fmla="*/ 14 h 72"/>
                <a:gd name="T4" fmla="*/ 56 w 56"/>
                <a:gd name="T5" fmla="*/ 4 h 72"/>
                <a:gd name="T6" fmla="*/ 52 w 56"/>
                <a:gd name="T7" fmla="*/ 0 h 72"/>
                <a:gd name="T8" fmla="*/ 43 w 56"/>
                <a:gd name="T9" fmla="*/ 0 h 72"/>
                <a:gd name="T10" fmla="*/ 35 w 56"/>
                <a:gd name="T11" fmla="*/ 4 h 72"/>
                <a:gd name="T12" fmla="*/ 22 w 56"/>
                <a:gd name="T13" fmla="*/ 14 h 72"/>
                <a:gd name="T14" fmla="*/ 13 w 56"/>
                <a:gd name="T15" fmla="*/ 29 h 72"/>
                <a:gd name="T16" fmla="*/ 0 w 56"/>
                <a:gd name="T17" fmla="*/ 54 h 72"/>
                <a:gd name="T18" fmla="*/ 0 w 56"/>
                <a:gd name="T19" fmla="*/ 64 h 72"/>
                <a:gd name="T20" fmla="*/ 4 w 56"/>
                <a:gd name="T21" fmla="*/ 72 h 72"/>
                <a:gd name="T22" fmla="*/ 13 w 56"/>
                <a:gd name="T23" fmla="*/ 72 h 72"/>
                <a:gd name="T24" fmla="*/ 26 w 56"/>
                <a:gd name="T25" fmla="*/ 64 h 72"/>
                <a:gd name="T26" fmla="*/ 35 w 56"/>
                <a:gd name="T27" fmla="*/ 57 h 72"/>
                <a:gd name="T28" fmla="*/ 47 w 56"/>
                <a:gd name="T29" fmla="*/ 43 h 7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6" h="72">
                  <a:moveTo>
                    <a:pt x="47" y="43"/>
                  </a:moveTo>
                  <a:lnTo>
                    <a:pt x="56" y="14"/>
                  </a:lnTo>
                  <a:lnTo>
                    <a:pt x="56" y="4"/>
                  </a:lnTo>
                  <a:lnTo>
                    <a:pt x="52" y="0"/>
                  </a:lnTo>
                  <a:lnTo>
                    <a:pt x="43" y="0"/>
                  </a:lnTo>
                  <a:lnTo>
                    <a:pt x="35" y="4"/>
                  </a:lnTo>
                  <a:lnTo>
                    <a:pt x="22" y="14"/>
                  </a:lnTo>
                  <a:lnTo>
                    <a:pt x="13" y="29"/>
                  </a:lnTo>
                  <a:lnTo>
                    <a:pt x="0" y="54"/>
                  </a:lnTo>
                  <a:lnTo>
                    <a:pt x="0" y="64"/>
                  </a:lnTo>
                  <a:lnTo>
                    <a:pt x="4" y="72"/>
                  </a:lnTo>
                  <a:lnTo>
                    <a:pt x="13" y="72"/>
                  </a:lnTo>
                  <a:lnTo>
                    <a:pt x="26" y="64"/>
                  </a:lnTo>
                  <a:lnTo>
                    <a:pt x="35" y="57"/>
                  </a:lnTo>
                  <a:lnTo>
                    <a:pt x="47" y="43"/>
                  </a:lnTo>
                  <a:close/>
                </a:path>
              </a:pathLst>
            </a:custGeom>
            <a:solidFill>
              <a:srgbClr val="FFA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16" name="Freeform 369"/>
            <p:cNvSpPr>
              <a:spLocks/>
            </p:cNvSpPr>
            <p:nvPr/>
          </p:nvSpPr>
          <p:spPr bwMode="auto">
            <a:xfrm>
              <a:off x="640" y="3640"/>
              <a:ext cx="47" cy="61"/>
            </a:xfrm>
            <a:custGeom>
              <a:avLst/>
              <a:gdLst>
                <a:gd name="T0" fmla="*/ 0 w 47"/>
                <a:gd name="T1" fmla="*/ 57 h 61"/>
                <a:gd name="T2" fmla="*/ 4 w 47"/>
                <a:gd name="T3" fmla="*/ 61 h 61"/>
                <a:gd name="T4" fmla="*/ 13 w 47"/>
                <a:gd name="T5" fmla="*/ 57 h 61"/>
                <a:gd name="T6" fmla="*/ 39 w 47"/>
                <a:gd name="T7" fmla="*/ 35 h 61"/>
                <a:gd name="T8" fmla="*/ 43 w 47"/>
                <a:gd name="T9" fmla="*/ 25 h 61"/>
                <a:gd name="T10" fmla="*/ 47 w 47"/>
                <a:gd name="T11" fmla="*/ 10 h 61"/>
                <a:gd name="T12" fmla="*/ 43 w 47"/>
                <a:gd name="T13" fmla="*/ 0 h 61"/>
                <a:gd name="T14" fmla="*/ 43 w 47"/>
                <a:gd name="T15" fmla="*/ 0 h 61"/>
                <a:gd name="T16" fmla="*/ 13 w 47"/>
                <a:gd name="T17" fmla="*/ 25 h 61"/>
                <a:gd name="T18" fmla="*/ 0 w 47"/>
                <a:gd name="T19" fmla="*/ 57 h 61"/>
                <a:gd name="T20" fmla="*/ 0 w 47"/>
                <a:gd name="T21" fmla="*/ 57 h 6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61">
                  <a:moveTo>
                    <a:pt x="0" y="57"/>
                  </a:moveTo>
                  <a:lnTo>
                    <a:pt x="4" y="61"/>
                  </a:lnTo>
                  <a:lnTo>
                    <a:pt x="13" y="57"/>
                  </a:lnTo>
                  <a:lnTo>
                    <a:pt x="39" y="35"/>
                  </a:lnTo>
                  <a:lnTo>
                    <a:pt x="43" y="25"/>
                  </a:lnTo>
                  <a:lnTo>
                    <a:pt x="47" y="10"/>
                  </a:lnTo>
                  <a:lnTo>
                    <a:pt x="43" y="0"/>
                  </a:lnTo>
                  <a:lnTo>
                    <a:pt x="13" y="25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17" name="Freeform 370"/>
            <p:cNvSpPr>
              <a:spLocks/>
            </p:cNvSpPr>
            <p:nvPr/>
          </p:nvSpPr>
          <p:spPr bwMode="auto">
            <a:xfrm>
              <a:off x="601" y="3747"/>
              <a:ext cx="9" cy="11"/>
            </a:xfrm>
            <a:custGeom>
              <a:avLst/>
              <a:gdLst>
                <a:gd name="T0" fmla="*/ 9 w 9"/>
                <a:gd name="T1" fmla="*/ 7 h 11"/>
                <a:gd name="T2" fmla="*/ 5 w 9"/>
                <a:gd name="T3" fmla="*/ 0 h 11"/>
                <a:gd name="T4" fmla="*/ 0 w 9"/>
                <a:gd name="T5" fmla="*/ 7 h 11"/>
                <a:gd name="T6" fmla="*/ 5 w 9"/>
                <a:gd name="T7" fmla="*/ 11 h 11"/>
                <a:gd name="T8" fmla="*/ 9 w 9"/>
                <a:gd name="T9" fmla="*/ 7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11">
                  <a:moveTo>
                    <a:pt x="9" y="7"/>
                  </a:moveTo>
                  <a:lnTo>
                    <a:pt x="5" y="0"/>
                  </a:lnTo>
                  <a:lnTo>
                    <a:pt x="0" y="7"/>
                  </a:lnTo>
                  <a:lnTo>
                    <a:pt x="5" y="11"/>
                  </a:lnTo>
                  <a:lnTo>
                    <a:pt x="9" y="7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18" name="Freeform 371"/>
            <p:cNvSpPr>
              <a:spLocks/>
            </p:cNvSpPr>
            <p:nvPr/>
          </p:nvSpPr>
          <p:spPr bwMode="auto">
            <a:xfrm>
              <a:off x="593" y="3747"/>
              <a:ext cx="4" cy="11"/>
            </a:xfrm>
            <a:custGeom>
              <a:avLst/>
              <a:gdLst>
                <a:gd name="T0" fmla="*/ 4 w 4"/>
                <a:gd name="T1" fmla="*/ 7 h 11"/>
                <a:gd name="T2" fmla="*/ 4 w 4"/>
                <a:gd name="T3" fmla="*/ 0 h 11"/>
                <a:gd name="T4" fmla="*/ 0 w 4"/>
                <a:gd name="T5" fmla="*/ 7 h 11"/>
                <a:gd name="T6" fmla="*/ 0 w 4"/>
                <a:gd name="T7" fmla="*/ 11 h 11"/>
                <a:gd name="T8" fmla="*/ 4 w 4"/>
                <a:gd name="T9" fmla="*/ 7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11">
                  <a:moveTo>
                    <a:pt x="4" y="7"/>
                  </a:moveTo>
                  <a:lnTo>
                    <a:pt x="4" y="0"/>
                  </a:lnTo>
                  <a:lnTo>
                    <a:pt x="0" y="7"/>
                  </a:lnTo>
                  <a:lnTo>
                    <a:pt x="0" y="11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19" name="Freeform 372"/>
            <p:cNvSpPr>
              <a:spLocks/>
            </p:cNvSpPr>
            <p:nvPr/>
          </p:nvSpPr>
          <p:spPr bwMode="auto">
            <a:xfrm>
              <a:off x="614" y="3736"/>
              <a:ext cx="5" cy="11"/>
            </a:xfrm>
            <a:custGeom>
              <a:avLst/>
              <a:gdLst>
                <a:gd name="T0" fmla="*/ 5 w 5"/>
                <a:gd name="T1" fmla="*/ 8 h 11"/>
                <a:gd name="T2" fmla="*/ 5 w 5"/>
                <a:gd name="T3" fmla="*/ 0 h 11"/>
                <a:gd name="T4" fmla="*/ 0 w 5"/>
                <a:gd name="T5" fmla="*/ 4 h 11"/>
                <a:gd name="T6" fmla="*/ 0 w 5"/>
                <a:gd name="T7" fmla="*/ 11 h 11"/>
                <a:gd name="T8" fmla="*/ 5 w 5"/>
                <a:gd name="T9" fmla="*/ 8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11">
                  <a:moveTo>
                    <a:pt x="5" y="8"/>
                  </a:moveTo>
                  <a:lnTo>
                    <a:pt x="5" y="0"/>
                  </a:lnTo>
                  <a:lnTo>
                    <a:pt x="0" y="4"/>
                  </a:lnTo>
                  <a:lnTo>
                    <a:pt x="0" y="11"/>
                  </a:lnTo>
                  <a:lnTo>
                    <a:pt x="5" y="8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20" name="Freeform 373"/>
            <p:cNvSpPr>
              <a:spLocks/>
            </p:cNvSpPr>
            <p:nvPr/>
          </p:nvSpPr>
          <p:spPr bwMode="auto">
            <a:xfrm>
              <a:off x="597" y="3733"/>
              <a:ext cx="4" cy="11"/>
            </a:xfrm>
            <a:custGeom>
              <a:avLst/>
              <a:gdLst>
                <a:gd name="T0" fmla="*/ 4 w 4"/>
                <a:gd name="T1" fmla="*/ 7 h 11"/>
                <a:gd name="T2" fmla="*/ 4 w 4"/>
                <a:gd name="T3" fmla="*/ 0 h 11"/>
                <a:gd name="T4" fmla="*/ 0 w 4"/>
                <a:gd name="T5" fmla="*/ 3 h 11"/>
                <a:gd name="T6" fmla="*/ 0 w 4"/>
                <a:gd name="T7" fmla="*/ 11 h 11"/>
                <a:gd name="T8" fmla="*/ 4 w 4"/>
                <a:gd name="T9" fmla="*/ 7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11">
                  <a:moveTo>
                    <a:pt x="4" y="7"/>
                  </a:moveTo>
                  <a:lnTo>
                    <a:pt x="4" y="0"/>
                  </a:lnTo>
                  <a:lnTo>
                    <a:pt x="0" y="3"/>
                  </a:lnTo>
                  <a:lnTo>
                    <a:pt x="0" y="11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21" name="Freeform 374"/>
            <p:cNvSpPr>
              <a:spLocks/>
            </p:cNvSpPr>
            <p:nvPr/>
          </p:nvSpPr>
          <p:spPr bwMode="auto">
            <a:xfrm>
              <a:off x="623" y="3726"/>
              <a:ext cx="4" cy="10"/>
            </a:xfrm>
            <a:custGeom>
              <a:avLst/>
              <a:gdLst>
                <a:gd name="T0" fmla="*/ 4 w 4"/>
                <a:gd name="T1" fmla="*/ 3 h 10"/>
                <a:gd name="T2" fmla="*/ 0 w 4"/>
                <a:gd name="T3" fmla="*/ 0 h 10"/>
                <a:gd name="T4" fmla="*/ 0 w 4"/>
                <a:gd name="T5" fmla="*/ 3 h 10"/>
                <a:gd name="T6" fmla="*/ 4 w 4"/>
                <a:gd name="T7" fmla="*/ 10 h 10"/>
                <a:gd name="T8" fmla="*/ 4 w 4"/>
                <a:gd name="T9" fmla="*/ 3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10">
                  <a:moveTo>
                    <a:pt x="4" y="3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4" y="10"/>
                  </a:lnTo>
                  <a:lnTo>
                    <a:pt x="4" y="3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22" name="Freeform 375"/>
            <p:cNvSpPr>
              <a:spLocks/>
            </p:cNvSpPr>
            <p:nvPr/>
          </p:nvSpPr>
          <p:spPr bwMode="auto">
            <a:xfrm>
              <a:off x="606" y="3718"/>
              <a:ext cx="4" cy="11"/>
            </a:xfrm>
            <a:custGeom>
              <a:avLst/>
              <a:gdLst>
                <a:gd name="T0" fmla="*/ 4 w 4"/>
                <a:gd name="T1" fmla="*/ 4 h 11"/>
                <a:gd name="T2" fmla="*/ 0 w 4"/>
                <a:gd name="T3" fmla="*/ 0 h 11"/>
                <a:gd name="T4" fmla="*/ 0 w 4"/>
                <a:gd name="T5" fmla="*/ 8 h 11"/>
                <a:gd name="T6" fmla="*/ 4 w 4"/>
                <a:gd name="T7" fmla="*/ 11 h 11"/>
                <a:gd name="T8" fmla="*/ 4 w 4"/>
                <a:gd name="T9" fmla="*/ 4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11">
                  <a:moveTo>
                    <a:pt x="4" y="4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" y="11"/>
                  </a:lnTo>
                  <a:lnTo>
                    <a:pt x="4" y="4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23" name="Freeform 376"/>
            <p:cNvSpPr>
              <a:spLocks/>
            </p:cNvSpPr>
            <p:nvPr/>
          </p:nvSpPr>
          <p:spPr bwMode="auto">
            <a:xfrm>
              <a:off x="623" y="3715"/>
              <a:ext cx="13" cy="3"/>
            </a:xfrm>
            <a:custGeom>
              <a:avLst/>
              <a:gdLst>
                <a:gd name="T0" fmla="*/ 8 w 13"/>
                <a:gd name="T1" fmla="*/ 3 h 3"/>
                <a:gd name="T2" fmla="*/ 13 w 13"/>
                <a:gd name="T3" fmla="*/ 0 h 3"/>
                <a:gd name="T4" fmla="*/ 4 w 13"/>
                <a:gd name="T5" fmla="*/ 0 h 3"/>
                <a:gd name="T6" fmla="*/ 0 w 13"/>
                <a:gd name="T7" fmla="*/ 3 h 3"/>
                <a:gd name="T8" fmla="*/ 8 w 13"/>
                <a:gd name="T9" fmla="*/ 3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" h="3">
                  <a:moveTo>
                    <a:pt x="8" y="3"/>
                  </a:moveTo>
                  <a:lnTo>
                    <a:pt x="13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8" y="3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24" name="Freeform 377"/>
            <p:cNvSpPr>
              <a:spLocks/>
            </p:cNvSpPr>
            <p:nvPr/>
          </p:nvSpPr>
          <p:spPr bwMode="auto">
            <a:xfrm>
              <a:off x="623" y="3701"/>
              <a:ext cx="8" cy="10"/>
            </a:xfrm>
            <a:custGeom>
              <a:avLst/>
              <a:gdLst>
                <a:gd name="T0" fmla="*/ 8 w 8"/>
                <a:gd name="T1" fmla="*/ 7 h 10"/>
                <a:gd name="T2" fmla="*/ 8 w 8"/>
                <a:gd name="T3" fmla="*/ 0 h 10"/>
                <a:gd name="T4" fmla="*/ 0 w 8"/>
                <a:gd name="T5" fmla="*/ 3 h 10"/>
                <a:gd name="T6" fmla="*/ 4 w 8"/>
                <a:gd name="T7" fmla="*/ 10 h 10"/>
                <a:gd name="T8" fmla="*/ 8 w 8"/>
                <a:gd name="T9" fmla="*/ 7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10">
                  <a:moveTo>
                    <a:pt x="8" y="7"/>
                  </a:moveTo>
                  <a:lnTo>
                    <a:pt x="8" y="0"/>
                  </a:lnTo>
                  <a:lnTo>
                    <a:pt x="0" y="3"/>
                  </a:lnTo>
                  <a:lnTo>
                    <a:pt x="4" y="10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25" name="Freeform 378"/>
            <p:cNvSpPr>
              <a:spLocks/>
            </p:cNvSpPr>
            <p:nvPr/>
          </p:nvSpPr>
          <p:spPr bwMode="auto">
            <a:xfrm>
              <a:off x="610" y="3711"/>
              <a:ext cx="9" cy="7"/>
            </a:xfrm>
            <a:custGeom>
              <a:avLst/>
              <a:gdLst>
                <a:gd name="T0" fmla="*/ 9 w 9"/>
                <a:gd name="T1" fmla="*/ 4 h 7"/>
                <a:gd name="T2" fmla="*/ 9 w 9"/>
                <a:gd name="T3" fmla="*/ 0 h 7"/>
                <a:gd name="T4" fmla="*/ 4 w 9"/>
                <a:gd name="T5" fmla="*/ 0 h 7"/>
                <a:gd name="T6" fmla="*/ 0 w 9"/>
                <a:gd name="T7" fmla="*/ 7 h 7"/>
                <a:gd name="T8" fmla="*/ 9 w 9"/>
                <a:gd name="T9" fmla="*/ 4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7">
                  <a:moveTo>
                    <a:pt x="9" y="4"/>
                  </a:moveTo>
                  <a:lnTo>
                    <a:pt x="9" y="0"/>
                  </a:lnTo>
                  <a:lnTo>
                    <a:pt x="4" y="0"/>
                  </a:lnTo>
                  <a:lnTo>
                    <a:pt x="0" y="7"/>
                  </a:lnTo>
                  <a:lnTo>
                    <a:pt x="9" y="4"/>
                  </a:lnTo>
                  <a:close/>
                </a:path>
              </a:pathLst>
            </a:custGeom>
            <a:solidFill>
              <a:srgbClr val="FF7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26" name="Freeform 379"/>
            <p:cNvSpPr>
              <a:spLocks/>
            </p:cNvSpPr>
            <p:nvPr/>
          </p:nvSpPr>
          <p:spPr bwMode="auto">
            <a:xfrm>
              <a:off x="576" y="3765"/>
              <a:ext cx="25" cy="104"/>
            </a:xfrm>
            <a:custGeom>
              <a:avLst/>
              <a:gdLst>
                <a:gd name="T0" fmla="*/ 25 w 25"/>
                <a:gd name="T1" fmla="*/ 0 h 104"/>
                <a:gd name="T2" fmla="*/ 21 w 25"/>
                <a:gd name="T3" fmla="*/ 11 h 104"/>
                <a:gd name="T4" fmla="*/ 25 w 25"/>
                <a:gd name="T5" fmla="*/ 61 h 104"/>
                <a:gd name="T6" fmla="*/ 21 w 25"/>
                <a:gd name="T7" fmla="*/ 82 h 104"/>
                <a:gd name="T8" fmla="*/ 12 w 25"/>
                <a:gd name="T9" fmla="*/ 104 h 104"/>
                <a:gd name="T10" fmla="*/ 0 w 25"/>
                <a:gd name="T11" fmla="*/ 82 h 104"/>
                <a:gd name="T12" fmla="*/ 0 w 25"/>
                <a:gd name="T13" fmla="*/ 54 h 104"/>
                <a:gd name="T14" fmla="*/ 12 w 25"/>
                <a:gd name="T15" fmla="*/ 4 h 104"/>
                <a:gd name="T16" fmla="*/ 25 w 25"/>
                <a:gd name="T17" fmla="*/ 0 h 10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5" h="104">
                  <a:moveTo>
                    <a:pt x="25" y="0"/>
                  </a:moveTo>
                  <a:lnTo>
                    <a:pt x="21" y="11"/>
                  </a:lnTo>
                  <a:lnTo>
                    <a:pt x="25" y="61"/>
                  </a:lnTo>
                  <a:lnTo>
                    <a:pt x="21" y="82"/>
                  </a:lnTo>
                  <a:lnTo>
                    <a:pt x="12" y="104"/>
                  </a:lnTo>
                  <a:lnTo>
                    <a:pt x="0" y="82"/>
                  </a:lnTo>
                  <a:lnTo>
                    <a:pt x="0" y="54"/>
                  </a:lnTo>
                  <a:lnTo>
                    <a:pt x="12" y="4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27" name="Freeform 380"/>
            <p:cNvSpPr>
              <a:spLocks/>
            </p:cNvSpPr>
            <p:nvPr/>
          </p:nvSpPr>
          <p:spPr bwMode="auto">
            <a:xfrm>
              <a:off x="640" y="3650"/>
              <a:ext cx="112" cy="65"/>
            </a:xfrm>
            <a:custGeom>
              <a:avLst/>
              <a:gdLst>
                <a:gd name="T0" fmla="*/ 73 w 112"/>
                <a:gd name="T1" fmla="*/ 15 h 65"/>
                <a:gd name="T2" fmla="*/ 9 w 112"/>
                <a:gd name="T3" fmla="*/ 47 h 65"/>
                <a:gd name="T4" fmla="*/ 0 w 112"/>
                <a:gd name="T5" fmla="*/ 58 h 65"/>
                <a:gd name="T6" fmla="*/ 4 w 112"/>
                <a:gd name="T7" fmla="*/ 65 h 65"/>
                <a:gd name="T8" fmla="*/ 26 w 112"/>
                <a:gd name="T9" fmla="*/ 65 h 65"/>
                <a:gd name="T10" fmla="*/ 47 w 112"/>
                <a:gd name="T11" fmla="*/ 61 h 65"/>
                <a:gd name="T12" fmla="*/ 69 w 112"/>
                <a:gd name="T13" fmla="*/ 54 h 65"/>
                <a:gd name="T14" fmla="*/ 86 w 112"/>
                <a:gd name="T15" fmla="*/ 43 h 65"/>
                <a:gd name="T16" fmla="*/ 99 w 112"/>
                <a:gd name="T17" fmla="*/ 25 h 65"/>
                <a:gd name="T18" fmla="*/ 112 w 112"/>
                <a:gd name="T19" fmla="*/ 4 h 65"/>
                <a:gd name="T20" fmla="*/ 107 w 112"/>
                <a:gd name="T21" fmla="*/ 0 h 65"/>
                <a:gd name="T22" fmla="*/ 73 w 112"/>
                <a:gd name="T23" fmla="*/ 15 h 6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12" h="65">
                  <a:moveTo>
                    <a:pt x="73" y="15"/>
                  </a:moveTo>
                  <a:lnTo>
                    <a:pt x="9" y="47"/>
                  </a:lnTo>
                  <a:lnTo>
                    <a:pt x="0" y="58"/>
                  </a:lnTo>
                  <a:lnTo>
                    <a:pt x="4" y="65"/>
                  </a:lnTo>
                  <a:lnTo>
                    <a:pt x="26" y="65"/>
                  </a:lnTo>
                  <a:lnTo>
                    <a:pt x="47" y="61"/>
                  </a:lnTo>
                  <a:lnTo>
                    <a:pt x="69" y="54"/>
                  </a:lnTo>
                  <a:lnTo>
                    <a:pt x="86" y="43"/>
                  </a:lnTo>
                  <a:lnTo>
                    <a:pt x="99" y="25"/>
                  </a:lnTo>
                  <a:lnTo>
                    <a:pt x="112" y="4"/>
                  </a:lnTo>
                  <a:lnTo>
                    <a:pt x="107" y="0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28" name="Freeform 381"/>
            <p:cNvSpPr>
              <a:spLocks/>
            </p:cNvSpPr>
            <p:nvPr/>
          </p:nvSpPr>
          <p:spPr bwMode="auto">
            <a:xfrm>
              <a:off x="601" y="3758"/>
              <a:ext cx="82" cy="86"/>
            </a:xfrm>
            <a:custGeom>
              <a:avLst/>
              <a:gdLst>
                <a:gd name="T0" fmla="*/ 82 w 82"/>
                <a:gd name="T1" fmla="*/ 82 h 86"/>
                <a:gd name="T2" fmla="*/ 65 w 82"/>
                <a:gd name="T3" fmla="*/ 46 h 86"/>
                <a:gd name="T4" fmla="*/ 26 w 82"/>
                <a:gd name="T5" fmla="*/ 11 h 86"/>
                <a:gd name="T6" fmla="*/ 5 w 82"/>
                <a:gd name="T7" fmla="*/ 0 h 86"/>
                <a:gd name="T8" fmla="*/ 0 w 82"/>
                <a:gd name="T9" fmla="*/ 7 h 86"/>
                <a:gd name="T10" fmla="*/ 0 w 82"/>
                <a:gd name="T11" fmla="*/ 18 h 86"/>
                <a:gd name="T12" fmla="*/ 13 w 82"/>
                <a:gd name="T13" fmla="*/ 39 h 86"/>
                <a:gd name="T14" fmla="*/ 35 w 82"/>
                <a:gd name="T15" fmla="*/ 64 h 86"/>
                <a:gd name="T16" fmla="*/ 43 w 82"/>
                <a:gd name="T17" fmla="*/ 75 h 86"/>
                <a:gd name="T18" fmla="*/ 60 w 82"/>
                <a:gd name="T19" fmla="*/ 86 h 86"/>
                <a:gd name="T20" fmla="*/ 78 w 82"/>
                <a:gd name="T21" fmla="*/ 86 h 86"/>
                <a:gd name="T22" fmla="*/ 82 w 82"/>
                <a:gd name="T23" fmla="*/ 82 h 8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2" h="86">
                  <a:moveTo>
                    <a:pt x="82" y="82"/>
                  </a:moveTo>
                  <a:lnTo>
                    <a:pt x="65" y="46"/>
                  </a:lnTo>
                  <a:lnTo>
                    <a:pt x="26" y="11"/>
                  </a:lnTo>
                  <a:lnTo>
                    <a:pt x="5" y="0"/>
                  </a:lnTo>
                  <a:lnTo>
                    <a:pt x="0" y="7"/>
                  </a:lnTo>
                  <a:lnTo>
                    <a:pt x="0" y="18"/>
                  </a:lnTo>
                  <a:lnTo>
                    <a:pt x="13" y="39"/>
                  </a:lnTo>
                  <a:lnTo>
                    <a:pt x="35" y="64"/>
                  </a:lnTo>
                  <a:lnTo>
                    <a:pt x="43" y="75"/>
                  </a:lnTo>
                  <a:lnTo>
                    <a:pt x="60" y="86"/>
                  </a:lnTo>
                  <a:lnTo>
                    <a:pt x="78" y="86"/>
                  </a:lnTo>
                  <a:lnTo>
                    <a:pt x="82" y="82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29" name="Freeform 382"/>
            <p:cNvSpPr>
              <a:spLocks/>
            </p:cNvSpPr>
            <p:nvPr/>
          </p:nvSpPr>
          <p:spPr bwMode="auto">
            <a:xfrm>
              <a:off x="610" y="3747"/>
              <a:ext cx="112" cy="57"/>
            </a:xfrm>
            <a:custGeom>
              <a:avLst/>
              <a:gdLst>
                <a:gd name="T0" fmla="*/ 0 w 112"/>
                <a:gd name="T1" fmla="*/ 11 h 57"/>
                <a:gd name="T2" fmla="*/ 34 w 112"/>
                <a:gd name="T3" fmla="*/ 36 h 57"/>
                <a:gd name="T4" fmla="*/ 86 w 112"/>
                <a:gd name="T5" fmla="*/ 54 h 57"/>
                <a:gd name="T6" fmla="*/ 112 w 112"/>
                <a:gd name="T7" fmla="*/ 57 h 57"/>
                <a:gd name="T8" fmla="*/ 112 w 112"/>
                <a:gd name="T9" fmla="*/ 50 h 57"/>
                <a:gd name="T10" fmla="*/ 107 w 112"/>
                <a:gd name="T11" fmla="*/ 43 h 57"/>
                <a:gd name="T12" fmla="*/ 86 w 112"/>
                <a:gd name="T13" fmla="*/ 25 h 57"/>
                <a:gd name="T14" fmla="*/ 56 w 112"/>
                <a:gd name="T15" fmla="*/ 7 h 57"/>
                <a:gd name="T16" fmla="*/ 17 w 112"/>
                <a:gd name="T17" fmla="*/ 0 h 57"/>
                <a:gd name="T18" fmla="*/ 4 w 112"/>
                <a:gd name="T19" fmla="*/ 4 h 57"/>
                <a:gd name="T20" fmla="*/ 0 w 112"/>
                <a:gd name="T21" fmla="*/ 11 h 5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57">
                  <a:moveTo>
                    <a:pt x="0" y="11"/>
                  </a:moveTo>
                  <a:lnTo>
                    <a:pt x="34" y="36"/>
                  </a:lnTo>
                  <a:lnTo>
                    <a:pt x="86" y="54"/>
                  </a:lnTo>
                  <a:lnTo>
                    <a:pt x="112" y="57"/>
                  </a:lnTo>
                  <a:lnTo>
                    <a:pt x="112" y="50"/>
                  </a:lnTo>
                  <a:lnTo>
                    <a:pt x="107" y="43"/>
                  </a:lnTo>
                  <a:lnTo>
                    <a:pt x="86" y="25"/>
                  </a:lnTo>
                  <a:lnTo>
                    <a:pt x="56" y="7"/>
                  </a:lnTo>
                  <a:lnTo>
                    <a:pt x="17" y="0"/>
                  </a:lnTo>
                  <a:lnTo>
                    <a:pt x="4" y="4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30" name="Freeform 383"/>
            <p:cNvSpPr>
              <a:spLocks/>
            </p:cNvSpPr>
            <p:nvPr/>
          </p:nvSpPr>
          <p:spPr bwMode="auto">
            <a:xfrm>
              <a:off x="636" y="3711"/>
              <a:ext cx="124" cy="36"/>
            </a:xfrm>
            <a:custGeom>
              <a:avLst/>
              <a:gdLst>
                <a:gd name="T0" fmla="*/ 124 w 124"/>
                <a:gd name="T1" fmla="*/ 18 h 36"/>
                <a:gd name="T2" fmla="*/ 81 w 124"/>
                <a:gd name="T3" fmla="*/ 4 h 36"/>
                <a:gd name="T4" fmla="*/ 25 w 124"/>
                <a:gd name="T5" fmla="*/ 0 h 36"/>
                <a:gd name="T6" fmla="*/ 0 w 124"/>
                <a:gd name="T7" fmla="*/ 4 h 36"/>
                <a:gd name="T8" fmla="*/ 4 w 124"/>
                <a:gd name="T9" fmla="*/ 11 h 36"/>
                <a:gd name="T10" fmla="*/ 13 w 124"/>
                <a:gd name="T11" fmla="*/ 18 h 36"/>
                <a:gd name="T12" fmla="*/ 38 w 124"/>
                <a:gd name="T13" fmla="*/ 29 h 36"/>
                <a:gd name="T14" fmla="*/ 77 w 124"/>
                <a:gd name="T15" fmla="*/ 36 h 36"/>
                <a:gd name="T16" fmla="*/ 111 w 124"/>
                <a:gd name="T17" fmla="*/ 33 h 36"/>
                <a:gd name="T18" fmla="*/ 124 w 124"/>
                <a:gd name="T19" fmla="*/ 25 h 36"/>
                <a:gd name="T20" fmla="*/ 124 w 124"/>
                <a:gd name="T21" fmla="*/ 18 h 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24" h="36">
                  <a:moveTo>
                    <a:pt x="124" y="18"/>
                  </a:moveTo>
                  <a:lnTo>
                    <a:pt x="81" y="4"/>
                  </a:lnTo>
                  <a:lnTo>
                    <a:pt x="25" y="0"/>
                  </a:lnTo>
                  <a:lnTo>
                    <a:pt x="0" y="4"/>
                  </a:lnTo>
                  <a:lnTo>
                    <a:pt x="4" y="11"/>
                  </a:lnTo>
                  <a:lnTo>
                    <a:pt x="13" y="18"/>
                  </a:lnTo>
                  <a:lnTo>
                    <a:pt x="38" y="29"/>
                  </a:lnTo>
                  <a:lnTo>
                    <a:pt x="77" y="36"/>
                  </a:lnTo>
                  <a:lnTo>
                    <a:pt x="111" y="33"/>
                  </a:lnTo>
                  <a:lnTo>
                    <a:pt x="124" y="25"/>
                  </a:lnTo>
                  <a:lnTo>
                    <a:pt x="124" y="18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31" name="Freeform 384"/>
            <p:cNvSpPr>
              <a:spLocks/>
            </p:cNvSpPr>
            <p:nvPr/>
          </p:nvSpPr>
          <p:spPr bwMode="auto">
            <a:xfrm>
              <a:off x="627" y="3733"/>
              <a:ext cx="120" cy="46"/>
            </a:xfrm>
            <a:custGeom>
              <a:avLst/>
              <a:gdLst>
                <a:gd name="T0" fmla="*/ 0 w 120"/>
                <a:gd name="T1" fmla="*/ 11 h 46"/>
                <a:gd name="T2" fmla="*/ 39 w 120"/>
                <a:gd name="T3" fmla="*/ 28 h 46"/>
                <a:gd name="T4" fmla="*/ 95 w 120"/>
                <a:gd name="T5" fmla="*/ 46 h 46"/>
                <a:gd name="T6" fmla="*/ 120 w 120"/>
                <a:gd name="T7" fmla="*/ 46 h 46"/>
                <a:gd name="T8" fmla="*/ 116 w 120"/>
                <a:gd name="T9" fmla="*/ 39 h 46"/>
                <a:gd name="T10" fmla="*/ 112 w 120"/>
                <a:gd name="T11" fmla="*/ 28 h 46"/>
                <a:gd name="T12" fmla="*/ 86 w 120"/>
                <a:gd name="T13" fmla="*/ 14 h 46"/>
                <a:gd name="T14" fmla="*/ 56 w 120"/>
                <a:gd name="T15" fmla="*/ 0 h 46"/>
                <a:gd name="T16" fmla="*/ 17 w 120"/>
                <a:gd name="T17" fmla="*/ 0 h 46"/>
                <a:gd name="T18" fmla="*/ 4 w 120"/>
                <a:gd name="T19" fmla="*/ 3 h 46"/>
                <a:gd name="T20" fmla="*/ 0 w 120"/>
                <a:gd name="T21" fmla="*/ 11 h 4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20" h="46">
                  <a:moveTo>
                    <a:pt x="0" y="11"/>
                  </a:moveTo>
                  <a:lnTo>
                    <a:pt x="39" y="28"/>
                  </a:lnTo>
                  <a:lnTo>
                    <a:pt x="95" y="46"/>
                  </a:lnTo>
                  <a:lnTo>
                    <a:pt x="120" y="46"/>
                  </a:lnTo>
                  <a:lnTo>
                    <a:pt x="116" y="39"/>
                  </a:lnTo>
                  <a:lnTo>
                    <a:pt x="112" y="28"/>
                  </a:lnTo>
                  <a:lnTo>
                    <a:pt x="86" y="14"/>
                  </a:lnTo>
                  <a:lnTo>
                    <a:pt x="56" y="0"/>
                  </a:lnTo>
                  <a:lnTo>
                    <a:pt x="17" y="0"/>
                  </a:lnTo>
                  <a:lnTo>
                    <a:pt x="4" y="3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32" name="Line 385"/>
            <p:cNvSpPr>
              <a:spLocks noChangeShapeType="1"/>
            </p:cNvSpPr>
            <p:nvPr/>
          </p:nvSpPr>
          <p:spPr bwMode="auto">
            <a:xfrm>
              <a:off x="2672" y="3572"/>
              <a:ext cx="159" cy="107"/>
            </a:xfrm>
            <a:prstGeom prst="line">
              <a:avLst/>
            </a:prstGeom>
            <a:noFill/>
            <a:ln w="6350">
              <a:solidFill>
                <a:srgbClr val="006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33" name="Freeform 386"/>
            <p:cNvSpPr>
              <a:spLocks/>
            </p:cNvSpPr>
            <p:nvPr/>
          </p:nvSpPr>
          <p:spPr bwMode="auto">
            <a:xfrm>
              <a:off x="2813" y="3625"/>
              <a:ext cx="168" cy="97"/>
            </a:xfrm>
            <a:custGeom>
              <a:avLst/>
              <a:gdLst>
                <a:gd name="T0" fmla="*/ 0 w 168"/>
                <a:gd name="T1" fmla="*/ 0 h 97"/>
                <a:gd name="T2" fmla="*/ 9 w 168"/>
                <a:gd name="T3" fmla="*/ 4 h 97"/>
                <a:gd name="T4" fmla="*/ 30 w 168"/>
                <a:gd name="T5" fmla="*/ 15 h 97"/>
                <a:gd name="T6" fmla="*/ 82 w 168"/>
                <a:gd name="T7" fmla="*/ 47 h 97"/>
                <a:gd name="T8" fmla="*/ 142 w 168"/>
                <a:gd name="T9" fmla="*/ 83 h 97"/>
                <a:gd name="T10" fmla="*/ 159 w 168"/>
                <a:gd name="T11" fmla="*/ 93 h 97"/>
                <a:gd name="T12" fmla="*/ 168 w 168"/>
                <a:gd name="T13" fmla="*/ 97 h 9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68" h="97">
                  <a:moveTo>
                    <a:pt x="0" y="0"/>
                  </a:moveTo>
                  <a:lnTo>
                    <a:pt x="9" y="4"/>
                  </a:lnTo>
                  <a:lnTo>
                    <a:pt x="30" y="15"/>
                  </a:lnTo>
                  <a:lnTo>
                    <a:pt x="82" y="47"/>
                  </a:lnTo>
                  <a:lnTo>
                    <a:pt x="142" y="83"/>
                  </a:lnTo>
                  <a:lnTo>
                    <a:pt x="159" y="93"/>
                  </a:lnTo>
                  <a:lnTo>
                    <a:pt x="168" y="97"/>
                  </a:lnTo>
                </a:path>
              </a:pathLst>
            </a:custGeom>
            <a:noFill/>
            <a:ln w="6350">
              <a:solidFill>
                <a:srgbClr val="006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34" name="Freeform 387"/>
            <p:cNvSpPr>
              <a:spLocks/>
            </p:cNvSpPr>
            <p:nvPr/>
          </p:nvSpPr>
          <p:spPr bwMode="auto">
            <a:xfrm>
              <a:off x="2646" y="3600"/>
              <a:ext cx="137" cy="65"/>
            </a:xfrm>
            <a:custGeom>
              <a:avLst/>
              <a:gdLst>
                <a:gd name="T0" fmla="*/ 0 w 137"/>
                <a:gd name="T1" fmla="*/ 0 h 65"/>
                <a:gd name="T2" fmla="*/ 8 w 137"/>
                <a:gd name="T3" fmla="*/ 4 h 65"/>
                <a:gd name="T4" fmla="*/ 26 w 137"/>
                <a:gd name="T5" fmla="*/ 15 h 65"/>
                <a:gd name="T6" fmla="*/ 73 w 137"/>
                <a:gd name="T7" fmla="*/ 33 h 65"/>
                <a:gd name="T8" fmla="*/ 116 w 137"/>
                <a:gd name="T9" fmla="*/ 54 h 65"/>
                <a:gd name="T10" fmla="*/ 129 w 137"/>
                <a:gd name="T11" fmla="*/ 61 h 65"/>
                <a:gd name="T12" fmla="*/ 137 w 137"/>
                <a:gd name="T13" fmla="*/ 65 h 6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7" h="65">
                  <a:moveTo>
                    <a:pt x="0" y="0"/>
                  </a:moveTo>
                  <a:lnTo>
                    <a:pt x="8" y="4"/>
                  </a:lnTo>
                  <a:lnTo>
                    <a:pt x="26" y="15"/>
                  </a:lnTo>
                  <a:lnTo>
                    <a:pt x="73" y="33"/>
                  </a:lnTo>
                  <a:lnTo>
                    <a:pt x="116" y="54"/>
                  </a:lnTo>
                  <a:lnTo>
                    <a:pt x="129" y="61"/>
                  </a:lnTo>
                  <a:lnTo>
                    <a:pt x="137" y="65"/>
                  </a:lnTo>
                </a:path>
              </a:pathLst>
            </a:custGeom>
            <a:noFill/>
            <a:ln w="6350">
              <a:solidFill>
                <a:srgbClr val="006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35" name="Line 388"/>
            <p:cNvSpPr>
              <a:spLocks noChangeShapeType="1"/>
            </p:cNvSpPr>
            <p:nvPr/>
          </p:nvSpPr>
          <p:spPr bwMode="auto">
            <a:xfrm>
              <a:off x="2762" y="3697"/>
              <a:ext cx="142" cy="7"/>
            </a:xfrm>
            <a:prstGeom prst="line">
              <a:avLst/>
            </a:prstGeom>
            <a:noFill/>
            <a:ln w="6350">
              <a:solidFill>
                <a:srgbClr val="006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36" name="Freeform 389"/>
            <p:cNvSpPr>
              <a:spLocks/>
            </p:cNvSpPr>
            <p:nvPr/>
          </p:nvSpPr>
          <p:spPr bwMode="auto">
            <a:xfrm>
              <a:off x="2672" y="3640"/>
              <a:ext cx="1018" cy="179"/>
            </a:xfrm>
            <a:custGeom>
              <a:avLst/>
              <a:gdLst>
                <a:gd name="T0" fmla="*/ 0 w 1018"/>
                <a:gd name="T1" fmla="*/ 0 h 179"/>
                <a:gd name="T2" fmla="*/ 8 w 1018"/>
                <a:gd name="T3" fmla="*/ 3 h 179"/>
                <a:gd name="T4" fmla="*/ 30 w 1018"/>
                <a:gd name="T5" fmla="*/ 7 h 179"/>
                <a:gd name="T6" fmla="*/ 56 w 1018"/>
                <a:gd name="T7" fmla="*/ 14 h 179"/>
                <a:gd name="T8" fmla="*/ 90 w 1018"/>
                <a:gd name="T9" fmla="*/ 21 h 179"/>
                <a:gd name="T10" fmla="*/ 180 w 1018"/>
                <a:gd name="T11" fmla="*/ 46 h 179"/>
                <a:gd name="T12" fmla="*/ 275 w 1018"/>
                <a:gd name="T13" fmla="*/ 75 h 179"/>
                <a:gd name="T14" fmla="*/ 369 w 1018"/>
                <a:gd name="T15" fmla="*/ 104 h 179"/>
                <a:gd name="T16" fmla="*/ 412 w 1018"/>
                <a:gd name="T17" fmla="*/ 114 h 179"/>
                <a:gd name="T18" fmla="*/ 451 w 1018"/>
                <a:gd name="T19" fmla="*/ 125 h 179"/>
                <a:gd name="T20" fmla="*/ 485 w 1018"/>
                <a:gd name="T21" fmla="*/ 136 h 179"/>
                <a:gd name="T22" fmla="*/ 511 w 1018"/>
                <a:gd name="T23" fmla="*/ 143 h 179"/>
                <a:gd name="T24" fmla="*/ 528 w 1018"/>
                <a:gd name="T25" fmla="*/ 146 h 179"/>
                <a:gd name="T26" fmla="*/ 532 w 1018"/>
                <a:gd name="T27" fmla="*/ 150 h 179"/>
                <a:gd name="T28" fmla="*/ 601 w 1018"/>
                <a:gd name="T29" fmla="*/ 161 h 179"/>
                <a:gd name="T30" fmla="*/ 665 w 1018"/>
                <a:gd name="T31" fmla="*/ 168 h 179"/>
                <a:gd name="T32" fmla="*/ 721 w 1018"/>
                <a:gd name="T33" fmla="*/ 175 h 179"/>
                <a:gd name="T34" fmla="*/ 769 w 1018"/>
                <a:gd name="T35" fmla="*/ 175 h 179"/>
                <a:gd name="T36" fmla="*/ 816 w 1018"/>
                <a:gd name="T37" fmla="*/ 179 h 179"/>
                <a:gd name="T38" fmla="*/ 854 w 1018"/>
                <a:gd name="T39" fmla="*/ 179 h 179"/>
                <a:gd name="T40" fmla="*/ 889 w 1018"/>
                <a:gd name="T41" fmla="*/ 179 h 179"/>
                <a:gd name="T42" fmla="*/ 919 w 1018"/>
                <a:gd name="T43" fmla="*/ 175 h 179"/>
                <a:gd name="T44" fmla="*/ 966 w 1018"/>
                <a:gd name="T45" fmla="*/ 172 h 179"/>
                <a:gd name="T46" fmla="*/ 996 w 1018"/>
                <a:gd name="T47" fmla="*/ 164 h 179"/>
                <a:gd name="T48" fmla="*/ 1013 w 1018"/>
                <a:gd name="T49" fmla="*/ 157 h 179"/>
                <a:gd name="T50" fmla="*/ 1018 w 1018"/>
                <a:gd name="T51" fmla="*/ 154 h 179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018" h="179">
                  <a:moveTo>
                    <a:pt x="0" y="0"/>
                  </a:moveTo>
                  <a:lnTo>
                    <a:pt x="8" y="3"/>
                  </a:lnTo>
                  <a:lnTo>
                    <a:pt x="30" y="7"/>
                  </a:lnTo>
                  <a:lnTo>
                    <a:pt x="56" y="14"/>
                  </a:lnTo>
                  <a:lnTo>
                    <a:pt x="90" y="21"/>
                  </a:lnTo>
                  <a:lnTo>
                    <a:pt x="180" y="46"/>
                  </a:lnTo>
                  <a:lnTo>
                    <a:pt x="275" y="75"/>
                  </a:lnTo>
                  <a:lnTo>
                    <a:pt x="369" y="104"/>
                  </a:lnTo>
                  <a:lnTo>
                    <a:pt x="412" y="114"/>
                  </a:lnTo>
                  <a:lnTo>
                    <a:pt x="451" y="125"/>
                  </a:lnTo>
                  <a:lnTo>
                    <a:pt x="485" y="136"/>
                  </a:lnTo>
                  <a:lnTo>
                    <a:pt x="511" y="143"/>
                  </a:lnTo>
                  <a:lnTo>
                    <a:pt x="528" y="146"/>
                  </a:lnTo>
                  <a:lnTo>
                    <a:pt x="532" y="150"/>
                  </a:lnTo>
                  <a:lnTo>
                    <a:pt x="601" y="161"/>
                  </a:lnTo>
                  <a:lnTo>
                    <a:pt x="665" y="168"/>
                  </a:lnTo>
                  <a:lnTo>
                    <a:pt x="721" y="175"/>
                  </a:lnTo>
                  <a:lnTo>
                    <a:pt x="769" y="175"/>
                  </a:lnTo>
                  <a:lnTo>
                    <a:pt x="816" y="179"/>
                  </a:lnTo>
                  <a:lnTo>
                    <a:pt x="854" y="179"/>
                  </a:lnTo>
                  <a:lnTo>
                    <a:pt x="889" y="179"/>
                  </a:lnTo>
                  <a:lnTo>
                    <a:pt x="919" y="175"/>
                  </a:lnTo>
                  <a:lnTo>
                    <a:pt x="966" y="172"/>
                  </a:lnTo>
                  <a:lnTo>
                    <a:pt x="996" y="164"/>
                  </a:lnTo>
                  <a:lnTo>
                    <a:pt x="1013" y="157"/>
                  </a:lnTo>
                  <a:lnTo>
                    <a:pt x="1018" y="154"/>
                  </a:lnTo>
                </a:path>
              </a:pathLst>
            </a:custGeom>
            <a:noFill/>
            <a:ln w="6350">
              <a:solidFill>
                <a:srgbClr val="40A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37" name="Freeform 390"/>
            <p:cNvSpPr>
              <a:spLocks/>
            </p:cNvSpPr>
            <p:nvPr/>
          </p:nvSpPr>
          <p:spPr bwMode="auto">
            <a:xfrm>
              <a:off x="2753" y="3686"/>
              <a:ext cx="22" cy="22"/>
            </a:xfrm>
            <a:custGeom>
              <a:avLst/>
              <a:gdLst>
                <a:gd name="T0" fmla="*/ 22 w 22"/>
                <a:gd name="T1" fmla="*/ 4 h 22"/>
                <a:gd name="T2" fmla="*/ 13 w 22"/>
                <a:gd name="T3" fmla="*/ 0 h 22"/>
                <a:gd name="T4" fmla="*/ 0 w 22"/>
                <a:gd name="T5" fmla="*/ 0 h 22"/>
                <a:gd name="T6" fmla="*/ 0 w 22"/>
                <a:gd name="T7" fmla="*/ 7 h 22"/>
                <a:gd name="T8" fmla="*/ 0 w 22"/>
                <a:gd name="T9" fmla="*/ 18 h 22"/>
                <a:gd name="T10" fmla="*/ 9 w 22"/>
                <a:gd name="T11" fmla="*/ 22 h 22"/>
                <a:gd name="T12" fmla="*/ 17 w 22"/>
                <a:gd name="T13" fmla="*/ 22 h 22"/>
                <a:gd name="T14" fmla="*/ 22 w 22"/>
                <a:gd name="T15" fmla="*/ 15 h 22"/>
                <a:gd name="T16" fmla="*/ 22 w 22"/>
                <a:gd name="T17" fmla="*/ 4 h 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2" h="22">
                  <a:moveTo>
                    <a:pt x="22" y="4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8"/>
                  </a:lnTo>
                  <a:lnTo>
                    <a:pt x="9" y="22"/>
                  </a:lnTo>
                  <a:lnTo>
                    <a:pt x="17" y="22"/>
                  </a:lnTo>
                  <a:lnTo>
                    <a:pt x="22" y="15"/>
                  </a:lnTo>
                  <a:lnTo>
                    <a:pt x="22" y="4"/>
                  </a:lnTo>
                  <a:close/>
                </a:path>
              </a:pathLst>
            </a:custGeom>
            <a:solidFill>
              <a:srgbClr val="B79F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38" name="Freeform 391"/>
            <p:cNvSpPr>
              <a:spLocks/>
            </p:cNvSpPr>
            <p:nvPr/>
          </p:nvSpPr>
          <p:spPr bwMode="auto">
            <a:xfrm>
              <a:off x="2663" y="3629"/>
              <a:ext cx="26" cy="25"/>
            </a:xfrm>
            <a:custGeom>
              <a:avLst/>
              <a:gdLst>
                <a:gd name="T0" fmla="*/ 22 w 26"/>
                <a:gd name="T1" fmla="*/ 7 h 25"/>
                <a:gd name="T2" fmla="*/ 13 w 26"/>
                <a:gd name="T3" fmla="*/ 0 h 25"/>
                <a:gd name="T4" fmla="*/ 4 w 26"/>
                <a:gd name="T5" fmla="*/ 0 h 25"/>
                <a:gd name="T6" fmla="*/ 0 w 26"/>
                <a:gd name="T7" fmla="*/ 7 h 25"/>
                <a:gd name="T8" fmla="*/ 0 w 26"/>
                <a:gd name="T9" fmla="*/ 18 h 25"/>
                <a:gd name="T10" fmla="*/ 9 w 26"/>
                <a:gd name="T11" fmla="*/ 25 h 25"/>
                <a:gd name="T12" fmla="*/ 17 w 26"/>
                <a:gd name="T13" fmla="*/ 25 h 25"/>
                <a:gd name="T14" fmla="*/ 26 w 26"/>
                <a:gd name="T15" fmla="*/ 14 h 25"/>
                <a:gd name="T16" fmla="*/ 22 w 26"/>
                <a:gd name="T17" fmla="*/ 7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" h="25">
                  <a:moveTo>
                    <a:pt x="22" y="7"/>
                  </a:moveTo>
                  <a:lnTo>
                    <a:pt x="13" y="0"/>
                  </a:lnTo>
                  <a:lnTo>
                    <a:pt x="4" y="0"/>
                  </a:lnTo>
                  <a:lnTo>
                    <a:pt x="0" y="7"/>
                  </a:lnTo>
                  <a:lnTo>
                    <a:pt x="0" y="18"/>
                  </a:lnTo>
                  <a:lnTo>
                    <a:pt x="9" y="25"/>
                  </a:lnTo>
                  <a:lnTo>
                    <a:pt x="17" y="25"/>
                  </a:lnTo>
                  <a:lnTo>
                    <a:pt x="26" y="14"/>
                  </a:lnTo>
                  <a:lnTo>
                    <a:pt x="22" y="7"/>
                  </a:lnTo>
                  <a:close/>
                </a:path>
              </a:pathLst>
            </a:custGeom>
            <a:solidFill>
              <a:srgbClr val="B79F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39" name="Freeform 392"/>
            <p:cNvSpPr>
              <a:spLocks/>
            </p:cNvSpPr>
            <p:nvPr/>
          </p:nvSpPr>
          <p:spPr bwMode="auto">
            <a:xfrm>
              <a:off x="2629" y="3597"/>
              <a:ext cx="25" cy="25"/>
            </a:xfrm>
            <a:custGeom>
              <a:avLst/>
              <a:gdLst>
                <a:gd name="T0" fmla="*/ 25 w 25"/>
                <a:gd name="T1" fmla="*/ 7 h 25"/>
                <a:gd name="T2" fmla="*/ 17 w 25"/>
                <a:gd name="T3" fmla="*/ 0 h 25"/>
                <a:gd name="T4" fmla="*/ 8 w 25"/>
                <a:gd name="T5" fmla="*/ 0 h 25"/>
                <a:gd name="T6" fmla="*/ 0 w 25"/>
                <a:gd name="T7" fmla="*/ 10 h 25"/>
                <a:gd name="T8" fmla="*/ 4 w 25"/>
                <a:gd name="T9" fmla="*/ 18 h 25"/>
                <a:gd name="T10" fmla="*/ 13 w 25"/>
                <a:gd name="T11" fmla="*/ 25 h 25"/>
                <a:gd name="T12" fmla="*/ 21 w 25"/>
                <a:gd name="T13" fmla="*/ 25 h 25"/>
                <a:gd name="T14" fmla="*/ 25 w 25"/>
                <a:gd name="T15" fmla="*/ 18 h 25"/>
                <a:gd name="T16" fmla="*/ 25 w 25"/>
                <a:gd name="T17" fmla="*/ 7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5" h="25">
                  <a:moveTo>
                    <a:pt x="25" y="7"/>
                  </a:moveTo>
                  <a:lnTo>
                    <a:pt x="17" y="0"/>
                  </a:lnTo>
                  <a:lnTo>
                    <a:pt x="8" y="0"/>
                  </a:lnTo>
                  <a:lnTo>
                    <a:pt x="0" y="10"/>
                  </a:lnTo>
                  <a:lnTo>
                    <a:pt x="4" y="18"/>
                  </a:lnTo>
                  <a:lnTo>
                    <a:pt x="13" y="25"/>
                  </a:lnTo>
                  <a:lnTo>
                    <a:pt x="21" y="25"/>
                  </a:lnTo>
                  <a:lnTo>
                    <a:pt x="25" y="18"/>
                  </a:lnTo>
                  <a:lnTo>
                    <a:pt x="25" y="7"/>
                  </a:lnTo>
                  <a:close/>
                </a:path>
              </a:pathLst>
            </a:custGeom>
            <a:solidFill>
              <a:srgbClr val="B79F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40" name="Freeform 393"/>
            <p:cNvSpPr>
              <a:spLocks/>
            </p:cNvSpPr>
            <p:nvPr/>
          </p:nvSpPr>
          <p:spPr bwMode="auto">
            <a:xfrm>
              <a:off x="2659" y="3561"/>
              <a:ext cx="26" cy="25"/>
            </a:xfrm>
            <a:custGeom>
              <a:avLst/>
              <a:gdLst>
                <a:gd name="T0" fmla="*/ 26 w 26"/>
                <a:gd name="T1" fmla="*/ 7 h 25"/>
                <a:gd name="T2" fmla="*/ 17 w 26"/>
                <a:gd name="T3" fmla="*/ 0 h 25"/>
                <a:gd name="T4" fmla="*/ 4 w 26"/>
                <a:gd name="T5" fmla="*/ 0 h 25"/>
                <a:gd name="T6" fmla="*/ 0 w 26"/>
                <a:gd name="T7" fmla="*/ 7 h 25"/>
                <a:gd name="T8" fmla="*/ 4 w 26"/>
                <a:gd name="T9" fmla="*/ 18 h 25"/>
                <a:gd name="T10" fmla="*/ 13 w 26"/>
                <a:gd name="T11" fmla="*/ 25 h 25"/>
                <a:gd name="T12" fmla="*/ 21 w 26"/>
                <a:gd name="T13" fmla="*/ 25 h 25"/>
                <a:gd name="T14" fmla="*/ 26 w 26"/>
                <a:gd name="T15" fmla="*/ 14 h 25"/>
                <a:gd name="T16" fmla="*/ 26 w 26"/>
                <a:gd name="T17" fmla="*/ 7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" h="25">
                  <a:moveTo>
                    <a:pt x="26" y="7"/>
                  </a:moveTo>
                  <a:lnTo>
                    <a:pt x="17" y="0"/>
                  </a:lnTo>
                  <a:lnTo>
                    <a:pt x="4" y="0"/>
                  </a:lnTo>
                  <a:lnTo>
                    <a:pt x="0" y="7"/>
                  </a:lnTo>
                  <a:lnTo>
                    <a:pt x="4" y="18"/>
                  </a:lnTo>
                  <a:lnTo>
                    <a:pt x="13" y="25"/>
                  </a:lnTo>
                  <a:lnTo>
                    <a:pt x="21" y="25"/>
                  </a:lnTo>
                  <a:lnTo>
                    <a:pt x="26" y="14"/>
                  </a:lnTo>
                  <a:lnTo>
                    <a:pt x="26" y="7"/>
                  </a:lnTo>
                  <a:close/>
                </a:path>
              </a:pathLst>
            </a:custGeom>
            <a:solidFill>
              <a:srgbClr val="B79F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41" name="Freeform 394"/>
            <p:cNvSpPr>
              <a:spLocks/>
            </p:cNvSpPr>
            <p:nvPr/>
          </p:nvSpPr>
          <p:spPr bwMode="auto">
            <a:xfrm>
              <a:off x="2792" y="3611"/>
              <a:ext cx="26" cy="22"/>
            </a:xfrm>
            <a:custGeom>
              <a:avLst/>
              <a:gdLst>
                <a:gd name="T0" fmla="*/ 26 w 26"/>
                <a:gd name="T1" fmla="*/ 4 h 22"/>
                <a:gd name="T2" fmla="*/ 17 w 26"/>
                <a:gd name="T3" fmla="*/ 0 h 22"/>
                <a:gd name="T4" fmla="*/ 4 w 26"/>
                <a:gd name="T5" fmla="*/ 0 h 22"/>
                <a:gd name="T6" fmla="*/ 0 w 26"/>
                <a:gd name="T7" fmla="*/ 7 h 22"/>
                <a:gd name="T8" fmla="*/ 4 w 26"/>
                <a:gd name="T9" fmla="*/ 18 h 22"/>
                <a:gd name="T10" fmla="*/ 13 w 26"/>
                <a:gd name="T11" fmla="*/ 22 h 22"/>
                <a:gd name="T12" fmla="*/ 21 w 26"/>
                <a:gd name="T13" fmla="*/ 22 h 22"/>
                <a:gd name="T14" fmla="*/ 26 w 26"/>
                <a:gd name="T15" fmla="*/ 14 h 22"/>
                <a:gd name="T16" fmla="*/ 26 w 26"/>
                <a:gd name="T17" fmla="*/ 4 h 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" h="22">
                  <a:moveTo>
                    <a:pt x="26" y="4"/>
                  </a:moveTo>
                  <a:lnTo>
                    <a:pt x="17" y="0"/>
                  </a:lnTo>
                  <a:lnTo>
                    <a:pt x="4" y="0"/>
                  </a:lnTo>
                  <a:lnTo>
                    <a:pt x="0" y="7"/>
                  </a:lnTo>
                  <a:lnTo>
                    <a:pt x="4" y="18"/>
                  </a:lnTo>
                  <a:lnTo>
                    <a:pt x="13" y="22"/>
                  </a:lnTo>
                  <a:lnTo>
                    <a:pt x="21" y="22"/>
                  </a:lnTo>
                  <a:lnTo>
                    <a:pt x="26" y="14"/>
                  </a:lnTo>
                  <a:lnTo>
                    <a:pt x="26" y="4"/>
                  </a:lnTo>
                  <a:close/>
                </a:path>
              </a:pathLst>
            </a:custGeom>
            <a:solidFill>
              <a:srgbClr val="B79F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42" name="Freeform 395"/>
            <p:cNvSpPr>
              <a:spLocks/>
            </p:cNvSpPr>
            <p:nvPr/>
          </p:nvSpPr>
          <p:spPr bwMode="auto">
            <a:xfrm>
              <a:off x="3552" y="3851"/>
              <a:ext cx="138" cy="29"/>
            </a:xfrm>
            <a:custGeom>
              <a:avLst/>
              <a:gdLst>
                <a:gd name="T0" fmla="*/ 0 w 138"/>
                <a:gd name="T1" fmla="*/ 0 h 29"/>
                <a:gd name="T2" fmla="*/ 13 w 138"/>
                <a:gd name="T3" fmla="*/ 3 h 29"/>
                <a:gd name="T4" fmla="*/ 78 w 138"/>
                <a:gd name="T5" fmla="*/ 3 h 29"/>
                <a:gd name="T6" fmla="*/ 108 w 138"/>
                <a:gd name="T7" fmla="*/ 7 h 29"/>
                <a:gd name="T8" fmla="*/ 138 w 138"/>
                <a:gd name="T9" fmla="*/ 18 h 29"/>
                <a:gd name="T10" fmla="*/ 103 w 138"/>
                <a:gd name="T11" fmla="*/ 29 h 29"/>
                <a:gd name="T12" fmla="*/ 69 w 138"/>
                <a:gd name="T13" fmla="*/ 29 h 29"/>
                <a:gd name="T14" fmla="*/ 0 w 138"/>
                <a:gd name="T15" fmla="*/ 11 h 29"/>
                <a:gd name="T16" fmla="*/ 0 w 138"/>
                <a:gd name="T17" fmla="*/ 0 h 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8" h="29">
                  <a:moveTo>
                    <a:pt x="0" y="0"/>
                  </a:moveTo>
                  <a:lnTo>
                    <a:pt x="13" y="3"/>
                  </a:lnTo>
                  <a:lnTo>
                    <a:pt x="78" y="3"/>
                  </a:lnTo>
                  <a:lnTo>
                    <a:pt x="108" y="7"/>
                  </a:lnTo>
                  <a:lnTo>
                    <a:pt x="138" y="18"/>
                  </a:lnTo>
                  <a:lnTo>
                    <a:pt x="103" y="29"/>
                  </a:lnTo>
                  <a:lnTo>
                    <a:pt x="69" y="29"/>
                  </a:lnTo>
                  <a:lnTo>
                    <a:pt x="0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43" name="Freeform 396"/>
            <p:cNvSpPr>
              <a:spLocks/>
            </p:cNvSpPr>
            <p:nvPr/>
          </p:nvSpPr>
          <p:spPr bwMode="auto">
            <a:xfrm>
              <a:off x="3552" y="3865"/>
              <a:ext cx="133" cy="65"/>
            </a:xfrm>
            <a:custGeom>
              <a:avLst/>
              <a:gdLst>
                <a:gd name="T0" fmla="*/ 43 w 133"/>
                <a:gd name="T1" fmla="*/ 11 h 65"/>
                <a:gd name="T2" fmla="*/ 120 w 133"/>
                <a:gd name="T3" fmla="*/ 40 h 65"/>
                <a:gd name="T4" fmla="*/ 133 w 133"/>
                <a:gd name="T5" fmla="*/ 50 h 65"/>
                <a:gd name="T6" fmla="*/ 133 w 133"/>
                <a:gd name="T7" fmla="*/ 58 h 65"/>
                <a:gd name="T8" fmla="*/ 129 w 133"/>
                <a:gd name="T9" fmla="*/ 61 h 65"/>
                <a:gd name="T10" fmla="*/ 108 w 133"/>
                <a:gd name="T11" fmla="*/ 65 h 65"/>
                <a:gd name="T12" fmla="*/ 82 w 133"/>
                <a:gd name="T13" fmla="*/ 58 h 65"/>
                <a:gd name="T14" fmla="*/ 56 w 133"/>
                <a:gd name="T15" fmla="*/ 54 h 65"/>
                <a:gd name="T16" fmla="*/ 39 w 133"/>
                <a:gd name="T17" fmla="*/ 43 h 65"/>
                <a:gd name="T18" fmla="*/ 17 w 133"/>
                <a:gd name="T19" fmla="*/ 25 h 65"/>
                <a:gd name="T20" fmla="*/ 0 w 133"/>
                <a:gd name="T21" fmla="*/ 0 h 65"/>
                <a:gd name="T22" fmla="*/ 5 w 133"/>
                <a:gd name="T23" fmla="*/ 0 h 65"/>
                <a:gd name="T24" fmla="*/ 43 w 133"/>
                <a:gd name="T25" fmla="*/ 11 h 6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33" h="65">
                  <a:moveTo>
                    <a:pt x="43" y="11"/>
                  </a:moveTo>
                  <a:lnTo>
                    <a:pt x="120" y="40"/>
                  </a:lnTo>
                  <a:lnTo>
                    <a:pt x="133" y="50"/>
                  </a:lnTo>
                  <a:lnTo>
                    <a:pt x="133" y="58"/>
                  </a:lnTo>
                  <a:lnTo>
                    <a:pt x="129" y="61"/>
                  </a:lnTo>
                  <a:lnTo>
                    <a:pt x="108" y="65"/>
                  </a:lnTo>
                  <a:lnTo>
                    <a:pt x="82" y="58"/>
                  </a:lnTo>
                  <a:lnTo>
                    <a:pt x="56" y="54"/>
                  </a:lnTo>
                  <a:lnTo>
                    <a:pt x="39" y="43"/>
                  </a:lnTo>
                  <a:lnTo>
                    <a:pt x="17" y="25"/>
                  </a:lnTo>
                  <a:lnTo>
                    <a:pt x="0" y="0"/>
                  </a:lnTo>
                  <a:lnTo>
                    <a:pt x="5" y="0"/>
                  </a:lnTo>
                  <a:lnTo>
                    <a:pt x="43" y="11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44" name="Freeform 397"/>
            <p:cNvSpPr>
              <a:spLocks/>
            </p:cNvSpPr>
            <p:nvPr/>
          </p:nvSpPr>
          <p:spPr bwMode="auto">
            <a:xfrm>
              <a:off x="3548" y="3801"/>
              <a:ext cx="129" cy="57"/>
            </a:xfrm>
            <a:custGeom>
              <a:avLst/>
              <a:gdLst>
                <a:gd name="T0" fmla="*/ 0 w 129"/>
                <a:gd name="T1" fmla="*/ 57 h 57"/>
                <a:gd name="T2" fmla="*/ 51 w 129"/>
                <a:gd name="T3" fmla="*/ 46 h 57"/>
                <a:gd name="T4" fmla="*/ 107 w 129"/>
                <a:gd name="T5" fmla="*/ 25 h 57"/>
                <a:gd name="T6" fmla="*/ 129 w 129"/>
                <a:gd name="T7" fmla="*/ 7 h 57"/>
                <a:gd name="T8" fmla="*/ 120 w 129"/>
                <a:gd name="T9" fmla="*/ 3 h 57"/>
                <a:gd name="T10" fmla="*/ 107 w 129"/>
                <a:gd name="T11" fmla="*/ 0 h 57"/>
                <a:gd name="T12" fmla="*/ 73 w 129"/>
                <a:gd name="T13" fmla="*/ 3 h 57"/>
                <a:gd name="T14" fmla="*/ 34 w 129"/>
                <a:gd name="T15" fmla="*/ 14 h 57"/>
                <a:gd name="T16" fmla="*/ 17 w 129"/>
                <a:gd name="T17" fmla="*/ 25 h 57"/>
                <a:gd name="T18" fmla="*/ 4 w 129"/>
                <a:gd name="T19" fmla="*/ 36 h 57"/>
                <a:gd name="T20" fmla="*/ 0 w 129"/>
                <a:gd name="T21" fmla="*/ 43 h 57"/>
                <a:gd name="T22" fmla="*/ 0 w 129"/>
                <a:gd name="T23" fmla="*/ 50 h 57"/>
                <a:gd name="T24" fmla="*/ 0 w 129"/>
                <a:gd name="T25" fmla="*/ 57 h 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9" h="57">
                  <a:moveTo>
                    <a:pt x="0" y="57"/>
                  </a:moveTo>
                  <a:lnTo>
                    <a:pt x="51" y="46"/>
                  </a:lnTo>
                  <a:lnTo>
                    <a:pt x="107" y="25"/>
                  </a:lnTo>
                  <a:lnTo>
                    <a:pt x="129" y="7"/>
                  </a:lnTo>
                  <a:lnTo>
                    <a:pt x="120" y="3"/>
                  </a:lnTo>
                  <a:lnTo>
                    <a:pt x="107" y="0"/>
                  </a:lnTo>
                  <a:lnTo>
                    <a:pt x="73" y="3"/>
                  </a:lnTo>
                  <a:lnTo>
                    <a:pt x="34" y="14"/>
                  </a:lnTo>
                  <a:lnTo>
                    <a:pt x="17" y="25"/>
                  </a:lnTo>
                  <a:lnTo>
                    <a:pt x="4" y="36"/>
                  </a:lnTo>
                  <a:lnTo>
                    <a:pt x="0" y="43"/>
                  </a:lnTo>
                  <a:lnTo>
                    <a:pt x="0" y="50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45" name="Freeform 398"/>
            <p:cNvSpPr>
              <a:spLocks/>
            </p:cNvSpPr>
            <p:nvPr/>
          </p:nvSpPr>
          <p:spPr bwMode="auto">
            <a:xfrm>
              <a:off x="3535" y="3751"/>
              <a:ext cx="95" cy="93"/>
            </a:xfrm>
            <a:custGeom>
              <a:avLst/>
              <a:gdLst>
                <a:gd name="T0" fmla="*/ 0 w 95"/>
                <a:gd name="T1" fmla="*/ 86 h 93"/>
                <a:gd name="T2" fmla="*/ 9 w 95"/>
                <a:gd name="T3" fmla="*/ 78 h 93"/>
                <a:gd name="T4" fmla="*/ 43 w 95"/>
                <a:gd name="T5" fmla="*/ 32 h 93"/>
                <a:gd name="T6" fmla="*/ 69 w 95"/>
                <a:gd name="T7" fmla="*/ 14 h 93"/>
                <a:gd name="T8" fmla="*/ 95 w 95"/>
                <a:gd name="T9" fmla="*/ 0 h 93"/>
                <a:gd name="T10" fmla="*/ 86 w 95"/>
                <a:gd name="T11" fmla="*/ 28 h 93"/>
                <a:gd name="T12" fmla="*/ 64 w 95"/>
                <a:gd name="T13" fmla="*/ 53 h 93"/>
                <a:gd name="T14" fmla="*/ 9 w 95"/>
                <a:gd name="T15" fmla="*/ 93 h 93"/>
                <a:gd name="T16" fmla="*/ 0 w 95"/>
                <a:gd name="T17" fmla="*/ 86 h 9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5" h="93">
                  <a:moveTo>
                    <a:pt x="0" y="86"/>
                  </a:moveTo>
                  <a:lnTo>
                    <a:pt x="9" y="78"/>
                  </a:lnTo>
                  <a:lnTo>
                    <a:pt x="43" y="32"/>
                  </a:lnTo>
                  <a:lnTo>
                    <a:pt x="69" y="14"/>
                  </a:lnTo>
                  <a:lnTo>
                    <a:pt x="95" y="0"/>
                  </a:lnTo>
                  <a:lnTo>
                    <a:pt x="86" y="28"/>
                  </a:lnTo>
                  <a:lnTo>
                    <a:pt x="64" y="53"/>
                  </a:lnTo>
                  <a:lnTo>
                    <a:pt x="9" y="93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46" name="Freeform 399"/>
            <p:cNvSpPr>
              <a:spLocks/>
            </p:cNvSpPr>
            <p:nvPr/>
          </p:nvSpPr>
          <p:spPr bwMode="auto">
            <a:xfrm>
              <a:off x="3526" y="3726"/>
              <a:ext cx="73" cy="107"/>
            </a:xfrm>
            <a:custGeom>
              <a:avLst/>
              <a:gdLst>
                <a:gd name="T0" fmla="*/ 35 w 73"/>
                <a:gd name="T1" fmla="*/ 82 h 107"/>
                <a:gd name="T2" fmla="*/ 73 w 73"/>
                <a:gd name="T3" fmla="*/ 21 h 107"/>
                <a:gd name="T4" fmla="*/ 73 w 73"/>
                <a:gd name="T5" fmla="*/ 3 h 107"/>
                <a:gd name="T6" fmla="*/ 65 w 73"/>
                <a:gd name="T7" fmla="*/ 0 h 107"/>
                <a:gd name="T8" fmla="*/ 43 w 73"/>
                <a:gd name="T9" fmla="*/ 7 h 107"/>
                <a:gd name="T10" fmla="*/ 26 w 73"/>
                <a:gd name="T11" fmla="*/ 21 h 107"/>
                <a:gd name="T12" fmla="*/ 13 w 73"/>
                <a:gd name="T13" fmla="*/ 39 h 107"/>
                <a:gd name="T14" fmla="*/ 5 w 73"/>
                <a:gd name="T15" fmla="*/ 57 h 107"/>
                <a:gd name="T16" fmla="*/ 0 w 73"/>
                <a:gd name="T17" fmla="*/ 82 h 107"/>
                <a:gd name="T18" fmla="*/ 5 w 73"/>
                <a:gd name="T19" fmla="*/ 107 h 107"/>
                <a:gd name="T20" fmla="*/ 9 w 73"/>
                <a:gd name="T21" fmla="*/ 107 h 107"/>
                <a:gd name="T22" fmla="*/ 35 w 73"/>
                <a:gd name="T23" fmla="*/ 82 h 10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3" h="107">
                  <a:moveTo>
                    <a:pt x="35" y="82"/>
                  </a:moveTo>
                  <a:lnTo>
                    <a:pt x="73" y="21"/>
                  </a:lnTo>
                  <a:lnTo>
                    <a:pt x="73" y="3"/>
                  </a:lnTo>
                  <a:lnTo>
                    <a:pt x="65" y="0"/>
                  </a:lnTo>
                  <a:lnTo>
                    <a:pt x="43" y="7"/>
                  </a:lnTo>
                  <a:lnTo>
                    <a:pt x="26" y="21"/>
                  </a:lnTo>
                  <a:lnTo>
                    <a:pt x="13" y="39"/>
                  </a:lnTo>
                  <a:lnTo>
                    <a:pt x="5" y="57"/>
                  </a:lnTo>
                  <a:lnTo>
                    <a:pt x="0" y="82"/>
                  </a:lnTo>
                  <a:lnTo>
                    <a:pt x="5" y="107"/>
                  </a:lnTo>
                  <a:lnTo>
                    <a:pt x="9" y="107"/>
                  </a:lnTo>
                  <a:lnTo>
                    <a:pt x="35" y="82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47" name="Freeform 400"/>
            <p:cNvSpPr>
              <a:spLocks/>
            </p:cNvSpPr>
            <p:nvPr/>
          </p:nvSpPr>
          <p:spPr bwMode="auto">
            <a:xfrm>
              <a:off x="3552" y="3880"/>
              <a:ext cx="112" cy="78"/>
            </a:xfrm>
            <a:custGeom>
              <a:avLst/>
              <a:gdLst>
                <a:gd name="T0" fmla="*/ 9 w 112"/>
                <a:gd name="T1" fmla="*/ 0 h 78"/>
                <a:gd name="T2" fmla="*/ 17 w 112"/>
                <a:gd name="T3" fmla="*/ 10 h 78"/>
                <a:gd name="T4" fmla="*/ 73 w 112"/>
                <a:gd name="T5" fmla="*/ 39 h 78"/>
                <a:gd name="T6" fmla="*/ 95 w 112"/>
                <a:gd name="T7" fmla="*/ 57 h 78"/>
                <a:gd name="T8" fmla="*/ 112 w 112"/>
                <a:gd name="T9" fmla="*/ 78 h 78"/>
                <a:gd name="T10" fmla="*/ 78 w 112"/>
                <a:gd name="T11" fmla="*/ 71 h 78"/>
                <a:gd name="T12" fmla="*/ 47 w 112"/>
                <a:gd name="T13" fmla="*/ 53 h 78"/>
                <a:gd name="T14" fmla="*/ 0 w 112"/>
                <a:gd name="T15" fmla="*/ 10 h 78"/>
                <a:gd name="T16" fmla="*/ 9 w 112"/>
                <a:gd name="T17" fmla="*/ 0 h 7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2" h="78">
                  <a:moveTo>
                    <a:pt x="9" y="0"/>
                  </a:moveTo>
                  <a:lnTo>
                    <a:pt x="17" y="10"/>
                  </a:lnTo>
                  <a:lnTo>
                    <a:pt x="73" y="39"/>
                  </a:lnTo>
                  <a:lnTo>
                    <a:pt x="95" y="57"/>
                  </a:lnTo>
                  <a:lnTo>
                    <a:pt x="112" y="78"/>
                  </a:lnTo>
                  <a:lnTo>
                    <a:pt x="78" y="71"/>
                  </a:lnTo>
                  <a:lnTo>
                    <a:pt x="47" y="53"/>
                  </a:lnTo>
                  <a:lnTo>
                    <a:pt x="0" y="1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48" name="Freeform 401"/>
            <p:cNvSpPr>
              <a:spLocks/>
            </p:cNvSpPr>
            <p:nvPr/>
          </p:nvSpPr>
          <p:spPr bwMode="auto">
            <a:xfrm>
              <a:off x="3552" y="3890"/>
              <a:ext cx="73" cy="101"/>
            </a:xfrm>
            <a:custGeom>
              <a:avLst/>
              <a:gdLst>
                <a:gd name="T0" fmla="*/ 0 w 73"/>
                <a:gd name="T1" fmla="*/ 0 h 101"/>
                <a:gd name="T2" fmla="*/ 0 w 73"/>
                <a:gd name="T3" fmla="*/ 15 h 101"/>
                <a:gd name="T4" fmla="*/ 13 w 73"/>
                <a:gd name="T5" fmla="*/ 50 h 101"/>
                <a:gd name="T6" fmla="*/ 35 w 73"/>
                <a:gd name="T7" fmla="*/ 83 h 101"/>
                <a:gd name="T8" fmla="*/ 52 w 73"/>
                <a:gd name="T9" fmla="*/ 93 h 101"/>
                <a:gd name="T10" fmla="*/ 73 w 73"/>
                <a:gd name="T11" fmla="*/ 101 h 101"/>
                <a:gd name="T12" fmla="*/ 69 w 73"/>
                <a:gd name="T13" fmla="*/ 75 h 101"/>
                <a:gd name="T14" fmla="*/ 9 w 73"/>
                <a:gd name="T15" fmla="*/ 7 h 101"/>
                <a:gd name="T16" fmla="*/ 0 w 73"/>
                <a:gd name="T17" fmla="*/ 0 h 10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3" h="101">
                  <a:moveTo>
                    <a:pt x="0" y="0"/>
                  </a:moveTo>
                  <a:lnTo>
                    <a:pt x="0" y="15"/>
                  </a:lnTo>
                  <a:lnTo>
                    <a:pt x="13" y="50"/>
                  </a:lnTo>
                  <a:lnTo>
                    <a:pt x="35" y="83"/>
                  </a:lnTo>
                  <a:lnTo>
                    <a:pt x="52" y="93"/>
                  </a:lnTo>
                  <a:lnTo>
                    <a:pt x="73" y="101"/>
                  </a:lnTo>
                  <a:lnTo>
                    <a:pt x="69" y="75"/>
                  </a:lnTo>
                  <a:lnTo>
                    <a:pt x="9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49" name="Freeform 402"/>
            <p:cNvSpPr>
              <a:spLocks/>
            </p:cNvSpPr>
            <p:nvPr/>
          </p:nvSpPr>
          <p:spPr bwMode="auto">
            <a:xfrm>
              <a:off x="3483" y="3722"/>
              <a:ext cx="48" cy="111"/>
            </a:xfrm>
            <a:custGeom>
              <a:avLst/>
              <a:gdLst>
                <a:gd name="T0" fmla="*/ 39 w 48"/>
                <a:gd name="T1" fmla="*/ 111 h 111"/>
                <a:gd name="T2" fmla="*/ 48 w 48"/>
                <a:gd name="T3" fmla="*/ 97 h 111"/>
                <a:gd name="T4" fmla="*/ 43 w 48"/>
                <a:gd name="T5" fmla="*/ 61 h 111"/>
                <a:gd name="T6" fmla="*/ 35 w 48"/>
                <a:gd name="T7" fmla="*/ 29 h 111"/>
                <a:gd name="T8" fmla="*/ 18 w 48"/>
                <a:gd name="T9" fmla="*/ 11 h 111"/>
                <a:gd name="T10" fmla="*/ 0 w 48"/>
                <a:gd name="T11" fmla="*/ 0 h 111"/>
                <a:gd name="T12" fmla="*/ 0 w 48"/>
                <a:gd name="T13" fmla="*/ 25 h 111"/>
                <a:gd name="T14" fmla="*/ 13 w 48"/>
                <a:gd name="T15" fmla="*/ 64 h 111"/>
                <a:gd name="T16" fmla="*/ 35 w 48"/>
                <a:gd name="T17" fmla="*/ 104 h 111"/>
                <a:gd name="T18" fmla="*/ 39 w 48"/>
                <a:gd name="T19" fmla="*/ 111 h 11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8" h="111">
                  <a:moveTo>
                    <a:pt x="39" y="111"/>
                  </a:moveTo>
                  <a:lnTo>
                    <a:pt x="48" y="97"/>
                  </a:lnTo>
                  <a:lnTo>
                    <a:pt x="43" y="61"/>
                  </a:lnTo>
                  <a:lnTo>
                    <a:pt x="35" y="29"/>
                  </a:lnTo>
                  <a:lnTo>
                    <a:pt x="18" y="11"/>
                  </a:lnTo>
                  <a:lnTo>
                    <a:pt x="0" y="0"/>
                  </a:lnTo>
                  <a:lnTo>
                    <a:pt x="0" y="25"/>
                  </a:lnTo>
                  <a:lnTo>
                    <a:pt x="13" y="64"/>
                  </a:lnTo>
                  <a:lnTo>
                    <a:pt x="35" y="104"/>
                  </a:lnTo>
                  <a:lnTo>
                    <a:pt x="39" y="111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50" name="Freeform 403"/>
            <p:cNvSpPr>
              <a:spLocks/>
            </p:cNvSpPr>
            <p:nvPr/>
          </p:nvSpPr>
          <p:spPr bwMode="auto">
            <a:xfrm>
              <a:off x="3505" y="3822"/>
              <a:ext cx="56" cy="86"/>
            </a:xfrm>
            <a:custGeom>
              <a:avLst/>
              <a:gdLst>
                <a:gd name="T0" fmla="*/ 9 w 56"/>
                <a:gd name="T1" fmla="*/ 50 h 86"/>
                <a:gd name="T2" fmla="*/ 17 w 56"/>
                <a:gd name="T3" fmla="*/ 65 h 86"/>
                <a:gd name="T4" fmla="*/ 26 w 56"/>
                <a:gd name="T5" fmla="*/ 79 h 86"/>
                <a:gd name="T6" fmla="*/ 34 w 56"/>
                <a:gd name="T7" fmla="*/ 86 h 86"/>
                <a:gd name="T8" fmla="*/ 47 w 56"/>
                <a:gd name="T9" fmla="*/ 86 h 86"/>
                <a:gd name="T10" fmla="*/ 52 w 56"/>
                <a:gd name="T11" fmla="*/ 79 h 86"/>
                <a:gd name="T12" fmla="*/ 56 w 56"/>
                <a:gd name="T13" fmla="*/ 68 h 86"/>
                <a:gd name="T14" fmla="*/ 47 w 56"/>
                <a:gd name="T15" fmla="*/ 40 h 86"/>
                <a:gd name="T16" fmla="*/ 39 w 56"/>
                <a:gd name="T17" fmla="*/ 22 h 86"/>
                <a:gd name="T18" fmla="*/ 30 w 56"/>
                <a:gd name="T19" fmla="*/ 11 h 86"/>
                <a:gd name="T20" fmla="*/ 17 w 56"/>
                <a:gd name="T21" fmla="*/ 0 h 86"/>
                <a:gd name="T22" fmla="*/ 9 w 56"/>
                <a:gd name="T23" fmla="*/ 0 h 86"/>
                <a:gd name="T24" fmla="*/ 4 w 56"/>
                <a:gd name="T25" fmla="*/ 7 h 86"/>
                <a:gd name="T26" fmla="*/ 0 w 56"/>
                <a:gd name="T27" fmla="*/ 18 h 86"/>
                <a:gd name="T28" fmla="*/ 9 w 56"/>
                <a:gd name="T29" fmla="*/ 50 h 8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6" h="86">
                  <a:moveTo>
                    <a:pt x="9" y="50"/>
                  </a:moveTo>
                  <a:lnTo>
                    <a:pt x="17" y="65"/>
                  </a:lnTo>
                  <a:lnTo>
                    <a:pt x="26" y="79"/>
                  </a:lnTo>
                  <a:lnTo>
                    <a:pt x="34" y="86"/>
                  </a:lnTo>
                  <a:lnTo>
                    <a:pt x="47" y="86"/>
                  </a:lnTo>
                  <a:lnTo>
                    <a:pt x="52" y="79"/>
                  </a:lnTo>
                  <a:lnTo>
                    <a:pt x="56" y="68"/>
                  </a:lnTo>
                  <a:lnTo>
                    <a:pt x="47" y="40"/>
                  </a:lnTo>
                  <a:lnTo>
                    <a:pt x="39" y="22"/>
                  </a:lnTo>
                  <a:lnTo>
                    <a:pt x="30" y="11"/>
                  </a:lnTo>
                  <a:lnTo>
                    <a:pt x="17" y="0"/>
                  </a:lnTo>
                  <a:lnTo>
                    <a:pt x="9" y="0"/>
                  </a:lnTo>
                  <a:lnTo>
                    <a:pt x="4" y="7"/>
                  </a:lnTo>
                  <a:lnTo>
                    <a:pt x="0" y="18"/>
                  </a:lnTo>
                  <a:lnTo>
                    <a:pt x="9" y="50"/>
                  </a:lnTo>
                  <a:close/>
                </a:path>
              </a:pathLst>
            </a:custGeom>
            <a:solidFill>
              <a:srgbClr val="FFC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51" name="Freeform 404"/>
            <p:cNvSpPr>
              <a:spLocks/>
            </p:cNvSpPr>
            <p:nvPr/>
          </p:nvSpPr>
          <p:spPr bwMode="auto">
            <a:xfrm>
              <a:off x="3462" y="3761"/>
              <a:ext cx="52" cy="72"/>
            </a:xfrm>
            <a:custGeom>
              <a:avLst/>
              <a:gdLst>
                <a:gd name="T0" fmla="*/ 52 w 52"/>
                <a:gd name="T1" fmla="*/ 58 h 72"/>
                <a:gd name="T2" fmla="*/ 26 w 52"/>
                <a:gd name="T3" fmla="*/ 18 h 72"/>
                <a:gd name="T4" fmla="*/ 17 w 52"/>
                <a:gd name="T5" fmla="*/ 8 h 72"/>
                <a:gd name="T6" fmla="*/ 4 w 52"/>
                <a:gd name="T7" fmla="*/ 0 h 72"/>
                <a:gd name="T8" fmla="*/ 0 w 52"/>
                <a:gd name="T9" fmla="*/ 4 h 72"/>
                <a:gd name="T10" fmla="*/ 0 w 52"/>
                <a:gd name="T11" fmla="*/ 8 h 72"/>
                <a:gd name="T12" fmla="*/ 0 w 52"/>
                <a:gd name="T13" fmla="*/ 36 h 72"/>
                <a:gd name="T14" fmla="*/ 17 w 52"/>
                <a:gd name="T15" fmla="*/ 61 h 72"/>
                <a:gd name="T16" fmla="*/ 34 w 52"/>
                <a:gd name="T17" fmla="*/ 72 h 72"/>
                <a:gd name="T18" fmla="*/ 47 w 52"/>
                <a:gd name="T19" fmla="*/ 61 h 72"/>
                <a:gd name="T20" fmla="*/ 52 w 52"/>
                <a:gd name="T21" fmla="*/ 58 h 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2" h="72">
                  <a:moveTo>
                    <a:pt x="52" y="58"/>
                  </a:moveTo>
                  <a:lnTo>
                    <a:pt x="26" y="18"/>
                  </a:lnTo>
                  <a:lnTo>
                    <a:pt x="17" y="8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36"/>
                  </a:lnTo>
                  <a:lnTo>
                    <a:pt x="17" y="61"/>
                  </a:lnTo>
                  <a:lnTo>
                    <a:pt x="34" y="72"/>
                  </a:lnTo>
                  <a:lnTo>
                    <a:pt x="47" y="61"/>
                  </a:lnTo>
                  <a:lnTo>
                    <a:pt x="52" y="58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52" name="Freeform 405"/>
            <p:cNvSpPr>
              <a:spLocks/>
            </p:cNvSpPr>
            <p:nvPr/>
          </p:nvSpPr>
          <p:spPr bwMode="auto">
            <a:xfrm>
              <a:off x="3458" y="3819"/>
              <a:ext cx="51" cy="43"/>
            </a:xfrm>
            <a:custGeom>
              <a:avLst/>
              <a:gdLst>
                <a:gd name="T0" fmla="*/ 47 w 51"/>
                <a:gd name="T1" fmla="*/ 14 h 43"/>
                <a:gd name="T2" fmla="*/ 25 w 51"/>
                <a:gd name="T3" fmla="*/ 10 h 43"/>
                <a:gd name="T4" fmla="*/ 13 w 51"/>
                <a:gd name="T5" fmla="*/ 0 h 43"/>
                <a:gd name="T6" fmla="*/ 4 w 51"/>
                <a:gd name="T7" fmla="*/ 0 h 43"/>
                <a:gd name="T8" fmla="*/ 0 w 51"/>
                <a:gd name="T9" fmla="*/ 3 h 43"/>
                <a:gd name="T10" fmla="*/ 8 w 51"/>
                <a:gd name="T11" fmla="*/ 21 h 43"/>
                <a:gd name="T12" fmla="*/ 17 w 51"/>
                <a:gd name="T13" fmla="*/ 32 h 43"/>
                <a:gd name="T14" fmla="*/ 25 w 51"/>
                <a:gd name="T15" fmla="*/ 35 h 43"/>
                <a:gd name="T16" fmla="*/ 34 w 51"/>
                <a:gd name="T17" fmla="*/ 39 h 43"/>
                <a:gd name="T18" fmla="*/ 47 w 51"/>
                <a:gd name="T19" fmla="*/ 43 h 43"/>
                <a:gd name="T20" fmla="*/ 51 w 51"/>
                <a:gd name="T21" fmla="*/ 35 h 43"/>
                <a:gd name="T22" fmla="*/ 47 w 51"/>
                <a:gd name="T23" fmla="*/ 18 h 43"/>
                <a:gd name="T24" fmla="*/ 47 w 51"/>
                <a:gd name="T25" fmla="*/ 14 h 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1" h="43">
                  <a:moveTo>
                    <a:pt x="47" y="14"/>
                  </a:moveTo>
                  <a:lnTo>
                    <a:pt x="25" y="10"/>
                  </a:lnTo>
                  <a:lnTo>
                    <a:pt x="13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8" y="21"/>
                  </a:lnTo>
                  <a:lnTo>
                    <a:pt x="17" y="32"/>
                  </a:lnTo>
                  <a:lnTo>
                    <a:pt x="25" y="35"/>
                  </a:lnTo>
                  <a:lnTo>
                    <a:pt x="34" y="39"/>
                  </a:lnTo>
                  <a:lnTo>
                    <a:pt x="47" y="43"/>
                  </a:lnTo>
                  <a:lnTo>
                    <a:pt x="51" y="35"/>
                  </a:lnTo>
                  <a:lnTo>
                    <a:pt x="47" y="18"/>
                  </a:lnTo>
                  <a:lnTo>
                    <a:pt x="47" y="14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53" name="Freeform 406"/>
            <p:cNvSpPr>
              <a:spLocks/>
            </p:cNvSpPr>
            <p:nvPr/>
          </p:nvSpPr>
          <p:spPr bwMode="auto">
            <a:xfrm>
              <a:off x="3471" y="3862"/>
              <a:ext cx="51" cy="35"/>
            </a:xfrm>
            <a:custGeom>
              <a:avLst/>
              <a:gdLst>
                <a:gd name="T0" fmla="*/ 38 w 51"/>
                <a:gd name="T1" fmla="*/ 0 h 35"/>
                <a:gd name="T2" fmla="*/ 25 w 51"/>
                <a:gd name="T3" fmla="*/ 3 h 35"/>
                <a:gd name="T4" fmla="*/ 17 w 51"/>
                <a:gd name="T5" fmla="*/ 10 h 35"/>
                <a:gd name="T6" fmla="*/ 12 w 51"/>
                <a:gd name="T7" fmla="*/ 14 h 35"/>
                <a:gd name="T8" fmla="*/ 4 w 51"/>
                <a:gd name="T9" fmla="*/ 21 h 35"/>
                <a:gd name="T10" fmla="*/ 0 w 51"/>
                <a:gd name="T11" fmla="*/ 32 h 35"/>
                <a:gd name="T12" fmla="*/ 4 w 51"/>
                <a:gd name="T13" fmla="*/ 35 h 35"/>
                <a:gd name="T14" fmla="*/ 21 w 51"/>
                <a:gd name="T15" fmla="*/ 35 h 35"/>
                <a:gd name="T16" fmla="*/ 38 w 51"/>
                <a:gd name="T17" fmla="*/ 35 h 35"/>
                <a:gd name="T18" fmla="*/ 51 w 51"/>
                <a:gd name="T19" fmla="*/ 28 h 35"/>
                <a:gd name="T20" fmla="*/ 47 w 51"/>
                <a:gd name="T21" fmla="*/ 18 h 35"/>
                <a:gd name="T22" fmla="*/ 38 w 51"/>
                <a:gd name="T23" fmla="*/ 3 h 35"/>
                <a:gd name="T24" fmla="*/ 38 w 51"/>
                <a:gd name="T25" fmla="*/ 0 h 3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1" h="35">
                  <a:moveTo>
                    <a:pt x="38" y="0"/>
                  </a:moveTo>
                  <a:lnTo>
                    <a:pt x="25" y="3"/>
                  </a:lnTo>
                  <a:lnTo>
                    <a:pt x="17" y="10"/>
                  </a:lnTo>
                  <a:lnTo>
                    <a:pt x="12" y="14"/>
                  </a:lnTo>
                  <a:lnTo>
                    <a:pt x="4" y="21"/>
                  </a:lnTo>
                  <a:lnTo>
                    <a:pt x="0" y="32"/>
                  </a:lnTo>
                  <a:lnTo>
                    <a:pt x="4" y="35"/>
                  </a:lnTo>
                  <a:lnTo>
                    <a:pt x="21" y="35"/>
                  </a:lnTo>
                  <a:lnTo>
                    <a:pt x="38" y="35"/>
                  </a:lnTo>
                  <a:lnTo>
                    <a:pt x="51" y="28"/>
                  </a:lnTo>
                  <a:lnTo>
                    <a:pt x="47" y="18"/>
                  </a:lnTo>
                  <a:lnTo>
                    <a:pt x="38" y="3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54" name="Freeform 407"/>
            <p:cNvSpPr>
              <a:spLocks/>
            </p:cNvSpPr>
            <p:nvPr/>
          </p:nvSpPr>
          <p:spPr bwMode="auto">
            <a:xfrm>
              <a:off x="3505" y="3894"/>
              <a:ext cx="34" cy="39"/>
            </a:xfrm>
            <a:custGeom>
              <a:avLst/>
              <a:gdLst>
                <a:gd name="T0" fmla="*/ 21 w 34"/>
                <a:gd name="T1" fmla="*/ 0 h 39"/>
                <a:gd name="T2" fmla="*/ 17 w 34"/>
                <a:gd name="T3" fmla="*/ 0 h 39"/>
                <a:gd name="T4" fmla="*/ 9 w 34"/>
                <a:gd name="T5" fmla="*/ 7 h 39"/>
                <a:gd name="T6" fmla="*/ 0 w 34"/>
                <a:gd name="T7" fmla="*/ 25 h 39"/>
                <a:gd name="T8" fmla="*/ 0 w 34"/>
                <a:gd name="T9" fmla="*/ 39 h 39"/>
                <a:gd name="T10" fmla="*/ 4 w 34"/>
                <a:gd name="T11" fmla="*/ 39 h 39"/>
                <a:gd name="T12" fmla="*/ 13 w 34"/>
                <a:gd name="T13" fmla="*/ 39 h 39"/>
                <a:gd name="T14" fmla="*/ 34 w 34"/>
                <a:gd name="T15" fmla="*/ 18 h 39"/>
                <a:gd name="T16" fmla="*/ 30 w 34"/>
                <a:gd name="T17" fmla="*/ 3 h 39"/>
                <a:gd name="T18" fmla="*/ 21 w 34"/>
                <a:gd name="T19" fmla="*/ 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4" h="39">
                  <a:moveTo>
                    <a:pt x="21" y="0"/>
                  </a:moveTo>
                  <a:lnTo>
                    <a:pt x="17" y="0"/>
                  </a:lnTo>
                  <a:lnTo>
                    <a:pt x="9" y="7"/>
                  </a:lnTo>
                  <a:lnTo>
                    <a:pt x="0" y="25"/>
                  </a:lnTo>
                  <a:lnTo>
                    <a:pt x="0" y="39"/>
                  </a:lnTo>
                  <a:lnTo>
                    <a:pt x="4" y="39"/>
                  </a:lnTo>
                  <a:lnTo>
                    <a:pt x="13" y="39"/>
                  </a:lnTo>
                  <a:lnTo>
                    <a:pt x="34" y="18"/>
                  </a:lnTo>
                  <a:lnTo>
                    <a:pt x="30" y="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55" name="Freeform 408"/>
            <p:cNvSpPr>
              <a:spLocks/>
            </p:cNvSpPr>
            <p:nvPr/>
          </p:nvSpPr>
          <p:spPr bwMode="auto">
            <a:xfrm>
              <a:off x="3535" y="3908"/>
              <a:ext cx="39" cy="75"/>
            </a:xfrm>
            <a:custGeom>
              <a:avLst/>
              <a:gdLst>
                <a:gd name="T0" fmla="*/ 13 w 39"/>
                <a:gd name="T1" fmla="*/ 0 h 75"/>
                <a:gd name="T2" fmla="*/ 13 w 39"/>
                <a:gd name="T3" fmla="*/ 0 h 75"/>
                <a:gd name="T4" fmla="*/ 9 w 39"/>
                <a:gd name="T5" fmla="*/ 0 h 75"/>
                <a:gd name="T6" fmla="*/ 0 w 39"/>
                <a:gd name="T7" fmla="*/ 15 h 75"/>
                <a:gd name="T8" fmla="*/ 4 w 39"/>
                <a:gd name="T9" fmla="*/ 32 h 75"/>
                <a:gd name="T10" fmla="*/ 4 w 39"/>
                <a:gd name="T11" fmla="*/ 43 h 75"/>
                <a:gd name="T12" fmla="*/ 13 w 39"/>
                <a:gd name="T13" fmla="*/ 54 h 75"/>
                <a:gd name="T14" fmla="*/ 26 w 39"/>
                <a:gd name="T15" fmla="*/ 68 h 75"/>
                <a:gd name="T16" fmla="*/ 39 w 39"/>
                <a:gd name="T17" fmla="*/ 75 h 75"/>
                <a:gd name="T18" fmla="*/ 39 w 39"/>
                <a:gd name="T19" fmla="*/ 75 h 75"/>
                <a:gd name="T20" fmla="*/ 34 w 39"/>
                <a:gd name="T21" fmla="*/ 40 h 75"/>
                <a:gd name="T22" fmla="*/ 13 w 39"/>
                <a:gd name="T23" fmla="*/ 0 h 75"/>
                <a:gd name="T24" fmla="*/ 13 w 39"/>
                <a:gd name="T25" fmla="*/ 0 h 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9" h="75">
                  <a:moveTo>
                    <a:pt x="13" y="0"/>
                  </a:moveTo>
                  <a:lnTo>
                    <a:pt x="13" y="0"/>
                  </a:lnTo>
                  <a:lnTo>
                    <a:pt x="9" y="0"/>
                  </a:lnTo>
                  <a:lnTo>
                    <a:pt x="0" y="15"/>
                  </a:lnTo>
                  <a:lnTo>
                    <a:pt x="4" y="32"/>
                  </a:lnTo>
                  <a:lnTo>
                    <a:pt x="4" y="43"/>
                  </a:lnTo>
                  <a:lnTo>
                    <a:pt x="13" y="54"/>
                  </a:lnTo>
                  <a:lnTo>
                    <a:pt x="26" y="68"/>
                  </a:lnTo>
                  <a:lnTo>
                    <a:pt x="39" y="75"/>
                  </a:lnTo>
                  <a:lnTo>
                    <a:pt x="34" y="4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56" name="Freeform 409"/>
            <p:cNvSpPr>
              <a:spLocks/>
            </p:cNvSpPr>
            <p:nvPr/>
          </p:nvSpPr>
          <p:spPr bwMode="auto">
            <a:xfrm>
              <a:off x="3514" y="3840"/>
              <a:ext cx="8" cy="11"/>
            </a:xfrm>
            <a:custGeom>
              <a:avLst/>
              <a:gdLst>
                <a:gd name="T0" fmla="*/ 0 w 8"/>
                <a:gd name="T1" fmla="*/ 7 h 11"/>
                <a:gd name="T2" fmla="*/ 8 w 8"/>
                <a:gd name="T3" fmla="*/ 11 h 11"/>
                <a:gd name="T4" fmla="*/ 4 w 8"/>
                <a:gd name="T5" fmla="*/ 4 h 11"/>
                <a:gd name="T6" fmla="*/ 0 w 8"/>
                <a:gd name="T7" fmla="*/ 0 h 11"/>
                <a:gd name="T8" fmla="*/ 0 w 8"/>
                <a:gd name="T9" fmla="*/ 7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11">
                  <a:moveTo>
                    <a:pt x="0" y="7"/>
                  </a:moveTo>
                  <a:lnTo>
                    <a:pt x="8" y="11"/>
                  </a:lnTo>
                  <a:lnTo>
                    <a:pt x="4" y="4"/>
                  </a:lnTo>
                  <a:lnTo>
                    <a:pt x="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9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57" name="Freeform 410"/>
            <p:cNvSpPr>
              <a:spLocks/>
            </p:cNvSpPr>
            <p:nvPr/>
          </p:nvSpPr>
          <p:spPr bwMode="auto">
            <a:xfrm>
              <a:off x="3522" y="3829"/>
              <a:ext cx="4" cy="15"/>
            </a:xfrm>
            <a:custGeom>
              <a:avLst/>
              <a:gdLst>
                <a:gd name="T0" fmla="*/ 0 w 4"/>
                <a:gd name="T1" fmla="*/ 8 h 15"/>
                <a:gd name="T2" fmla="*/ 4 w 4"/>
                <a:gd name="T3" fmla="*/ 15 h 15"/>
                <a:gd name="T4" fmla="*/ 4 w 4"/>
                <a:gd name="T5" fmla="*/ 4 h 15"/>
                <a:gd name="T6" fmla="*/ 0 w 4"/>
                <a:gd name="T7" fmla="*/ 0 h 15"/>
                <a:gd name="T8" fmla="*/ 0 w 4"/>
                <a:gd name="T9" fmla="*/ 8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15">
                  <a:moveTo>
                    <a:pt x="0" y="8"/>
                  </a:moveTo>
                  <a:lnTo>
                    <a:pt x="4" y="15"/>
                  </a:lnTo>
                  <a:lnTo>
                    <a:pt x="4" y="4"/>
                  </a:ln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9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58" name="Freeform 411"/>
            <p:cNvSpPr>
              <a:spLocks/>
            </p:cNvSpPr>
            <p:nvPr/>
          </p:nvSpPr>
          <p:spPr bwMode="auto">
            <a:xfrm>
              <a:off x="3518" y="3858"/>
              <a:ext cx="8" cy="7"/>
            </a:xfrm>
            <a:custGeom>
              <a:avLst/>
              <a:gdLst>
                <a:gd name="T0" fmla="*/ 0 w 8"/>
                <a:gd name="T1" fmla="*/ 4 h 7"/>
                <a:gd name="T2" fmla="*/ 8 w 8"/>
                <a:gd name="T3" fmla="*/ 7 h 7"/>
                <a:gd name="T4" fmla="*/ 4 w 8"/>
                <a:gd name="T5" fmla="*/ 4 h 7"/>
                <a:gd name="T6" fmla="*/ 0 w 8"/>
                <a:gd name="T7" fmla="*/ 0 h 7"/>
                <a:gd name="T8" fmla="*/ 0 w 8"/>
                <a:gd name="T9" fmla="*/ 4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7">
                  <a:moveTo>
                    <a:pt x="0" y="4"/>
                  </a:moveTo>
                  <a:lnTo>
                    <a:pt x="8" y="7"/>
                  </a:lnTo>
                  <a:lnTo>
                    <a:pt x="4" y="4"/>
                  </a:lnTo>
                  <a:lnTo>
                    <a:pt x="0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9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59" name="Freeform 412"/>
            <p:cNvSpPr>
              <a:spLocks/>
            </p:cNvSpPr>
            <p:nvPr/>
          </p:nvSpPr>
          <p:spPr bwMode="auto">
            <a:xfrm>
              <a:off x="3531" y="3847"/>
              <a:ext cx="8" cy="11"/>
            </a:xfrm>
            <a:custGeom>
              <a:avLst/>
              <a:gdLst>
                <a:gd name="T0" fmla="*/ 4 w 8"/>
                <a:gd name="T1" fmla="*/ 7 h 11"/>
                <a:gd name="T2" fmla="*/ 8 w 8"/>
                <a:gd name="T3" fmla="*/ 11 h 11"/>
                <a:gd name="T4" fmla="*/ 8 w 8"/>
                <a:gd name="T5" fmla="*/ 4 h 11"/>
                <a:gd name="T6" fmla="*/ 0 w 8"/>
                <a:gd name="T7" fmla="*/ 0 h 11"/>
                <a:gd name="T8" fmla="*/ 4 w 8"/>
                <a:gd name="T9" fmla="*/ 7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11">
                  <a:moveTo>
                    <a:pt x="4" y="7"/>
                  </a:moveTo>
                  <a:lnTo>
                    <a:pt x="8" y="11"/>
                  </a:lnTo>
                  <a:lnTo>
                    <a:pt x="8" y="4"/>
                  </a:lnTo>
                  <a:lnTo>
                    <a:pt x="0" y="0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FF9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60" name="Freeform 413"/>
            <p:cNvSpPr>
              <a:spLocks/>
            </p:cNvSpPr>
            <p:nvPr/>
          </p:nvSpPr>
          <p:spPr bwMode="auto">
            <a:xfrm>
              <a:off x="3518" y="3872"/>
              <a:ext cx="13" cy="8"/>
            </a:xfrm>
            <a:custGeom>
              <a:avLst/>
              <a:gdLst>
                <a:gd name="T0" fmla="*/ 4 w 13"/>
                <a:gd name="T1" fmla="*/ 8 h 8"/>
                <a:gd name="T2" fmla="*/ 13 w 13"/>
                <a:gd name="T3" fmla="*/ 4 h 8"/>
                <a:gd name="T4" fmla="*/ 8 w 13"/>
                <a:gd name="T5" fmla="*/ 0 h 8"/>
                <a:gd name="T6" fmla="*/ 0 w 13"/>
                <a:gd name="T7" fmla="*/ 0 h 8"/>
                <a:gd name="T8" fmla="*/ 4 w 13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" h="8">
                  <a:moveTo>
                    <a:pt x="4" y="8"/>
                  </a:moveTo>
                  <a:lnTo>
                    <a:pt x="13" y="4"/>
                  </a:lnTo>
                  <a:lnTo>
                    <a:pt x="8" y="0"/>
                  </a:ln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FF9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61" name="Freeform 414"/>
            <p:cNvSpPr>
              <a:spLocks/>
            </p:cNvSpPr>
            <p:nvPr/>
          </p:nvSpPr>
          <p:spPr bwMode="auto">
            <a:xfrm>
              <a:off x="3539" y="3865"/>
              <a:ext cx="13" cy="4"/>
            </a:xfrm>
            <a:custGeom>
              <a:avLst/>
              <a:gdLst>
                <a:gd name="T0" fmla="*/ 5 w 13"/>
                <a:gd name="T1" fmla="*/ 4 h 4"/>
                <a:gd name="T2" fmla="*/ 13 w 13"/>
                <a:gd name="T3" fmla="*/ 4 h 4"/>
                <a:gd name="T4" fmla="*/ 9 w 13"/>
                <a:gd name="T5" fmla="*/ 0 h 4"/>
                <a:gd name="T6" fmla="*/ 0 w 13"/>
                <a:gd name="T7" fmla="*/ 0 h 4"/>
                <a:gd name="T8" fmla="*/ 5 w 13"/>
                <a:gd name="T9" fmla="*/ 4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" h="4">
                  <a:moveTo>
                    <a:pt x="5" y="4"/>
                  </a:moveTo>
                  <a:lnTo>
                    <a:pt x="13" y="4"/>
                  </a:lnTo>
                  <a:lnTo>
                    <a:pt x="9" y="0"/>
                  </a:lnTo>
                  <a:lnTo>
                    <a:pt x="0" y="0"/>
                  </a:lnTo>
                  <a:lnTo>
                    <a:pt x="5" y="4"/>
                  </a:lnTo>
                  <a:close/>
                </a:path>
              </a:pathLst>
            </a:custGeom>
            <a:solidFill>
              <a:srgbClr val="FF9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62" name="Freeform 415"/>
            <p:cNvSpPr>
              <a:spLocks/>
            </p:cNvSpPr>
            <p:nvPr/>
          </p:nvSpPr>
          <p:spPr bwMode="auto">
            <a:xfrm>
              <a:off x="3531" y="3880"/>
              <a:ext cx="8" cy="14"/>
            </a:xfrm>
            <a:custGeom>
              <a:avLst/>
              <a:gdLst>
                <a:gd name="T0" fmla="*/ 0 w 8"/>
                <a:gd name="T1" fmla="*/ 7 h 14"/>
                <a:gd name="T2" fmla="*/ 4 w 8"/>
                <a:gd name="T3" fmla="*/ 14 h 14"/>
                <a:gd name="T4" fmla="*/ 8 w 8"/>
                <a:gd name="T5" fmla="*/ 7 h 14"/>
                <a:gd name="T6" fmla="*/ 4 w 8"/>
                <a:gd name="T7" fmla="*/ 0 h 14"/>
                <a:gd name="T8" fmla="*/ 0 w 8"/>
                <a:gd name="T9" fmla="*/ 7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14">
                  <a:moveTo>
                    <a:pt x="0" y="7"/>
                  </a:moveTo>
                  <a:lnTo>
                    <a:pt x="4" y="14"/>
                  </a:lnTo>
                  <a:lnTo>
                    <a:pt x="8" y="7"/>
                  </a:lnTo>
                  <a:lnTo>
                    <a:pt x="4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9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63" name="Freeform 416"/>
            <p:cNvSpPr>
              <a:spLocks/>
            </p:cNvSpPr>
            <p:nvPr/>
          </p:nvSpPr>
          <p:spPr bwMode="auto">
            <a:xfrm>
              <a:off x="3544" y="3890"/>
              <a:ext cx="8" cy="11"/>
            </a:xfrm>
            <a:custGeom>
              <a:avLst/>
              <a:gdLst>
                <a:gd name="T0" fmla="*/ 4 w 8"/>
                <a:gd name="T1" fmla="*/ 7 h 11"/>
                <a:gd name="T2" fmla="*/ 8 w 8"/>
                <a:gd name="T3" fmla="*/ 11 h 11"/>
                <a:gd name="T4" fmla="*/ 8 w 8"/>
                <a:gd name="T5" fmla="*/ 4 h 11"/>
                <a:gd name="T6" fmla="*/ 0 w 8"/>
                <a:gd name="T7" fmla="*/ 0 h 11"/>
                <a:gd name="T8" fmla="*/ 4 w 8"/>
                <a:gd name="T9" fmla="*/ 7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11">
                  <a:moveTo>
                    <a:pt x="4" y="7"/>
                  </a:moveTo>
                  <a:lnTo>
                    <a:pt x="8" y="11"/>
                  </a:lnTo>
                  <a:lnTo>
                    <a:pt x="8" y="4"/>
                  </a:lnTo>
                  <a:lnTo>
                    <a:pt x="0" y="0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FF9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64" name="Freeform 417"/>
            <p:cNvSpPr>
              <a:spLocks/>
            </p:cNvSpPr>
            <p:nvPr/>
          </p:nvSpPr>
          <p:spPr bwMode="auto">
            <a:xfrm>
              <a:off x="3544" y="3872"/>
              <a:ext cx="8" cy="15"/>
            </a:xfrm>
            <a:custGeom>
              <a:avLst/>
              <a:gdLst>
                <a:gd name="T0" fmla="*/ 0 w 8"/>
                <a:gd name="T1" fmla="*/ 8 h 15"/>
                <a:gd name="T2" fmla="*/ 4 w 8"/>
                <a:gd name="T3" fmla="*/ 15 h 15"/>
                <a:gd name="T4" fmla="*/ 8 w 8"/>
                <a:gd name="T5" fmla="*/ 8 h 15"/>
                <a:gd name="T6" fmla="*/ 4 w 8"/>
                <a:gd name="T7" fmla="*/ 0 h 15"/>
                <a:gd name="T8" fmla="*/ 0 w 8"/>
                <a:gd name="T9" fmla="*/ 8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15">
                  <a:moveTo>
                    <a:pt x="0" y="8"/>
                  </a:moveTo>
                  <a:lnTo>
                    <a:pt x="4" y="15"/>
                  </a:lnTo>
                  <a:lnTo>
                    <a:pt x="8" y="8"/>
                  </a:lnTo>
                  <a:lnTo>
                    <a:pt x="4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9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65" name="Freeform 418"/>
            <p:cNvSpPr>
              <a:spLocks/>
            </p:cNvSpPr>
            <p:nvPr/>
          </p:nvSpPr>
          <p:spPr bwMode="auto">
            <a:xfrm>
              <a:off x="5545" y="353"/>
              <a:ext cx="159" cy="50"/>
            </a:xfrm>
            <a:custGeom>
              <a:avLst/>
              <a:gdLst>
                <a:gd name="T0" fmla="*/ 0 w 159"/>
                <a:gd name="T1" fmla="*/ 4 h 50"/>
                <a:gd name="T2" fmla="*/ 0 w 159"/>
                <a:gd name="T3" fmla="*/ 11 h 50"/>
                <a:gd name="T4" fmla="*/ 5 w 159"/>
                <a:gd name="T5" fmla="*/ 22 h 50"/>
                <a:gd name="T6" fmla="*/ 17 w 159"/>
                <a:gd name="T7" fmla="*/ 29 h 50"/>
                <a:gd name="T8" fmla="*/ 35 w 159"/>
                <a:gd name="T9" fmla="*/ 36 h 50"/>
                <a:gd name="T10" fmla="*/ 56 w 159"/>
                <a:gd name="T11" fmla="*/ 43 h 50"/>
                <a:gd name="T12" fmla="*/ 86 w 159"/>
                <a:gd name="T13" fmla="*/ 50 h 50"/>
                <a:gd name="T14" fmla="*/ 121 w 159"/>
                <a:gd name="T15" fmla="*/ 50 h 50"/>
                <a:gd name="T16" fmla="*/ 159 w 159"/>
                <a:gd name="T17" fmla="*/ 47 h 50"/>
                <a:gd name="T18" fmla="*/ 121 w 159"/>
                <a:gd name="T19" fmla="*/ 29 h 50"/>
                <a:gd name="T20" fmla="*/ 69 w 159"/>
                <a:gd name="T21" fmla="*/ 11 h 50"/>
                <a:gd name="T22" fmla="*/ 26 w 159"/>
                <a:gd name="T23" fmla="*/ 0 h 50"/>
                <a:gd name="T24" fmla="*/ 9 w 159"/>
                <a:gd name="T25" fmla="*/ 0 h 50"/>
                <a:gd name="T26" fmla="*/ 0 w 159"/>
                <a:gd name="T27" fmla="*/ 4 h 5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59" h="50">
                  <a:moveTo>
                    <a:pt x="0" y="4"/>
                  </a:moveTo>
                  <a:lnTo>
                    <a:pt x="0" y="11"/>
                  </a:lnTo>
                  <a:lnTo>
                    <a:pt x="5" y="22"/>
                  </a:lnTo>
                  <a:lnTo>
                    <a:pt x="17" y="29"/>
                  </a:lnTo>
                  <a:lnTo>
                    <a:pt x="35" y="36"/>
                  </a:lnTo>
                  <a:lnTo>
                    <a:pt x="56" y="43"/>
                  </a:lnTo>
                  <a:lnTo>
                    <a:pt x="86" y="50"/>
                  </a:lnTo>
                  <a:lnTo>
                    <a:pt x="121" y="50"/>
                  </a:lnTo>
                  <a:lnTo>
                    <a:pt x="159" y="47"/>
                  </a:lnTo>
                  <a:lnTo>
                    <a:pt x="121" y="29"/>
                  </a:lnTo>
                  <a:lnTo>
                    <a:pt x="69" y="11"/>
                  </a:lnTo>
                  <a:lnTo>
                    <a:pt x="26" y="0"/>
                  </a:lnTo>
                  <a:lnTo>
                    <a:pt x="9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66" name="Freeform 419"/>
            <p:cNvSpPr>
              <a:spLocks/>
            </p:cNvSpPr>
            <p:nvPr/>
          </p:nvSpPr>
          <p:spPr bwMode="auto">
            <a:xfrm>
              <a:off x="5545" y="328"/>
              <a:ext cx="185" cy="39"/>
            </a:xfrm>
            <a:custGeom>
              <a:avLst/>
              <a:gdLst>
                <a:gd name="T0" fmla="*/ 0 w 185"/>
                <a:gd name="T1" fmla="*/ 25 h 39"/>
                <a:gd name="T2" fmla="*/ 9 w 185"/>
                <a:gd name="T3" fmla="*/ 32 h 39"/>
                <a:gd name="T4" fmla="*/ 22 w 185"/>
                <a:gd name="T5" fmla="*/ 39 h 39"/>
                <a:gd name="T6" fmla="*/ 47 w 185"/>
                <a:gd name="T7" fmla="*/ 39 h 39"/>
                <a:gd name="T8" fmla="*/ 73 w 185"/>
                <a:gd name="T9" fmla="*/ 39 h 39"/>
                <a:gd name="T10" fmla="*/ 133 w 185"/>
                <a:gd name="T11" fmla="*/ 29 h 39"/>
                <a:gd name="T12" fmla="*/ 163 w 185"/>
                <a:gd name="T13" fmla="*/ 22 h 39"/>
                <a:gd name="T14" fmla="*/ 185 w 185"/>
                <a:gd name="T15" fmla="*/ 11 h 39"/>
                <a:gd name="T16" fmla="*/ 129 w 185"/>
                <a:gd name="T17" fmla="*/ 4 h 39"/>
                <a:gd name="T18" fmla="*/ 69 w 185"/>
                <a:gd name="T19" fmla="*/ 0 h 39"/>
                <a:gd name="T20" fmla="*/ 43 w 185"/>
                <a:gd name="T21" fmla="*/ 0 h 39"/>
                <a:gd name="T22" fmla="*/ 22 w 185"/>
                <a:gd name="T23" fmla="*/ 4 h 39"/>
                <a:gd name="T24" fmla="*/ 9 w 185"/>
                <a:gd name="T25" fmla="*/ 11 h 39"/>
                <a:gd name="T26" fmla="*/ 0 w 185"/>
                <a:gd name="T27" fmla="*/ 25 h 3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85" h="39">
                  <a:moveTo>
                    <a:pt x="0" y="25"/>
                  </a:moveTo>
                  <a:lnTo>
                    <a:pt x="9" y="32"/>
                  </a:lnTo>
                  <a:lnTo>
                    <a:pt x="22" y="39"/>
                  </a:lnTo>
                  <a:lnTo>
                    <a:pt x="47" y="39"/>
                  </a:lnTo>
                  <a:lnTo>
                    <a:pt x="73" y="39"/>
                  </a:lnTo>
                  <a:lnTo>
                    <a:pt x="133" y="29"/>
                  </a:lnTo>
                  <a:lnTo>
                    <a:pt x="163" y="22"/>
                  </a:lnTo>
                  <a:lnTo>
                    <a:pt x="185" y="11"/>
                  </a:lnTo>
                  <a:lnTo>
                    <a:pt x="129" y="4"/>
                  </a:lnTo>
                  <a:lnTo>
                    <a:pt x="69" y="0"/>
                  </a:lnTo>
                  <a:lnTo>
                    <a:pt x="43" y="0"/>
                  </a:lnTo>
                  <a:lnTo>
                    <a:pt x="22" y="4"/>
                  </a:lnTo>
                  <a:lnTo>
                    <a:pt x="9" y="11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80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67" name="Freeform 420"/>
            <p:cNvSpPr>
              <a:spLocks/>
            </p:cNvSpPr>
            <p:nvPr/>
          </p:nvSpPr>
          <p:spPr bwMode="auto">
            <a:xfrm>
              <a:off x="5537" y="203"/>
              <a:ext cx="116" cy="143"/>
            </a:xfrm>
            <a:custGeom>
              <a:avLst/>
              <a:gdLst>
                <a:gd name="T0" fmla="*/ 21 w 116"/>
                <a:gd name="T1" fmla="*/ 143 h 143"/>
                <a:gd name="T2" fmla="*/ 8 w 116"/>
                <a:gd name="T3" fmla="*/ 139 h 143"/>
                <a:gd name="T4" fmla="*/ 0 w 116"/>
                <a:gd name="T5" fmla="*/ 136 h 143"/>
                <a:gd name="T6" fmla="*/ 0 w 116"/>
                <a:gd name="T7" fmla="*/ 118 h 143"/>
                <a:gd name="T8" fmla="*/ 17 w 116"/>
                <a:gd name="T9" fmla="*/ 96 h 143"/>
                <a:gd name="T10" fmla="*/ 38 w 116"/>
                <a:gd name="T11" fmla="*/ 75 h 143"/>
                <a:gd name="T12" fmla="*/ 94 w 116"/>
                <a:gd name="T13" fmla="*/ 32 h 143"/>
                <a:gd name="T14" fmla="*/ 111 w 116"/>
                <a:gd name="T15" fmla="*/ 14 h 143"/>
                <a:gd name="T16" fmla="*/ 116 w 116"/>
                <a:gd name="T17" fmla="*/ 0 h 143"/>
                <a:gd name="T18" fmla="*/ 116 w 116"/>
                <a:gd name="T19" fmla="*/ 14 h 143"/>
                <a:gd name="T20" fmla="*/ 111 w 116"/>
                <a:gd name="T21" fmla="*/ 28 h 143"/>
                <a:gd name="T22" fmla="*/ 98 w 116"/>
                <a:gd name="T23" fmla="*/ 71 h 143"/>
                <a:gd name="T24" fmla="*/ 90 w 116"/>
                <a:gd name="T25" fmla="*/ 93 h 143"/>
                <a:gd name="T26" fmla="*/ 73 w 116"/>
                <a:gd name="T27" fmla="*/ 114 h 143"/>
                <a:gd name="T28" fmla="*/ 51 w 116"/>
                <a:gd name="T29" fmla="*/ 132 h 143"/>
                <a:gd name="T30" fmla="*/ 21 w 116"/>
                <a:gd name="T31" fmla="*/ 143 h 14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16" h="143">
                  <a:moveTo>
                    <a:pt x="21" y="143"/>
                  </a:moveTo>
                  <a:lnTo>
                    <a:pt x="8" y="139"/>
                  </a:lnTo>
                  <a:lnTo>
                    <a:pt x="0" y="136"/>
                  </a:lnTo>
                  <a:lnTo>
                    <a:pt x="0" y="118"/>
                  </a:lnTo>
                  <a:lnTo>
                    <a:pt x="17" y="96"/>
                  </a:lnTo>
                  <a:lnTo>
                    <a:pt x="38" y="75"/>
                  </a:lnTo>
                  <a:lnTo>
                    <a:pt x="94" y="32"/>
                  </a:lnTo>
                  <a:lnTo>
                    <a:pt x="111" y="14"/>
                  </a:lnTo>
                  <a:lnTo>
                    <a:pt x="116" y="0"/>
                  </a:lnTo>
                  <a:lnTo>
                    <a:pt x="116" y="14"/>
                  </a:lnTo>
                  <a:lnTo>
                    <a:pt x="111" y="28"/>
                  </a:lnTo>
                  <a:lnTo>
                    <a:pt x="98" y="71"/>
                  </a:lnTo>
                  <a:lnTo>
                    <a:pt x="90" y="93"/>
                  </a:lnTo>
                  <a:lnTo>
                    <a:pt x="73" y="114"/>
                  </a:lnTo>
                  <a:lnTo>
                    <a:pt x="51" y="132"/>
                  </a:lnTo>
                  <a:lnTo>
                    <a:pt x="21" y="143"/>
                  </a:ln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2056" name="Freeform 421"/>
          <p:cNvSpPr>
            <a:spLocks/>
          </p:cNvSpPr>
          <p:nvPr/>
        </p:nvSpPr>
        <p:spPr bwMode="auto">
          <a:xfrm>
            <a:off x="8632825" y="5637213"/>
            <a:ext cx="265113" cy="114300"/>
          </a:xfrm>
          <a:custGeom>
            <a:avLst/>
            <a:gdLst>
              <a:gd name="T0" fmla="*/ 2147483647 w 167"/>
              <a:gd name="T1" fmla="*/ 2147483647 h 72"/>
              <a:gd name="T2" fmla="*/ 0 w 167"/>
              <a:gd name="T3" fmla="*/ 2147483647 h 72"/>
              <a:gd name="T4" fmla="*/ 2147483647 w 167"/>
              <a:gd name="T5" fmla="*/ 2147483647 h 72"/>
              <a:gd name="T6" fmla="*/ 2147483647 w 167"/>
              <a:gd name="T7" fmla="*/ 2147483647 h 72"/>
              <a:gd name="T8" fmla="*/ 2147483647 w 167"/>
              <a:gd name="T9" fmla="*/ 2147483647 h 72"/>
              <a:gd name="T10" fmla="*/ 2147483647 w 167"/>
              <a:gd name="T11" fmla="*/ 2147483647 h 72"/>
              <a:gd name="T12" fmla="*/ 2147483647 w 167"/>
              <a:gd name="T13" fmla="*/ 0 h 72"/>
              <a:gd name="T14" fmla="*/ 2147483647 w 167"/>
              <a:gd name="T15" fmla="*/ 0 h 72"/>
              <a:gd name="T16" fmla="*/ 2147483647 w 167"/>
              <a:gd name="T17" fmla="*/ 2147483647 h 72"/>
              <a:gd name="T18" fmla="*/ 2147483647 w 167"/>
              <a:gd name="T19" fmla="*/ 2147483647 h 72"/>
              <a:gd name="T20" fmla="*/ 2147483647 w 167"/>
              <a:gd name="T21" fmla="*/ 2147483647 h 72"/>
              <a:gd name="T22" fmla="*/ 2147483647 w 167"/>
              <a:gd name="T23" fmla="*/ 2147483647 h 72"/>
              <a:gd name="T24" fmla="*/ 2147483647 w 167"/>
              <a:gd name="T25" fmla="*/ 2147483647 h 72"/>
              <a:gd name="T26" fmla="*/ 2147483647 w 167"/>
              <a:gd name="T27" fmla="*/ 2147483647 h 7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67" h="72">
                <a:moveTo>
                  <a:pt x="4" y="65"/>
                </a:moveTo>
                <a:lnTo>
                  <a:pt x="0" y="54"/>
                </a:lnTo>
                <a:lnTo>
                  <a:pt x="8" y="47"/>
                </a:lnTo>
                <a:lnTo>
                  <a:pt x="30" y="32"/>
                </a:lnTo>
                <a:lnTo>
                  <a:pt x="56" y="22"/>
                </a:lnTo>
                <a:lnTo>
                  <a:pt x="116" y="4"/>
                </a:lnTo>
                <a:lnTo>
                  <a:pt x="146" y="0"/>
                </a:lnTo>
                <a:lnTo>
                  <a:pt x="167" y="0"/>
                </a:lnTo>
                <a:lnTo>
                  <a:pt x="133" y="29"/>
                </a:lnTo>
                <a:lnTo>
                  <a:pt x="90" y="57"/>
                </a:lnTo>
                <a:lnTo>
                  <a:pt x="69" y="65"/>
                </a:lnTo>
                <a:lnTo>
                  <a:pt x="43" y="72"/>
                </a:lnTo>
                <a:lnTo>
                  <a:pt x="21" y="72"/>
                </a:lnTo>
                <a:lnTo>
                  <a:pt x="4" y="65"/>
                </a:lnTo>
                <a:close/>
              </a:path>
            </a:pathLst>
          </a:cu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057" name="Freeform 422"/>
          <p:cNvSpPr>
            <a:spLocks/>
          </p:cNvSpPr>
          <p:nvPr/>
        </p:nvSpPr>
        <p:spPr bwMode="auto">
          <a:xfrm>
            <a:off x="8701088" y="5805488"/>
            <a:ext cx="273050" cy="111125"/>
          </a:xfrm>
          <a:custGeom>
            <a:avLst/>
            <a:gdLst>
              <a:gd name="T0" fmla="*/ 2147483647 w 172"/>
              <a:gd name="T1" fmla="*/ 2147483647 h 68"/>
              <a:gd name="T2" fmla="*/ 0 w 172"/>
              <a:gd name="T3" fmla="*/ 2147483647 h 68"/>
              <a:gd name="T4" fmla="*/ 2147483647 w 172"/>
              <a:gd name="T5" fmla="*/ 2147483647 h 68"/>
              <a:gd name="T6" fmla="*/ 2147483647 w 172"/>
              <a:gd name="T7" fmla="*/ 2147483647 h 68"/>
              <a:gd name="T8" fmla="*/ 2147483647 w 172"/>
              <a:gd name="T9" fmla="*/ 2147483647 h 68"/>
              <a:gd name="T10" fmla="*/ 2147483647 w 172"/>
              <a:gd name="T11" fmla="*/ 2147483647 h 68"/>
              <a:gd name="T12" fmla="*/ 2147483647 w 172"/>
              <a:gd name="T13" fmla="*/ 2147483647 h 68"/>
              <a:gd name="T14" fmla="*/ 2147483647 w 172"/>
              <a:gd name="T15" fmla="*/ 2147483647 h 68"/>
              <a:gd name="T16" fmla="*/ 2147483647 w 172"/>
              <a:gd name="T17" fmla="*/ 2147483647 h 68"/>
              <a:gd name="T18" fmla="*/ 2147483647 w 172"/>
              <a:gd name="T19" fmla="*/ 2147483647 h 68"/>
              <a:gd name="T20" fmla="*/ 2147483647 w 172"/>
              <a:gd name="T21" fmla="*/ 2147483647 h 68"/>
              <a:gd name="T22" fmla="*/ 2147483647 w 172"/>
              <a:gd name="T23" fmla="*/ 0 h 68"/>
              <a:gd name="T24" fmla="*/ 2147483647 w 172"/>
              <a:gd name="T25" fmla="*/ 0 h 68"/>
              <a:gd name="T26" fmla="*/ 2147483647 w 172"/>
              <a:gd name="T27" fmla="*/ 2147483647 h 6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72" h="68">
                <a:moveTo>
                  <a:pt x="4" y="7"/>
                </a:moveTo>
                <a:lnTo>
                  <a:pt x="0" y="14"/>
                </a:lnTo>
                <a:lnTo>
                  <a:pt x="13" y="25"/>
                </a:lnTo>
                <a:lnTo>
                  <a:pt x="30" y="35"/>
                </a:lnTo>
                <a:lnTo>
                  <a:pt x="60" y="50"/>
                </a:lnTo>
                <a:lnTo>
                  <a:pt x="120" y="64"/>
                </a:lnTo>
                <a:lnTo>
                  <a:pt x="146" y="68"/>
                </a:lnTo>
                <a:lnTo>
                  <a:pt x="172" y="64"/>
                </a:lnTo>
                <a:lnTo>
                  <a:pt x="137" y="39"/>
                </a:lnTo>
                <a:lnTo>
                  <a:pt x="90" y="14"/>
                </a:lnTo>
                <a:lnTo>
                  <a:pt x="69" y="3"/>
                </a:lnTo>
                <a:lnTo>
                  <a:pt x="43" y="0"/>
                </a:lnTo>
                <a:lnTo>
                  <a:pt x="21" y="0"/>
                </a:lnTo>
                <a:lnTo>
                  <a:pt x="4" y="7"/>
                </a:lnTo>
                <a:close/>
              </a:path>
            </a:pathLst>
          </a:cu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058" name="Freeform 423"/>
          <p:cNvSpPr>
            <a:spLocks/>
          </p:cNvSpPr>
          <p:nvPr/>
        </p:nvSpPr>
        <p:spPr bwMode="auto">
          <a:xfrm>
            <a:off x="8926513" y="5643563"/>
            <a:ext cx="87312" cy="117475"/>
          </a:xfrm>
          <a:custGeom>
            <a:avLst/>
            <a:gdLst>
              <a:gd name="T0" fmla="*/ 2147483647 w 55"/>
              <a:gd name="T1" fmla="*/ 0 h 75"/>
              <a:gd name="T2" fmla="*/ 2147483647 w 55"/>
              <a:gd name="T3" fmla="*/ 2147483647 h 75"/>
              <a:gd name="T4" fmla="*/ 2147483647 w 55"/>
              <a:gd name="T5" fmla="*/ 2147483647 h 75"/>
              <a:gd name="T6" fmla="*/ 0 w 55"/>
              <a:gd name="T7" fmla="*/ 2147483647 h 75"/>
              <a:gd name="T8" fmla="*/ 0 w 55"/>
              <a:gd name="T9" fmla="*/ 2147483647 h 75"/>
              <a:gd name="T10" fmla="*/ 0 w 55"/>
              <a:gd name="T11" fmla="*/ 2147483647 h 75"/>
              <a:gd name="T12" fmla="*/ 2147483647 w 55"/>
              <a:gd name="T13" fmla="*/ 2147483647 h 75"/>
              <a:gd name="T14" fmla="*/ 2147483647 w 55"/>
              <a:gd name="T15" fmla="*/ 2147483647 h 75"/>
              <a:gd name="T16" fmla="*/ 2147483647 w 55"/>
              <a:gd name="T17" fmla="*/ 2147483647 h 75"/>
              <a:gd name="T18" fmla="*/ 2147483647 w 55"/>
              <a:gd name="T19" fmla="*/ 2147483647 h 75"/>
              <a:gd name="T20" fmla="*/ 2147483647 w 55"/>
              <a:gd name="T21" fmla="*/ 0 h 7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5" h="75">
                <a:moveTo>
                  <a:pt x="55" y="0"/>
                </a:moveTo>
                <a:lnTo>
                  <a:pt x="38" y="7"/>
                </a:lnTo>
                <a:lnTo>
                  <a:pt x="17" y="18"/>
                </a:lnTo>
                <a:lnTo>
                  <a:pt x="0" y="39"/>
                </a:lnTo>
                <a:lnTo>
                  <a:pt x="0" y="53"/>
                </a:lnTo>
                <a:lnTo>
                  <a:pt x="0" y="75"/>
                </a:lnTo>
                <a:lnTo>
                  <a:pt x="30" y="53"/>
                </a:lnTo>
                <a:lnTo>
                  <a:pt x="38" y="46"/>
                </a:lnTo>
                <a:lnTo>
                  <a:pt x="51" y="32"/>
                </a:lnTo>
                <a:lnTo>
                  <a:pt x="55" y="18"/>
                </a:lnTo>
                <a:lnTo>
                  <a:pt x="55" y="0"/>
                </a:lnTo>
                <a:close/>
              </a:path>
            </a:pathLst>
          </a:cu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059" name="Freeform 424"/>
          <p:cNvSpPr>
            <a:spLocks/>
          </p:cNvSpPr>
          <p:nvPr/>
        </p:nvSpPr>
        <p:spPr bwMode="auto">
          <a:xfrm>
            <a:off x="8053388" y="5802313"/>
            <a:ext cx="273050" cy="114300"/>
          </a:xfrm>
          <a:custGeom>
            <a:avLst/>
            <a:gdLst>
              <a:gd name="T0" fmla="*/ 2147483647 w 172"/>
              <a:gd name="T1" fmla="*/ 2147483647 h 72"/>
              <a:gd name="T2" fmla="*/ 2147483647 w 172"/>
              <a:gd name="T3" fmla="*/ 2147483647 h 72"/>
              <a:gd name="T4" fmla="*/ 2147483647 w 172"/>
              <a:gd name="T5" fmla="*/ 2147483647 h 72"/>
              <a:gd name="T6" fmla="*/ 2147483647 w 172"/>
              <a:gd name="T7" fmla="*/ 2147483647 h 72"/>
              <a:gd name="T8" fmla="*/ 2147483647 w 172"/>
              <a:gd name="T9" fmla="*/ 2147483647 h 72"/>
              <a:gd name="T10" fmla="*/ 2147483647 w 172"/>
              <a:gd name="T11" fmla="*/ 2147483647 h 72"/>
              <a:gd name="T12" fmla="*/ 2147483647 w 172"/>
              <a:gd name="T13" fmla="*/ 0 h 72"/>
              <a:gd name="T14" fmla="*/ 0 w 172"/>
              <a:gd name="T15" fmla="*/ 2147483647 h 72"/>
              <a:gd name="T16" fmla="*/ 2147483647 w 172"/>
              <a:gd name="T17" fmla="*/ 2147483647 h 72"/>
              <a:gd name="T18" fmla="*/ 2147483647 w 172"/>
              <a:gd name="T19" fmla="*/ 2147483647 h 72"/>
              <a:gd name="T20" fmla="*/ 2147483647 w 172"/>
              <a:gd name="T21" fmla="*/ 2147483647 h 72"/>
              <a:gd name="T22" fmla="*/ 2147483647 w 172"/>
              <a:gd name="T23" fmla="*/ 2147483647 h 72"/>
              <a:gd name="T24" fmla="*/ 2147483647 w 172"/>
              <a:gd name="T25" fmla="*/ 2147483647 h 72"/>
              <a:gd name="T26" fmla="*/ 2147483647 w 172"/>
              <a:gd name="T27" fmla="*/ 2147483647 h 7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72" h="72">
                <a:moveTo>
                  <a:pt x="172" y="61"/>
                </a:moveTo>
                <a:lnTo>
                  <a:pt x="172" y="54"/>
                </a:lnTo>
                <a:lnTo>
                  <a:pt x="163" y="43"/>
                </a:lnTo>
                <a:lnTo>
                  <a:pt x="146" y="32"/>
                </a:lnTo>
                <a:lnTo>
                  <a:pt x="116" y="21"/>
                </a:lnTo>
                <a:lnTo>
                  <a:pt x="56" y="4"/>
                </a:lnTo>
                <a:lnTo>
                  <a:pt x="26" y="0"/>
                </a:lnTo>
                <a:lnTo>
                  <a:pt x="0" y="4"/>
                </a:lnTo>
                <a:lnTo>
                  <a:pt x="38" y="29"/>
                </a:lnTo>
                <a:lnTo>
                  <a:pt x="81" y="57"/>
                </a:lnTo>
                <a:lnTo>
                  <a:pt x="107" y="64"/>
                </a:lnTo>
                <a:lnTo>
                  <a:pt x="129" y="72"/>
                </a:lnTo>
                <a:lnTo>
                  <a:pt x="150" y="68"/>
                </a:lnTo>
                <a:lnTo>
                  <a:pt x="172" y="61"/>
                </a:lnTo>
                <a:close/>
              </a:path>
            </a:pathLst>
          </a:cu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060" name="Freeform 425"/>
          <p:cNvSpPr>
            <a:spLocks/>
          </p:cNvSpPr>
          <p:nvPr/>
        </p:nvSpPr>
        <p:spPr bwMode="auto">
          <a:xfrm>
            <a:off x="8154988" y="6005513"/>
            <a:ext cx="95250" cy="120650"/>
          </a:xfrm>
          <a:custGeom>
            <a:avLst/>
            <a:gdLst>
              <a:gd name="T0" fmla="*/ 2147483647 w 60"/>
              <a:gd name="T1" fmla="*/ 0 h 75"/>
              <a:gd name="T2" fmla="*/ 2147483647 w 60"/>
              <a:gd name="T3" fmla="*/ 2147483647 h 75"/>
              <a:gd name="T4" fmla="*/ 2147483647 w 60"/>
              <a:gd name="T5" fmla="*/ 2147483647 h 75"/>
              <a:gd name="T6" fmla="*/ 2147483647 w 60"/>
              <a:gd name="T7" fmla="*/ 2147483647 h 75"/>
              <a:gd name="T8" fmla="*/ 0 w 60"/>
              <a:gd name="T9" fmla="*/ 2147483647 h 75"/>
              <a:gd name="T10" fmla="*/ 2147483647 w 60"/>
              <a:gd name="T11" fmla="*/ 2147483647 h 75"/>
              <a:gd name="T12" fmla="*/ 2147483647 w 60"/>
              <a:gd name="T13" fmla="*/ 2147483647 h 75"/>
              <a:gd name="T14" fmla="*/ 2147483647 w 60"/>
              <a:gd name="T15" fmla="*/ 2147483647 h 75"/>
              <a:gd name="T16" fmla="*/ 2147483647 w 60"/>
              <a:gd name="T17" fmla="*/ 2147483647 h 75"/>
              <a:gd name="T18" fmla="*/ 2147483647 w 60"/>
              <a:gd name="T19" fmla="*/ 2147483647 h 75"/>
              <a:gd name="T20" fmla="*/ 2147483647 w 60"/>
              <a:gd name="T21" fmla="*/ 0 h 7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0" h="75">
                <a:moveTo>
                  <a:pt x="56" y="0"/>
                </a:moveTo>
                <a:lnTo>
                  <a:pt x="43" y="7"/>
                </a:lnTo>
                <a:lnTo>
                  <a:pt x="22" y="18"/>
                </a:lnTo>
                <a:lnTo>
                  <a:pt x="4" y="39"/>
                </a:lnTo>
                <a:lnTo>
                  <a:pt x="0" y="57"/>
                </a:lnTo>
                <a:lnTo>
                  <a:pt x="4" y="75"/>
                </a:lnTo>
                <a:lnTo>
                  <a:pt x="35" y="57"/>
                </a:lnTo>
                <a:lnTo>
                  <a:pt x="43" y="46"/>
                </a:lnTo>
                <a:lnTo>
                  <a:pt x="52" y="36"/>
                </a:lnTo>
                <a:lnTo>
                  <a:pt x="60" y="18"/>
                </a:lnTo>
                <a:lnTo>
                  <a:pt x="56" y="0"/>
                </a:lnTo>
                <a:close/>
              </a:path>
            </a:pathLst>
          </a:cu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061" name="Freeform 426"/>
          <p:cNvSpPr>
            <a:spLocks/>
          </p:cNvSpPr>
          <p:nvPr/>
        </p:nvSpPr>
        <p:spPr bwMode="auto">
          <a:xfrm>
            <a:off x="8353425" y="5891213"/>
            <a:ext cx="252413" cy="85725"/>
          </a:xfrm>
          <a:custGeom>
            <a:avLst/>
            <a:gdLst>
              <a:gd name="T0" fmla="*/ 0 w 159"/>
              <a:gd name="T1" fmla="*/ 2147483647 h 54"/>
              <a:gd name="T2" fmla="*/ 0 w 159"/>
              <a:gd name="T3" fmla="*/ 2147483647 h 54"/>
              <a:gd name="T4" fmla="*/ 2147483647 w 159"/>
              <a:gd name="T5" fmla="*/ 2147483647 h 54"/>
              <a:gd name="T6" fmla="*/ 2147483647 w 159"/>
              <a:gd name="T7" fmla="*/ 2147483647 h 54"/>
              <a:gd name="T8" fmla="*/ 2147483647 w 159"/>
              <a:gd name="T9" fmla="*/ 2147483647 h 54"/>
              <a:gd name="T10" fmla="*/ 2147483647 w 159"/>
              <a:gd name="T11" fmla="*/ 2147483647 h 54"/>
              <a:gd name="T12" fmla="*/ 2147483647 w 159"/>
              <a:gd name="T13" fmla="*/ 2147483647 h 54"/>
              <a:gd name="T14" fmla="*/ 2147483647 w 159"/>
              <a:gd name="T15" fmla="*/ 2147483647 h 54"/>
              <a:gd name="T16" fmla="*/ 2147483647 w 159"/>
              <a:gd name="T17" fmla="*/ 2147483647 h 54"/>
              <a:gd name="T18" fmla="*/ 2147483647 w 159"/>
              <a:gd name="T19" fmla="*/ 2147483647 h 54"/>
              <a:gd name="T20" fmla="*/ 2147483647 w 159"/>
              <a:gd name="T21" fmla="*/ 2147483647 h 54"/>
              <a:gd name="T22" fmla="*/ 2147483647 w 159"/>
              <a:gd name="T23" fmla="*/ 2147483647 h 54"/>
              <a:gd name="T24" fmla="*/ 2147483647 w 159"/>
              <a:gd name="T25" fmla="*/ 0 h 54"/>
              <a:gd name="T26" fmla="*/ 0 w 159"/>
              <a:gd name="T27" fmla="*/ 2147483647 h 5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59" h="54">
                <a:moveTo>
                  <a:pt x="0" y="7"/>
                </a:moveTo>
                <a:lnTo>
                  <a:pt x="0" y="15"/>
                </a:lnTo>
                <a:lnTo>
                  <a:pt x="4" y="22"/>
                </a:lnTo>
                <a:lnTo>
                  <a:pt x="17" y="33"/>
                </a:lnTo>
                <a:lnTo>
                  <a:pt x="30" y="40"/>
                </a:lnTo>
                <a:lnTo>
                  <a:pt x="56" y="47"/>
                </a:lnTo>
                <a:lnTo>
                  <a:pt x="81" y="50"/>
                </a:lnTo>
                <a:lnTo>
                  <a:pt x="116" y="54"/>
                </a:lnTo>
                <a:lnTo>
                  <a:pt x="159" y="50"/>
                </a:lnTo>
                <a:lnTo>
                  <a:pt x="116" y="33"/>
                </a:lnTo>
                <a:lnTo>
                  <a:pt x="68" y="15"/>
                </a:lnTo>
                <a:lnTo>
                  <a:pt x="26" y="4"/>
                </a:lnTo>
                <a:lnTo>
                  <a:pt x="8" y="0"/>
                </a:lnTo>
                <a:lnTo>
                  <a:pt x="0" y="7"/>
                </a:lnTo>
                <a:close/>
              </a:path>
            </a:pathLst>
          </a:cu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062" name="Freeform 427"/>
          <p:cNvSpPr>
            <a:spLocks/>
          </p:cNvSpPr>
          <p:nvPr/>
        </p:nvSpPr>
        <p:spPr bwMode="auto">
          <a:xfrm>
            <a:off x="8353425" y="5859463"/>
            <a:ext cx="285750" cy="60325"/>
          </a:xfrm>
          <a:custGeom>
            <a:avLst/>
            <a:gdLst>
              <a:gd name="T0" fmla="*/ 0 w 180"/>
              <a:gd name="T1" fmla="*/ 2147483647 h 39"/>
              <a:gd name="T2" fmla="*/ 2147483647 w 180"/>
              <a:gd name="T3" fmla="*/ 2147483647 h 39"/>
              <a:gd name="T4" fmla="*/ 2147483647 w 180"/>
              <a:gd name="T5" fmla="*/ 2147483647 h 39"/>
              <a:gd name="T6" fmla="*/ 2147483647 w 180"/>
              <a:gd name="T7" fmla="*/ 2147483647 h 39"/>
              <a:gd name="T8" fmla="*/ 2147483647 w 180"/>
              <a:gd name="T9" fmla="*/ 2147483647 h 39"/>
              <a:gd name="T10" fmla="*/ 2147483647 w 180"/>
              <a:gd name="T11" fmla="*/ 2147483647 h 39"/>
              <a:gd name="T12" fmla="*/ 2147483647 w 180"/>
              <a:gd name="T13" fmla="*/ 2147483647 h 39"/>
              <a:gd name="T14" fmla="*/ 2147483647 w 180"/>
              <a:gd name="T15" fmla="*/ 2147483647 h 39"/>
              <a:gd name="T16" fmla="*/ 2147483647 w 180"/>
              <a:gd name="T17" fmla="*/ 2147483647 h 39"/>
              <a:gd name="T18" fmla="*/ 2147483647 w 180"/>
              <a:gd name="T19" fmla="*/ 0 h 39"/>
              <a:gd name="T20" fmla="*/ 2147483647 w 180"/>
              <a:gd name="T21" fmla="*/ 0 h 39"/>
              <a:gd name="T22" fmla="*/ 2147483647 w 180"/>
              <a:gd name="T23" fmla="*/ 2147483647 h 39"/>
              <a:gd name="T24" fmla="*/ 2147483647 w 180"/>
              <a:gd name="T25" fmla="*/ 2147483647 h 39"/>
              <a:gd name="T26" fmla="*/ 0 w 180"/>
              <a:gd name="T27" fmla="*/ 2147483647 h 3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80" h="39">
                <a:moveTo>
                  <a:pt x="0" y="25"/>
                </a:moveTo>
                <a:lnTo>
                  <a:pt x="8" y="32"/>
                </a:lnTo>
                <a:lnTo>
                  <a:pt x="21" y="39"/>
                </a:lnTo>
                <a:lnTo>
                  <a:pt x="47" y="39"/>
                </a:lnTo>
                <a:lnTo>
                  <a:pt x="73" y="39"/>
                </a:lnTo>
                <a:lnTo>
                  <a:pt x="133" y="28"/>
                </a:lnTo>
                <a:lnTo>
                  <a:pt x="159" y="18"/>
                </a:lnTo>
                <a:lnTo>
                  <a:pt x="180" y="11"/>
                </a:lnTo>
                <a:lnTo>
                  <a:pt x="129" y="3"/>
                </a:lnTo>
                <a:lnTo>
                  <a:pt x="68" y="0"/>
                </a:lnTo>
                <a:lnTo>
                  <a:pt x="43" y="0"/>
                </a:lnTo>
                <a:lnTo>
                  <a:pt x="21" y="3"/>
                </a:lnTo>
                <a:lnTo>
                  <a:pt x="8" y="14"/>
                </a:lnTo>
                <a:lnTo>
                  <a:pt x="0" y="25"/>
                </a:lnTo>
                <a:close/>
              </a:path>
            </a:pathLst>
          </a:custGeom>
          <a:solidFill>
            <a:srgbClr val="80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063" name="Freeform 428"/>
          <p:cNvSpPr>
            <a:spLocks/>
          </p:cNvSpPr>
          <p:nvPr/>
        </p:nvSpPr>
        <p:spPr bwMode="auto">
          <a:xfrm>
            <a:off x="8339138" y="5664200"/>
            <a:ext cx="184150" cy="222250"/>
          </a:xfrm>
          <a:custGeom>
            <a:avLst/>
            <a:gdLst>
              <a:gd name="T0" fmla="*/ 2147483647 w 116"/>
              <a:gd name="T1" fmla="*/ 2147483647 h 140"/>
              <a:gd name="T2" fmla="*/ 2147483647 w 116"/>
              <a:gd name="T3" fmla="*/ 2147483647 h 140"/>
              <a:gd name="T4" fmla="*/ 0 w 116"/>
              <a:gd name="T5" fmla="*/ 2147483647 h 140"/>
              <a:gd name="T6" fmla="*/ 0 w 116"/>
              <a:gd name="T7" fmla="*/ 2147483647 h 140"/>
              <a:gd name="T8" fmla="*/ 2147483647 w 116"/>
              <a:gd name="T9" fmla="*/ 2147483647 h 140"/>
              <a:gd name="T10" fmla="*/ 2147483647 w 116"/>
              <a:gd name="T11" fmla="*/ 2147483647 h 140"/>
              <a:gd name="T12" fmla="*/ 2147483647 w 116"/>
              <a:gd name="T13" fmla="*/ 2147483647 h 140"/>
              <a:gd name="T14" fmla="*/ 2147483647 w 116"/>
              <a:gd name="T15" fmla="*/ 2147483647 h 140"/>
              <a:gd name="T16" fmla="*/ 2147483647 w 116"/>
              <a:gd name="T17" fmla="*/ 0 h 140"/>
              <a:gd name="T18" fmla="*/ 2147483647 w 116"/>
              <a:gd name="T19" fmla="*/ 2147483647 h 140"/>
              <a:gd name="T20" fmla="*/ 2147483647 w 116"/>
              <a:gd name="T21" fmla="*/ 2147483647 h 140"/>
              <a:gd name="T22" fmla="*/ 2147483647 w 116"/>
              <a:gd name="T23" fmla="*/ 2147483647 h 140"/>
              <a:gd name="T24" fmla="*/ 2147483647 w 116"/>
              <a:gd name="T25" fmla="*/ 2147483647 h 140"/>
              <a:gd name="T26" fmla="*/ 2147483647 w 116"/>
              <a:gd name="T27" fmla="*/ 2147483647 h 140"/>
              <a:gd name="T28" fmla="*/ 2147483647 w 116"/>
              <a:gd name="T29" fmla="*/ 2147483647 h 140"/>
              <a:gd name="T30" fmla="*/ 2147483647 w 116"/>
              <a:gd name="T31" fmla="*/ 2147483647 h 14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16" h="140">
                <a:moveTo>
                  <a:pt x="22" y="140"/>
                </a:moveTo>
                <a:lnTo>
                  <a:pt x="9" y="136"/>
                </a:lnTo>
                <a:lnTo>
                  <a:pt x="0" y="129"/>
                </a:lnTo>
                <a:lnTo>
                  <a:pt x="0" y="115"/>
                </a:lnTo>
                <a:lnTo>
                  <a:pt x="13" y="93"/>
                </a:lnTo>
                <a:lnTo>
                  <a:pt x="39" y="72"/>
                </a:lnTo>
                <a:lnTo>
                  <a:pt x="90" y="29"/>
                </a:lnTo>
                <a:lnTo>
                  <a:pt x="108" y="11"/>
                </a:lnTo>
                <a:lnTo>
                  <a:pt x="116" y="0"/>
                </a:lnTo>
                <a:lnTo>
                  <a:pt x="112" y="11"/>
                </a:lnTo>
                <a:lnTo>
                  <a:pt x="112" y="29"/>
                </a:lnTo>
                <a:lnTo>
                  <a:pt x="99" y="68"/>
                </a:lnTo>
                <a:lnTo>
                  <a:pt x="86" y="90"/>
                </a:lnTo>
                <a:lnTo>
                  <a:pt x="73" y="111"/>
                </a:lnTo>
                <a:lnTo>
                  <a:pt x="52" y="129"/>
                </a:lnTo>
                <a:lnTo>
                  <a:pt x="22" y="140"/>
                </a:lnTo>
                <a:close/>
              </a:path>
            </a:pathLst>
          </a:cu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064" name="Freeform 429"/>
          <p:cNvSpPr>
            <a:spLocks/>
          </p:cNvSpPr>
          <p:nvPr/>
        </p:nvSpPr>
        <p:spPr bwMode="auto">
          <a:xfrm>
            <a:off x="8312150" y="5903913"/>
            <a:ext cx="68263" cy="130175"/>
          </a:xfrm>
          <a:custGeom>
            <a:avLst/>
            <a:gdLst>
              <a:gd name="T0" fmla="*/ 2147483647 w 43"/>
              <a:gd name="T1" fmla="*/ 0 h 83"/>
              <a:gd name="T2" fmla="*/ 2147483647 w 43"/>
              <a:gd name="T3" fmla="*/ 2147483647 h 83"/>
              <a:gd name="T4" fmla="*/ 0 w 43"/>
              <a:gd name="T5" fmla="*/ 2147483647 h 83"/>
              <a:gd name="T6" fmla="*/ 2147483647 w 43"/>
              <a:gd name="T7" fmla="*/ 2147483647 h 83"/>
              <a:gd name="T8" fmla="*/ 2147483647 w 43"/>
              <a:gd name="T9" fmla="*/ 2147483647 h 83"/>
              <a:gd name="T10" fmla="*/ 2147483647 w 43"/>
              <a:gd name="T11" fmla="*/ 2147483647 h 83"/>
              <a:gd name="T12" fmla="*/ 2147483647 w 43"/>
              <a:gd name="T13" fmla="*/ 2147483647 h 83"/>
              <a:gd name="T14" fmla="*/ 2147483647 w 43"/>
              <a:gd name="T15" fmla="*/ 2147483647 h 83"/>
              <a:gd name="T16" fmla="*/ 2147483647 w 43"/>
              <a:gd name="T17" fmla="*/ 2147483647 h 83"/>
              <a:gd name="T18" fmla="*/ 2147483647 w 43"/>
              <a:gd name="T19" fmla="*/ 2147483647 h 83"/>
              <a:gd name="T20" fmla="*/ 2147483647 w 43"/>
              <a:gd name="T21" fmla="*/ 2147483647 h 83"/>
              <a:gd name="T22" fmla="*/ 2147483647 w 43"/>
              <a:gd name="T23" fmla="*/ 0 h 8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3" h="83">
                <a:moveTo>
                  <a:pt x="17" y="0"/>
                </a:moveTo>
                <a:lnTo>
                  <a:pt x="4" y="15"/>
                </a:lnTo>
                <a:lnTo>
                  <a:pt x="0" y="26"/>
                </a:lnTo>
                <a:lnTo>
                  <a:pt x="4" y="33"/>
                </a:lnTo>
                <a:lnTo>
                  <a:pt x="21" y="54"/>
                </a:lnTo>
                <a:lnTo>
                  <a:pt x="26" y="65"/>
                </a:lnTo>
                <a:lnTo>
                  <a:pt x="21" y="83"/>
                </a:lnTo>
                <a:lnTo>
                  <a:pt x="34" y="58"/>
                </a:lnTo>
                <a:lnTo>
                  <a:pt x="43" y="43"/>
                </a:lnTo>
                <a:lnTo>
                  <a:pt x="43" y="26"/>
                </a:lnTo>
                <a:lnTo>
                  <a:pt x="34" y="15"/>
                </a:lnTo>
                <a:lnTo>
                  <a:pt x="17" y="0"/>
                </a:lnTo>
                <a:close/>
              </a:path>
            </a:pathLst>
          </a:custGeom>
          <a:solidFill>
            <a:srgbClr val="80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065" name="Text Box 431"/>
          <p:cNvSpPr txBox="1">
            <a:spLocks noChangeArrowheads="1"/>
          </p:cNvSpPr>
          <p:nvPr/>
        </p:nvSpPr>
        <p:spPr bwMode="auto">
          <a:xfrm>
            <a:off x="2438400" y="457200"/>
            <a:ext cx="4648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>
                <a:latin typeface=".VnTimeH" pitchFamily="34" charset="0"/>
              </a:rPr>
              <a:t>           </a:t>
            </a:r>
            <a:endParaRPr lang="en-US" altLang="vi-VN" sz="2800">
              <a:solidFill>
                <a:srgbClr val="FF3300"/>
              </a:solidFill>
              <a:latin typeface=".VnTimeH" pitchFamily="34" charset="0"/>
            </a:endParaRPr>
          </a:p>
        </p:txBody>
      </p:sp>
      <p:pic>
        <p:nvPicPr>
          <p:cNvPr id="47539" name="Picture 43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95800"/>
            <a:ext cx="1341438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7" name="Rectangle 1"/>
          <p:cNvSpPr>
            <a:spLocks noChangeArrowheads="1"/>
          </p:cNvSpPr>
          <p:nvPr/>
        </p:nvSpPr>
        <p:spPr bwMode="auto">
          <a:xfrm>
            <a:off x="388938" y="528697"/>
            <a:ext cx="850265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TIẾT 6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en-US" sz="3200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§4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 THẲNG SONG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33333E-6 L 0.01007 -0.53889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475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3" y="-26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3"/>
          <p:cNvGrpSpPr>
            <a:grpSpLocks/>
          </p:cNvGrpSpPr>
          <p:nvPr/>
        </p:nvGrpSpPr>
        <p:grpSpPr bwMode="auto">
          <a:xfrm>
            <a:off x="2751138" y="2817813"/>
            <a:ext cx="3429000" cy="1738312"/>
            <a:chOff x="672" y="2448"/>
            <a:chExt cx="2160" cy="1095"/>
          </a:xfrm>
        </p:grpSpPr>
        <p:sp>
          <p:nvSpPr>
            <p:cNvPr id="11281" name="Line 4"/>
            <p:cNvSpPr>
              <a:spLocks noChangeShapeType="1"/>
            </p:cNvSpPr>
            <p:nvPr/>
          </p:nvSpPr>
          <p:spPr bwMode="auto">
            <a:xfrm>
              <a:off x="672" y="3312"/>
              <a:ext cx="21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282" name="Oval 5"/>
            <p:cNvSpPr>
              <a:spLocks noChangeArrowheads="1"/>
            </p:cNvSpPr>
            <p:nvPr/>
          </p:nvSpPr>
          <p:spPr bwMode="auto">
            <a:xfrm>
              <a:off x="1440" y="2640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283" name="Text Box 6"/>
            <p:cNvSpPr txBox="1">
              <a:spLocks noChangeArrowheads="1"/>
            </p:cNvSpPr>
            <p:nvPr/>
          </p:nvSpPr>
          <p:spPr bwMode="auto">
            <a:xfrm>
              <a:off x="672" y="3312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  <p:sp>
          <p:nvSpPr>
            <p:cNvPr id="11284" name="Text Box 7"/>
            <p:cNvSpPr txBox="1">
              <a:spLocks noChangeArrowheads="1"/>
            </p:cNvSpPr>
            <p:nvPr/>
          </p:nvSpPr>
          <p:spPr bwMode="auto">
            <a:xfrm>
              <a:off x="1200" y="2448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sp>
        <p:nvSpPr>
          <p:cNvPr id="11267" name="Text Box 8"/>
          <p:cNvSpPr txBox="1">
            <a:spLocks noChangeArrowheads="1"/>
          </p:cNvSpPr>
          <p:nvPr/>
        </p:nvSpPr>
        <p:spPr bwMode="auto">
          <a:xfrm>
            <a:off x="-3175" y="838200"/>
            <a:ext cx="9147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*Dùng góc nhọn 60</a:t>
            </a:r>
            <a:r>
              <a:rPr lang="en-US" sz="28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của êke vẽ hai góc so le trong bằng nhau</a:t>
            </a:r>
          </a:p>
          <a:p>
            <a:endParaRPr lang="en-US" sz="2800">
              <a:solidFill>
                <a:srgbClr val="0000FF"/>
              </a:solidFill>
              <a:latin typeface="Verdana" pitchFamily="34" charset="0"/>
            </a:endParaRPr>
          </a:p>
        </p:txBody>
      </p:sp>
      <p:grpSp>
        <p:nvGrpSpPr>
          <p:cNvPr id="11268" name="Group 9"/>
          <p:cNvGrpSpPr>
            <a:grpSpLocks/>
          </p:cNvGrpSpPr>
          <p:nvPr/>
        </p:nvGrpSpPr>
        <p:grpSpPr bwMode="auto">
          <a:xfrm rot="900000">
            <a:off x="3429000" y="1828800"/>
            <a:ext cx="1371600" cy="2362200"/>
            <a:chOff x="3216" y="432"/>
            <a:chExt cx="864" cy="1488"/>
          </a:xfrm>
        </p:grpSpPr>
        <p:grpSp>
          <p:nvGrpSpPr>
            <p:cNvPr id="11273" name="Group 10"/>
            <p:cNvGrpSpPr>
              <a:grpSpLocks/>
            </p:cNvGrpSpPr>
            <p:nvPr/>
          </p:nvGrpSpPr>
          <p:grpSpPr bwMode="auto">
            <a:xfrm>
              <a:off x="3216" y="432"/>
              <a:ext cx="864" cy="1488"/>
              <a:chOff x="3360" y="336"/>
              <a:chExt cx="672" cy="1152"/>
            </a:xfrm>
          </p:grpSpPr>
          <p:sp>
            <p:nvSpPr>
              <p:cNvPr id="11278" name="Line 11"/>
              <p:cNvSpPr>
                <a:spLocks noChangeShapeType="1"/>
              </p:cNvSpPr>
              <p:nvPr/>
            </p:nvSpPr>
            <p:spPr bwMode="auto">
              <a:xfrm flipH="1">
                <a:off x="3367" y="336"/>
                <a:ext cx="665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279" name="Line 12"/>
              <p:cNvSpPr>
                <a:spLocks noChangeShapeType="1"/>
              </p:cNvSpPr>
              <p:nvPr/>
            </p:nvSpPr>
            <p:spPr bwMode="auto">
              <a:xfrm>
                <a:off x="3360" y="148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280" name="Line 13"/>
              <p:cNvSpPr>
                <a:spLocks noChangeShapeType="1"/>
              </p:cNvSpPr>
              <p:nvPr/>
            </p:nvSpPr>
            <p:spPr bwMode="auto">
              <a:xfrm>
                <a:off x="4032" y="336"/>
                <a:ext cx="0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11274" name="Group 14"/>
            <p:cNvGrpSpPr>
              <a:grpSpLocks/>
            </p:cNvGrpSpPr>
            <p:nvPr/>
          </p:nvGrpSpPr>
          <p:grpSpPr bwMode="auto">
            <a:xfrm>
              <a:off x="3341" y="698"/>
              <a:ext cx="669" cy="1152"/>
              <a:chOff x="3360" y="336"/>
              <a:chExt cx="672" cy="1152"/>
            </a:xfrm>
          </p:grpSpPr>
          <p:sp>
            <p:nvSpPr>
              <p:cNvPr id="11275" name="Line 15"/>
              <p:cNvSpPr>
                <a:spLocks noChangeShapeType="1"/>
              </p:cNvSpPr>
              <p:nvPr/>
            </p:nvSpPr>
            <p:spPr bwMode="auto">
              <a:xfrm flipH="1">
                <a:off x="3367" y="336"/>
                <a:ext cx="665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276" name="Line 16"/>
              <p:cNvSpPr>
                <a:spLocks noChangeShapeType="1"/>
              </p:cNvSpPr>
              <p:nvPr/>
            </p:nvSpPr>
            <p:spPr bwMode="auto">
              <a:xfrm>
                <a:off x="3360" y="148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277" name="Line 17"/>
              <p:cNvSpPr>
                <a:spLocks noChangeShapeType="1"/>
              </p:cNvSpPr>
              <p:nvPr/>
            </p:nvSpPr>
            <p:spPr bwMode="auto">
              <a:xfrm>
                <a:off x="4032" y="336"/>
                <a:ext cx="0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sp>
        <p:nvSpPr>
          <p:cNvPr id="11269" name="Line 18"/>
          <p:cNvSpPr>
            <a:spLocks noChangeShapeType="1"/>
          </p:cNvSpPr>
          <p:nvPr/>
        </p:nvSpPr>
        <p:spPr bwMode="auto">
          <a:xfrm flipH="1">
            <a:off x="3411538" y="3109913"/>
            <a:ext cx="623887" cy="10810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11270" name="Group 21"/>
          <p:cNvGrpSpPr>
            <a:grpSpLocks/>
          </p:cNvGrpSpPr>
          <p:nvPr/>
        </p:nvGrpSpPr>
        <p:grpSpPr bwMode="auto">
          <a:xfrm>
            <a:off x="3276600" y="4156075"/>
            <a:ext cx="762000" cy="706438"/>
            <a:chOff x="2064" y="2618"/>
            <a:chExt cx="480" cy="445"/>
          </a:xfrm>
        </p:grpSpPr>
        <p:sp>
          <p:nvSpPr>
            <p:cNvPr id="11271" name="Text Box 19"/>
            <p:cNvSpPr txBox="1">
              <a:spLocks noChangeArrowheads="1"/>
            </p:cNvSpPr>
            <p:nvPr/>
          </p:nvSpPr>
          <p:spPr bwMode="auto">
            <a:xfrm>
              <a:off x="2064" y="2832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  <p:sp>
          <p:nvSpPr>
            <p:cNvPr id="11272" name="Oval 20"/>
            <p:cNvSpPr>
              <a:spLocks noChangeArrowheads="1"/>
            </p:cNvSpPr>
            <p:nvPr/>
          </p:nvSpPr>
          <p:spPr bwMode="auto">
            <a:xfrm>
              <a:off x="2120" y="2618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3"/>
          <p:cNvGrpSpPr>
            <a:grpSpLocks/>
          </p:cNvGrpSpPr>
          <p:nvPr/>
        </p:nvGrpSpPr>
        <p:grpSpPr bwMode="auto">
          <a:xfrm>
            <a:off x="2751138" y="2817813"/>
            <a:ext cx="3429000" cy="1738312"/>
            <a:chOff x="672" y="2448"/>
            <a:chExt cx="2160" cy="1095"/>
          </a:xfrm>
        </p:grpSpPr>
        <p:sp>
          <p:nvSpPr>
            <p:cNvPr id="12305" name="Line 4"/>
            <p:cNvSpPr>
              <a:spLocks noChangeShapeType="1"/>
            </p:cNvSpPr>
            <p:nvPr/>
          </p:nvSpPr>
          <p:spPr bwMode="auto">
            <a:xfrm>
              <a:off x="672" y="3312"/>
              <a:ext cx="21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2306" name="Oval 5"/>
            <p:cNvSpPr>
              <a:spLocks noChangeArrowheads="1"/>
            </p:cNvSpPr>
            <p:nvPr/>
          </p:nvSpPr>
          <p:spPr bwMode="auto">
            <a:xfrm>
              <a:off x="1440" y="2640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2307" name="Text Box 6"/>
            <p:cNvSpPr txBox="1">
              <a:spLocks noChangeArrowheads="1"/>
            </p:cNvSpPr>
            <p:nvPr/>
          </p:nvSpPr>
          <p:spPr bwMode="auto">
            <a:xfrm>
              <a:off x="672" y="3312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  <p:sp>
          <p:nvSpPr>
            <p:cNvPr id="12308" name="Text Box 7"/>
            <p:cNvSpPr txBox="1">
              <a:spLocks noChangeArrowheads="1"/>
            </p:cNvSpPr>
            <p:nvPr/>
          </p:nvSpPr>
          <p:spPr bwMode="auto">
            <a:xfrm>
              <a:off x="1200" y="2448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sp>
        <p:nvSpPr>
          <p:cNvPr id="12291" name="Text Box 8"/>
          <p:cNvSpPr txBox="1">
            <a:spLocks noChangeArrowheads="1"/>
          </p:cNvSpPr>
          <p:nvPr/>
        </p:nvSpPr>
        <p:spPr bwMode="auto">
          <a:xfrm>
            <a:off x="0" y="1295400"/>
            <a:ext cx="915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*Dùng góc nhọn 60</a:t>
            </a:r>
            <a:r>
              <a:rPr lang="en-US" sz="28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của êke vẽ hai góc so le trong bằng nhau</a:t>
            </a:r>
          </a:p>
        </p:txBody>
      </p:sp>
      <p:grpSp>
        <p:nvGrpSpPr>
          <p:cNvPr id="12292" name="Group 9"/>
          <p:cNvGrpSpPr>
            <a:grpSpLocks/>
          </p:cNvGrpSpPr>
          <p:nvPr/>
        </p:nvGrpSpPr>
        <p:grpSpPr bwMode="auto">
          <a:xfrm rot="1800000">
            <a:off x="3429000" y="1828800"/>
            <a:ext cx="1371600" cy="2362200"/>
            <a:chOff x="3216" y="432"/>
            <a:chExt cx="864" cy="1488"/>
          </a:xfrm>
        </p:grpSpPr>
        <p:grpSp>
          <p:nvGrpSpPr>
            <p:cNvPr id="12297" name="Group 10"/>
            <p:cNvGrpSpPr>
              <a:grpSpLocks/>
            </p:cNvGrpSpPr>
            <p:nvPr/>
          </p:nvGrpSpPr>
          <p:grpSpPr bwMode="auto">
            <a:xfrm>
              <a:off x="3216" y="432"/>
              <a:ext cx="864" cy="1488"/>
              <a:chOff x="3360" y="336"/>
              <a:chExt cx="672" cy="1152"/>
            </a:xfrm>
          </p:grpSpPr>
          <p:sp>
            <p:nvSpPr>
              <p:cNvPr id="12302" name="Line 11"/>
              <p:cNvSpPr>
                <a:spLocks noChangeShapeType="1"/>
              </p:cNvSpPr>
              <p:nvPr/>
            </p:nvSpPr>
            <p:spPr bwMode="auto">
              <a:xfrm flipH="1">
                <a:off x="3367" y="336"/>
                <a:ext cx="665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2303" name="Line 12"/>
              <p:cNvSpPr>
                <a:spLocks noChangeShapeType="1"/>
              </p:cNvSpPr>
              <p:nvPr/>
            </p:nvSpPr>
            <p:spPr bwMode="auto">
              <a:xfrm>
                <a:off x="3360" y="148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2304" name="Line 13"/>
              <p:cNvSpPr>
                <a:spLocks noChangeShapeType="1"/>
              </p:cNvSpPr>
              <p:nvPr/>
            </p:nvSpPr>
            <p:spPr bwMode="auto">
              <a:xfrm>
                <a:off x="4032" y="336"/>
                <a:ext cx="0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12298" name="Group 14"/>
            <p:cNvGrpSpPr>
              <a:grpSpLocks/>
            </p:cNvGrpSpPr>
            <p:nvPr/>
          </p:nvGrpSpPr>
          <p:grpSpPr bwMode="auto">
            <a:xfrm>
              <a:off x="3341" y="698"/>
              <a:ext cx="669" cy="1152"/>
              <a:chOff x="3360" y="336"/>
              <a:chExt cx="672" cy="1152"/>
            </a:xfrm>
          </p:grpSpPr>
          <p:sp>
            <p:nvSpPr>
              <p:cNvPr id="12299" name="Line 15"/>
              <p:cNvSpPr>
                <a:spLocks noChangeShapeType="1"/>
              </p:cNvSpPr>
              <p:nvPr/>
            </p:nvSpPr>
            <p:spPr bwMode="auto">
              <a:xfrm flipH="1">
                <a:off x="3367" y="336"/>
                <a:ext cx="665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2300" name="Line 16"/>
              <p:cNvSpPr>
                <a:spLocks noChangeShapeType="1"/>
              </p:cNvSpPr>
              <p:nvPr/>
            </p:nvSpPr>
            <p:spPr bwMode="auto">
              <a:xfrm>
                <a:off x="3360" y="148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2301" name="Line 17"/>
              <p:cNvSpPr>
                <a:spLocks noChangeShapeType="1"/>
              </p:cNvSpPr>
              <p:nvPr/>
            </p:nvSpPr>
            <p:spPr bwMode="auto">
              <a:xfrm>
                <a:off x="4032" y="336"/>
                <a:ext cx="0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sp>
        <p:nvSpPr>
          <p:cNvPr id="12293" name="Line 18"/>
          <p:cNvSpPr>
            <a:spLocks noChangeShapeType="1"/>
          </p:cNvSpPr>
          <p:nvPr/>
        </p:nvSpPr>
        <p:spPr bwMode="auto">
          <a:xfrm flipH="1">
            <a:off x="3411538" y="3109913"/>
            <a:ext cx="623887" cy="10810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12294" name="Group 19"/>
          <p:cNvGrpSpPr>
            <a:grpSpLocks/>
          </p:cNvGrpSpPr>
          <p:nvPr/>
        </p:nvGrpSpPr>
        <p:grpSpPr bwMode="auto">
          <a:xfrm>
            <a:off x="3290888" y="4170363"/>
            <a:ext cx="762000" cy="706437"/>
            <a:chOff x="2064" y="2618"/>
            <a:chExt cx="480" cy="445"/>
          </a:xfrm>
        </p:grpSpPr>
        <p:sp>
          <p:nvSpPr>
            <p:cNvPr id="12295" name="Text Box 20"/>
            <p:cNvSpPr txBox="1">
              <a:spLocks noChangeArrowheads="1"/>
            </p:cNvSpPr>
            <p:nvPr/>
          </p:nvSpPr>
          <p:spPr bwMode="auto">
            <a:xfrm>
              <a:off x="2064" y="2832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  <p:sp>
          <p:nvSpPr>
            <p:cNvPr id="12296" name="Oval 21"/>
            <p:cNvSpPr>
              <a:spLocks noChangeArrowheads="1"/>
            </p:cNvSpPr>
            <p:nvPr/>
          </p:nvSpPr>
          <p:spPr bwMode="auto">
            <a:xfrm>
              <a:off x="2120" y="2618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3"/>
          <p:cNvGrpSpPr>
            <a:grpSpLocks/>
          </p:cNvGrpSpPr>
          <p:nvPr/>
        </p:nvGrpSpPr>
        <p:grpSpPr bwMode="auto">
          <a:xfrm>
            <a:off x="2751138" y="2817813"/>
            <a:ext cx="3429000" cy="1738312"/>
            <a:chOff x="672" y="2448"/>
            <a:chExt cx="2160" cy="1095"/>
          </a:xfrm>
        </p:grpSpPr>
        <p:sp>
          <p:nvSpPr>
            <p:cNvPr id="13329" name="Line 4"/>
            <p:cNvSpPr>
              <a:spLocks noChangeShapeType="1"/>
            </p:cNvSpPr>
            <p:nvPr/>
          </p:nvSpPr>
          <p:spPr bwMode="auto">
            <a:xfrm>
              <a:off x="672" y="3312"/>
              <a:ext cx="21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3330" name="Oval 5"/>
            <p:cNvSpPr>
              <a:spLocks noChangeArrowheads="1"/>
            </p:cNvSpPr>
            <p:nvPr/>
          </p:nvSpPr>
          <p:spPr bwMode="auto">
            <a:xfrm>
              <a:off x="1440" y="2640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3331" name="Text Box 6"/>
            <p:cNvSpPr txBox="1">
              <a:spLocks noChangeArrowheads="1"/>
            </p:cNvSpPr>
            <p:nvPr/>
          </p:nvSpPr>
          <p:spPr bwMode="auto">
            <a:xfrm>
              <a:off x="672" y="3312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  <p:sp>
          <p:nvSpPr>
            <p:cNvPr id="13332" name="Text Box 7"/>
            <p:cNvSpPr txBox="1">
              <a:spLocks noChangeArrowheads="1"/>
            </p:cNvSpPr>
            <p:nvPr/>
          </p:nvSpPr>
          <p:spPr bwMode="auto">
            <a:xfrm>
              <a:off x="1200" y="2448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sp>
        <p:nvSpPr>
          <p:cNvPr id="13315" name="Text Box 8"/>
          <p:cNvSpPr txBox="1">
            <a:spLocks noChangeArrowheads="1"/>
          </p:cNvSpPr>
          <p:nvPr/>
        </p:nvSpPr>
        <p:spPr bwMode="auto">
          <a:xfrm>
            <a:off x="76200" y="1295400"/>
            <a:ext cx="9077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*Dùng góc nhọn 60</a:t>
            </a:r>
            <a:r>
              <a:rPr lang="en-US" sz="28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của êke vẽ hai góc so le trong bằng nhau</a:t>
            </a:r>
          </a:p>
          <a:p>
            <a:endParaRPr lang="en-US" sz="2800">
              <a:solidFill>
                <a:srgbClr val="0000FF"/>
              </a:solidFill>
              <a:latin typeface="Verdana" pitchFamily="34" charset="0"/>
            </a:endParaRPr>
          </a:p>
        </p:txBody>
      </p:sp>
      <p:grpSp>
        <p:nvGrpSpPr>
          <p:cNvPr id="13316" name="Group 9"/>
          <p:cNvGrpSpPr>
            <a:grpSpLocks/>
          </p:cNvGrpSpPr>
          <p:nvPr/>
        </p:nvGrpSpPr>
        <p:grpSpPr bwMode="auto">
          <a:xfrm rot="2700000">
            <a:off x="3429000" y="1828800"/>
            <a:ext cx="1371600" cy="2362200"/>
            <a:chOff x="3216" y="432"/>
            <a:chExt cx="864" cy="1488"/>
          </a:xfrm>
        </p:grpSpPr>
        <p:grpSp>
          <p:nvGrpSpPr>
            <p:cNvPr id="13321" name="Group 10"/>
            <p:cNvGrpSpPr>
              <a:grpSpLocks/>
            </p:cNvGrpSpPr>
            <p:nvPr/>
          </p:nvGrpSpPr>
          <p:grpSpPr bwMode="auto">
            <a:xfrm>
              <a:off x="3216" y="432"/>
              <a:ext cx="864" cy="1488"/>
              <a:chOff x="3360" y="336"/>
              <a:chExt cx="672" cy="1152"/>
            </a:xfrm>
          </p:grpSpPr>
          <p:sp>
            <p:nvSpPr>
              <p:cNvPr id="13326" name="Line 11"/>
              <p:cNvSpPr>
                <a:spLocks noChangeShapeType="1"/>
              </p:cNvSpPr>
              <p:nvPr/>
            </p:nvSpPr>
            <p:spPr bwMode="auto">
              <a:xfrm flipH="1">
                <a:off x="3367" y="336"/>
                <a:ext cx="665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3327" name="Line 12"/>
              <p:cNvSpPr>
                <a:spLocks noChangeShapeType="1"/>
              </p:cNvSpPr>
              <p:nvPr/>
            </p:nvSpPr>
            <p:spPr bwMode="auto">
              <a:xfrm>
                <a:off x="3360" y="148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3328" name="Line 13"/>
              <p:cNvSpPr>
                <a:spLocks noChangeShapeType="1"/>
              </p:cNvSpPr>
              <p:nvPr/>
            </p:nvSpPr>
            <p:spPr bwMode="auto">
              <a:xfrm>
                <a:off x="4032" y="336"/>
                <a:ext cx="0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13322" name="Group 14"/>
            <p:cNvGrpSpPr>
              <a:grpSpLocks/>
            </p:cNvGrpSpPr>
            <p:nvPr/>
          </p:nvGrpSpPr>
          <p:grpSpPr bwMode="auto">
            <a:xfrm>
              <a:off x="3341" y="698"/>
              <a:ext cx="669" cy="1152"/>
              <a:chOff x="3360" y="336"/>
              <a:chExt cx="672" cy="1152"/>
            </a:xfrm>
          </p:grpSpPr>
          <p:sp>
            <p:nvSpPr>
              <p:cNvPr id="13323" name="Line 15"/>
              <p:cNvSpPr>
                <a:spLocks noChangeShapeType="1"/>
              </p:cNvSpPr>
              <p:nvPr/>
            </p:nvSpPr>
            <p:spPr bwMode="auto">
              <a:xfrm flipH="1">
                <a:off x="3367" y="336"/>
                <a:ext cx="665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3324" name="Line 16"/>
              <p:cNvSpPr>
                <a:spLocks noChangeShapeType="1"/>
              </p:cNvSpPr>
              <p:nvPr/>
            </p:nvSpPr>
            <p:spPr bwMode="auto">
              <a:xfrm>
                <a:off x="3360" y="148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3325" name="Line 17"/>
              <p:cNvSpPr>
                <a:spLocks noChangeShapeType="1"/>
              </p:cNvSpPr>
              <p:nvPr/>
            </p:nvSpPr>
            <p:spPr bwMode="auto">
              <a:xfrm>
                <a:off x="4032" y="336"/>
                <a:ext cx="0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sp>
        <p:nvSpPr>
          <p:cNvPr id="13317" name="Line 18"/>
          <p:cNvSpPr>
            <a:spLocks noChangeShapeType="1"/>
          </p:cNvSpPr>
          <p:nvPr/>
        </p:nvSpPr>
        <p:spPr bwMode="auto">
          <a:xfrm flipH="1">
            <a:off x="3411538" y="3109913"/>
            <a:ext cx="623887" cy="10810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13318" name="Group 19"/>
          <p:cNvGrpSpPr>
            <a:grpSpLocks/>
          </p:cNvGrpSpPr>
          <p:nvPr/>
        </p:nvGrpSpPr>
        <p:grpSpPr bwMode="auto">
          <a:xfrm>
            <a:off x="3284538" y="4164013"/>
            <a:ext cx="762000" cy="706437"/>
            <a:chOff x="2064" y="2618"/>
            <a:chExt cx="480" cy="445"/>
          </a:xfrm>
        </p:grpSpPr>
        <p:sp>
          <p:nvSpPr>
            <p:cNvPr id="13319" name="Text Box 20"/>
            <p:cNvSpPr txBox="1">
              <a:spLocks noChangeArrowheads="1"/>
            </p:cNvSpPr>
            <p:nvPr/>
          </p:nvSpPr>
          <p:spPr bwMode="auto">
            <a:xfrm>
              <a:off x="2064" y="2832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  <p:sp>
          <p:nvSpPr>
            <p:cNvPr id="13320" name="Oval 21"/>
            <p:cNvSpPr>
              <a:spLocks noChangeArrowheads="1"/>
            </p:cNvSpPr>
            <p:nvPr/>
          </p:nvSpPr>
          <p:spPr bwMode="auto">
            <a:xfrm>
              <a:off x="2120" y="2618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3"/>
          <p:cNvGrpSpPr>
            <a:grpSpLocks/>
          </p:cNvGrpSpPr>
          <p:nvPr/>
        </p:nvGrpSpPr>
        <p:grpSpPr bwMode="auto">
          <a:xfrm>
            <a:off x="2751138" y="2817813"/>
            <a:ext cx="3429000" cy="1738312"/>
            <a:chOff x="672" y="2448"/>
            <a:chExt cx="2160" cy="1095"/>
          </a:xfrm>
        </p:grpSpPr>
        <p:sp>
          <p:nvSpPr>
            <p:cNvPr id="14353" name="Line 4"/>
            <p:cNvSpPr>
              <a:spLocks noChangeShapeType="1"/>
            </p:cNvSpPr>
            <p:nvPr/>
          </p:nvSpPr>
          <p:spPr bwMode="auto">
            <a:xfrm>
              <a:off x="672" y="3312"/>
              <a:ext cx="21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354" name="Oval 5"/>
            <p:cNvSpPr>
              <a:spLocks noChangeArrowheads="1"/>
            </p:cNvSpPr>
            <p:nvPr/>
          </p:nvSpPr>
          <p:spPr bwMode="auto">
            <a:xfrm>
              <a:off x="1440" y="2640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355" name="Text Box 6"/>
            <p:cNvSpPr txBox="1">
              <a:spLocks noChangeArrowheads="1"/>
            </p:cNvSpPr>
            <p:nvPr/>
          </p:nvSpPr>
          <p:spPr bwMode="auto">
            <a:xfrm>
              <a:off x="672" y="3312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  <p:sp>
          <p:nvSpPr>
            <p:cNvPr id="14356" name="Text Box 7"/>
            <p:cNvSpPr txBox="1">
              <a:spLocks noChangeArrowheads="1"/>
            </p:cNvSpPr>
            <p:nvPr/>
          </p:nvSpPr>
          <p:spPr bwMode="auto">
            <a:xfrm>
              <a:off x="1200" y="2448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sp>
        <p:nvSpPr>
          <p:cNvPr id="14339" name="Text Box 8"/>
          <p:cNvSpPr txBox="1">
            <a:spLocks noChangeArrowheads="1"/>
          </p:cNvSpPr>
          <p:nvPr/>
        </p:nvSpPr>
        <p:spPr bwMode="auto">
          <a:xfrm>
            <a:off x="0" y="1295400"/>
            <a:ext cx="915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*Dùng góc nhọn 60</a:t>
            </a:r>
            <a:r>
              <a:rPr lang="en-US" sz="28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của êke vẽ hai góc so le trong bằng nhau</a:t>
            </a:r>
          </a:p>
          <a:p>
            <a:endParaRPr lang="en-US" sz="2800">
              <a:solidFill>
                <a:srgbClr val="0000FF"/>
              </a:solidFill>
              <a:latin typeface="Verdana" pitchFamily="34" charset="0"/>
            </a:endParaRPr>
          </a:p>
        </p:txBody>
      </p:sp>
      <p:grpSp>
        <p:nvGrpSpPr>
          <p:cNvPr id="14340" name="Group 9"/>
          <p:cNvGrpSpPr>
            <a:grpSpLocks/>
          </p:cNvGrpSpPr>
          <p:nvPr/>
        </p:nvGrpSpPr>
        <p:grpSpPr bwMode="auto">
          <a:xfrm rot="3600000">
            <a:off x="3429000" y="1828800"/>
            <a:ext cx="1371600" cy="2362200"/>
            <a:chOff x="3216" y="432"/>
            <a:chExt cx="864" cy="1488"/>
          </a:xfrm>
        </p:grpSpPr>
        <p:grpSp>
          <p:nvGrpSpPr>
            <p:cNvPr id="14345" name="Group 10"/>
            <p:cNvGrpSpPr>
              <a:grpSpLocks/>
            </p:cNvGrpSpPr>
            <p:nvPr/>
          </p:nvGrpSpPr>
          <p:grpSpPr bwMode="auto">
            <a:xfrm>
              <a:off x="3216" y="432"/>
              <a:ext cx="864" cy="1488"/>
              <a:chOff x="3360" y="336"/>
              <a:chExt cx="672" cy="1152"/>
            </a:xfrm>
          </p:grpSpPr>
          <p:sp>
            <p:nvSpPr>
              <p:cNvPr id="14350" name="Line 11"/>
              <p:cNvSpPr>
                <a:spLocks noChangeShapeType="1"/>
              </p:cNvSpPr>
              <p:nvPr/>
            </p:nvSpPr>
            <p:spPr bwMode="auto">
              <a:xfrm flipH="1">
                <a:off x="3367" y="336"/>
                <a:ext cx="665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4351" name="Line 12"/>
              <p:cNvSpPr>
                <a:spLocks noChangeShapeType="1"/>
              </p:cNvSpPr>
              <p:nvPr/>
            </p:nvSpPr>
            <p:spPr bwMode="auto">
              <a:xfrm>
                <a:off x="3360" y="148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4352" name="Line 13"/>
              <p:cNvSpPr>
                <a:spLocks noChangeShapeType="1"/>
              </p:cNvSpPr>
              <p:nvPr/>
            </p:nvSpPr>
            <p:spPr bwMode="auto">
              <a:xfrm>
                <a:off x="4032" y="336"/>
                <a:ext cx="0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14346" name="Group 14"/>
            <p:cNvGrpSpPr>
              <a:grpSpLocks/>
            </p:cNvGrpSpPr>
            <p:nvPr/>
          </p:nvGrpSpPr>
          <p:grpSpPr bwMode="auto">
            <a:xfrm>
              <a:off x="3341" y="698"/>
              <a:ext cx="669" cy="1152"/>
              <a:chOff x="3360" y="336"/>
              <a:chExt cx="672" cy="1152"/>
            </a:xfrm>
          </p:grpSpPr>
          <p:sp>
            <p:nvSpPr>
              <p:cNvPr id="14347" name="Line 15"/>
              <p:cNvSpPr>
                <a:spLocks noChangeShapeType="1"/>
              </p:cNvSpPr>
              <p:nvPr/>
            </p:nvSpPr>
            <p:spPr bwMode="auto">
              <a:xfrm flipH="1">
                <a:off x="3367" y="336"/>
                <a:ext cx="665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4348" name="Line 16"/>
              <p:cNvSpPr>
                <a:spLocks noChangeShapeType="1"/>
              </p:cNvSpPr>
              <p:nvPr/>
            </p:nvSpPr>
            <p:spPr bwMode="auto">
              <a:xfrm>
                <a:off x="3360" y="148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4349" name="Line 17"/>
              <p:cNvSpPr>
                <a:spLocks noChangeShapeType="1"/>
              </p:cNvSpPr>
              <p:nvPr/>
            </p:nvSpPr>
            <p:spPr bwMode="auto">
              <a:xfrm>
                <a:off x="4032" y="336"/>
                <a:ext cx="0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sp>
        <p:nvSpPr>
          <p:cNvPr id="14341" name="Line 18"/>
          <p:cNvSpPr>
            <a:spLocks noChangeShapeType="1"/>
          </p:cNvSpPr>
          <p:nvPr/>
        </p:nvSpPr>
        <p:spPr bwMode="auto">
          <a:xfrm flipH="1">
            <a:off x="3411538" y="3109913"/>
            <a:ext cx="623887" cy="10810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14342" name="Group 19"/>
          <p:cNvGrpSpPr>
            <a:grpSpLocks/>
          </p:cNvGrpSpPr>
          <p:nvPr/>
        </p:nvGrpSpPr>
        <p:grpSpPr bwMode="auto">
          <a:xfrm>
            <a:off x="3284538" y="4164013"/>
            <a:ext cx="762000" cy="706437"/>
            <a:chOff x="2064" y="2618"/>
            <a:chExt cx="480" cy="445"/>
          </a:xfrm>
        </p:grpSpPr>
        <p:sp>
          <p:nvSpPr>
            <p:cNvPr id="14343" name="Text Box 20"/>
            <p:cNvSpPr txBox="1">
              <a:spLocks noChangeArrowheads="1"/>
            </p:cNvSpPr>
            <p:nvPr/>
          </p:nvSpPr>
          <p:spPr bwMode="auto">
            <a:xfrm>
              <a:off x="2064" y="2832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  <p:sp>
          <p:nvSpPr>
            <p:cNvPr id="14344" name="Oval 21"/>
            <p:cNvSpPr>
              <a:spLocks noChangeArrowheads="1"/>
            </p:cNvSpPr>
            <p:nvPr/>
          </p:nvSpPr>
          <p:spPr bwMode="auto">
            <a:xfrm>
              <a:off x="2120" y="2618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3"/>
          <p:cNvGrpSpPr>
            <a:grpSpLocks/>
          </p:cNvGrpSpPr>
          <p:nvPr/>
        </p:nvGrpSpPr>
        <p:grpSpPr bwMode="auto">
          <a:xfrm>
            <a:off x="2751138" y="2817813"/>
            <a:ext cx="3429000" cy="1738312"/>
            <a:chOff x="672" y="2448"/>
            <a:chExt cx="2160" cy="1095"/>
          </a:xfrm>
        </p:grpSpPr>
        <p:sp>
          <p:nvSpPr>
            <p:cNvPr id="15377" name="Line 4"/>
            <p:cNvSpPr>
              <a:spLocks noChangeShapeType="1"/>
            </p:cNvSpPr>
            <p:nvPr/>
          </p:nvSpPr>
          <p:spPr bwMode="auto">
            <a:xfrm>
              <a:off x="672" y="3312"/>
              <a:ext cx="21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5378" name="Oval 5"/>
            <p:cNvSpPr>
              <a:spLocks noChangeArrowheads="1"/>
            </p:cNvSpPr>
            <p:nvPr/>
          </p:nvSpPr>
          <p:spPr bwMode="auto">
            <a:xfrm>
              <a:off x="1440" y="2640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379" name="Text Box 6"/>
            <p:cNvSpPr txBox="1">
              <a:spLocks noChangeArrowheads="1"/>
            </p:cNvSpPr>
            <p:nvPr/>
          </p:nvSpPr>
          <p:spPr bwMode="auto">
            <a:xfrm>
              <a:off x="672" y="3312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  <p:sp>
          <p:nvSpPr>
            <p:cNvPr id="15380" name="Text Box 7"/>
            <p:cNvSpPr txBox="1">
              <a:spLocks noChangeArrowheads="1"/>
            </p:cNvSpPr>
            <p:nvPr/>
          </p:nvSpPr>
          <p:spPr bwMode="auto">
            <a:xfrm>
              <a:off x="1200" y="2448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sp>
        <p:nvSpPr>
          <p:cNvPr id="15363" name="Text Box 8"/>
          <p:cNvSpPr txBox="1">
            <a:spLocks noChangeArrowheads="1"/>
          </p:cNvSpPr>
          <p:nvPr/>
        </p:nvSpPr>
        <p:spPr bwMode="auto">
          <a:xfrm>
            <a:off x="390525" y="1295400"/>
            <a:ext cx="876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000">
                <a:solidFill>
                  <a:srgbClr val="0000FF"/>
                </a:solidFill>
                <a:latin typeface="Verdana" pitchFamily="34" charset="0"/>
              </a:rPr>
              <a:t>*Dùng góc nhọn 60</a:t>
            </a:r>
            <a:r>
              <a:rPr lang="en-US" sz="2000" baseline="30000">
                <a:solidFill>
                  <a:srgbClr val="0000FF"/>
                </a:solidFill>
                <a:latin typeface="Verdana" pitchFamily="34" charset="0"/>
              </a:rPr>
              <a:t>o</a:t>
            </a:r>
            <a:r>
              <a:rPr lang="en-US" sz="2000">
                <a:solidFill>
                  <a:srgbClr val="0000FF"/>
                </a:solidFill>
                <a:latin typeface="Verdana" pitchFamily="34" charset="0"/>
              </a:rPr>
              <a:t> của êke vẽ hai góc so le trong bằng nhau</a:t>
            </a:r>
          </a:p>
        </p:txBody>
      </p:sp>
      <p:grpSp>
        <p:nvGrpSpPr>
          <p:cNvPr id="15364" name="Group 9"/>
          <p:cNvGrpSpPr>
            <a:grpSpLocks/>
          </p:cNvGrpSpPr>
          <p:nvPr/>
        </p:nvGrpSpPr>
        <p:grpSpPr bwMode="auto">
          <a:xfrm rot="5007701">
            <a:off x="3429000" y="1828800"/>
            <a:ext cx="1371600" cy="2362200"/>
            <a:chOff x="3216" y="432"/>
            <a:chExt cx="864" cy="1488"/>
          </a:xfrm>
        </p:grpSpPr>
        <p:grpSp>
          <p:nvGrpSpPr>
            <p:cNvPr id="15369" name="Group 10"/>
            <p:cNvGrpSpPr>
              <a:grpSpLocks/>
            </p:cNvGrpSpPr>
            <p:nvPr/>
          </p:nvGrpSpPr>
          <p:grpSpPr bwMode="auto">
            <a:xfrm>
              <a:off x="3216" y="432"/>
              <a:ext cx="864" cy="1488"/>
              <a:chOff x="3360" y="336"/>
              <a:chExt cx="672" cy="1152"/>
            </a:xfrm>
          </p:grpSpPr>
          <p:sp>
            <p:nvSpPr>
              <p:cNvPr id="15374" name="Line 11"/>
              <p:cNvSpPr>
                <a:spLocks noChangeShapeType="1"/>
              </p:cNvSpPr>
              <p:nvPr/>
            </p:nvSpPr>
            <p:spPr bwMode="auto">
              <a:xfrm flipH="1">
                <a:off x="3367" y="336"/>
                <a:ext cx="665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5375" name="Line 12"/>
              <p:cNvSpPr>
                <a:spLocks noChangeShapeType="1"/>
              </p:cNvSpPr>
              <p:nvPr/>
            </p:nvSpPr>
            <p:spPr bwMode="auto">
              <a:xfrm>
                <a:off x="3360" y="148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5376" name="Line 13"/>
              <p:cNvSpPr>
                <a:spLocks noChangeShapeType="1"/>
              </p:cNvSpPr>
              <p:nvPr/>
            </p:nvSpPr>
            <p:spPr bwMode="auto">
              <a:xfrm>
                <a:off x="4032" y="336"/>
                <a:ext cx="0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15370" name="Group 14"/>
            <p:cNvGrpSpPr>
              <a:grpSpLocks/>
            </p:cNvGrpSpPr>
            <p:nvPr/>
          </p:nvGrpSpPr>
          <p:grpSpPr bwMode="auto">
            <a:xfrm>
              <a:off x="3341" y="698"/>
              <a:ext cx="669" cy="1152"/>
              <a:chOff x="3360" y="336"/>
              <a:chExt cx="672" cy="1152"/>
            </a:xfrm>
          </p:grpSpPr>
          <p:sp>
            <p:nvSpPr>
              <p:cNvPr id="15371" name="Line 15"/>
              <p:cNvSpPr>
                <a:spLocks noChangeShapeType="1"/>
              </p:cNvSpPr>
              <p:nvPr/>
            </p:nvSpPr>
            <p:spPr bwMode="auto">
              <a:xfrm flipH="1">
                <a:off x="3367" y="336"/>
                <a:ext cx="665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5372" name="Line 16"/>
              <p:cNvSpPr>
                <a:spLocks noChangeShapeType="1"/>
              </p:cNvSpPr>
              <p:nvPr/>
            </p:nvSpPr>
            <p:spPr bwMode="auto">
              <a:xfrm>
                <a:off x="3360" y="148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5373" name="Line 17"/>
              <p:cNvSpPr>
                <a:spLocks noChangeShapeType="1"/>
              </p:cNvSpPr>
              <p:nvPr/>
            </p:nvSpPr>
            <p:spPr bwMode="auto">
              <a:xfrm>
                <a:off x="4032" y="336"/>
                <a:ext cx="0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sp>
        <p:nvSpPr>
          <p:cNvPr id="15365" name="Line 18"/>
          <p:cNvSpPr>
            <a:spLocks noChangeShapeType="1"/>
          </p:cNvSpPr>
          <p:nvPr/>
        </p:nvSpPr>
        <p:spPr bwMode="auto">
          <a:xfrm flipH="1">
            <a:off x="3411538" y="3109913"/>
            <a:ext cx="623887" cy="10810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15366" name="Group 19"/>
          <p:cNvGrpSpPr>
            <a:grpSpLocks/>
          </p:cNvGrpSpPr>
          <p:nvPr/>
        </p:nvGrpSpPr>
        <p:grpSpPr bwMode="auto">
          <a:xfrm>
            <a:off x="3284538" y="4164013"/>
            <a:ext cx="762000" cy="706437"/>
            <a:chOff x="2064" y="2618"/>
            <a:chExt cx="480" cy="445"/>
          </a:xfrm>
        </p:grpSpPr>
        <p:sp>
          <p:nvSpPr>
            <p:cNvPr id="15367" name="Text Box 20"/>
            <p:cNvSpPr txBox="1">
              <a:spLocks noChangeArrowheads="1"/>
            </p:cNvSpPr>
            <p:nvPr/>
          </p:nvSpPr>
          <p:spPr bwMode="auto">
            <a:xfrm>
              <a:off x="2064" y="2832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  <p:sp>
          <p:nvSpPr>
            <p:cNvPr id="15368" name="Oval 21"/>
            <p:cNvSpPr>
              <a:spLocks noChangeArrowheads="1"/>
            </p:cNvSpPr>
            <p:nvPr/>
          </p:nvSpPr>
          <p:spPr bwMode="auto">
            <a:xfrm>
              <a:off x="2120" y="2618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3"/>
          <p:cNvGrpSpPr>
            <a:grpSpLocks/>
          </p:cNvGrpSpPr>
          <p:nvPr/>
        </p:nvGrpSpPr>
        <p:grpSpPr bwMode="auto">
          <a:xfrm>
            <a:off x="2751138" y="2817813"/>
            <a:ext cx="3429000" cy="1738312"/>
            <a:chOff x="672" y="2448"/>
            <a:chExt cx="2160" cy="1095"/>
          </a:xfrm>
        </p:grpSpPr>
        <p:sp>
          <p:nvSpPr>
            <p:cNvPr id="16401" name="Line 4"/>
            <p:cNvSpPr>
              <a:spLocks noChangeShapeType="1"/>
            </p:cNvSpPr>
            <p:nvPr/>
          </p:nvSpPr>
          <p:spPr bwMode="auto">
            <a:xfrm>
              <a:off x="672" y="3312"/>
              <a:ext cx="21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6402" name="Oval 5"/>
            <p:cNvSpPr>
              <a:spLocks noChangeArrowheads="1"/>
            </p:cNvSpPr>
            <p:nvPr/>
          </p:nvSpPr>
          <p:spPr bwMode="auto">
            <a:xfrm>
              <a:off x="1440" y="2640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403" name="Text Box 6"/>
            <p:cNvSpPr txBox="1">
              <a:spLocks noChangeArrowheads="1"/>
            </p:cNvSpPr>
            <p:nvPr/>
          </p:nvSpPr>
          <p:spPr bwMode="auto">
            <a:xfrm>
              <a:off x="672" y="3312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  <p:sp>
          <p:nvSpPr>
            <p:cNvPr id="16404" name="Text Box 7"/>
            <p:cNvSpPr txBox="1">
              <a:spLocks noChangeArrowheads="1"/>
            </p:cNvSpPr>
            <p:nvPr/>
          </p:nvSpPr>
          <p:spPr bwMode="auto">
            <a:xfrm>
              <a:off x="1200" y="2448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sp>
        <p:nvSpPr>
          <p:cNvPr id="16387" name="Text Box 8"/>
          <p:cNvSpPr txBox="1">
            <a:spLocks noChangeArrowheads="1"/>
          </p:cNvSpPr>
          <p:nvPr/>
        </p:nvSpPr>
        <p:spPr bwMode="auto">
          <a:xfrm>
            <a:off x="390525" y="1295400"/>
            <a:ext cx="876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*Dùng góc nhọn 60</a:t>
            </a:r>
            <a:r>
              <a:rPr lang="en-US" sz="28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của êke vẽ hai góc so le trong bằng nhau</a:t>
            </a:r>
          </a:p>
          <a:p>
            <a:endParaRPr lang="en-US" sz="2000">
              <a:solidFill>
                <a:srgbClr val="0000FF"/>
              </a:solidFill>
              <a:latin typeface="Verdana" pitchFamily="34" charset="0"/>
            </a:endParaRPr>
          </a:p>
        </p:txBody>
      </p:sp>
      <p:grpSp>
        <p:nvGrpSpPr>
          <p:cNvPr id="16388" name="Group 9"/>
          <p:cNvGrpSpPr>
            <a:grpSpLocks/>
          </p:cNvGrpSpPr>
          <p:nvPr/>
        </p:nvGrpSpPr>
        <p:grpSpPr bwMode="auto">
          <a:xfrm rot="6300000">
            <a:off x="3429000" y="1828800"/>
            <a:ext cx="1371600" cy="2362200"/>
            <a:chOff x="3216" y="432"/>
            <a:chExt cx="864" cy="1488"/>
          </a:xfrm>
        </p:grpSpPr>
        <p:grpSp>
          <p:nvGrpSpPr>
            <p:cNvPr id="16393" name="Group 10"/>
            <p:cNvGrpSpPr>
              <a:grpSpLocks/>
            </p:cNvGrpSpPr>
            <p:nvPr/>
          </p:nvGrpSpPr>
          <p:grpSpPr bwMode="auto">
            <a:xfrm>
              <a:off x="3216" y="432"/>
              <a:ext cx="864" cy="1488"/>
              <a:chOff x="3360" y="336"/>
              <a:chExt cx="672" cy="1152"/>
            </a:xfrm>
          </p:grpSpPr>
          <p:sp>
            <p:nvSpPr>
              <p:cNvPr id="16398" name="Line 11"/>
              <p:cNvSpPr>
                <a:spLocks noChangeShapeType="1"/>
              </p:cNvSpPr>
              <p:nvPr/>
            </p:nvSpPr>
            <p:spPr bwMode="auto">
              <a:xfrm flipH="1">
                <a:off x="3367" y="336"/>
                <a:ext cx="665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6399" name="Line 12"/>
              <p:cNvSpPr>
                <a:spLocks noChangeShapeType="1"/>
              </p:cNvSpPr>
              <p:nvPr/>
            </p:nvSpPr>
            <p:spPr bwMode="auto">
              <a:xfrm>
                <a:off x="3360" y="148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6400" name="Line 13"/>
              <p:cNvSpPr>
                <a:spLocks noChangeShapeType="1"/>
              </p:cNvSpPr>
              <p:nvPr/>
            </p:nvSpPr>
            <p:spPr bwMode="auto">
              <a:xfrm>
                <a:off x="4032" y="336"/>
                <a:ext cx="0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16394" name="Group 14"/>
            <p:cNvGrpSpPr>
              <a:grpSpLocks/>
            </p:cNvGrpSpPr>
            <p:nvPr/>
          </p:nvGrpSpPr>
          <p:grpSpPr bwMode="auto">
            <a:xfrm>
              <a:off x="3341" y="698"/>
              <a:ext cx="669" cy="1152"/>
              <a:chOff x="3360" y="336"/>
              <a:chExt cx="672" cy="1152"/>
            </a:xfrm>
          </p:grpSpPr>
          <p:sp>
            <p:nvSpPr>
              <p:cNvPr id="16395" name="Line 15"/>
              <p:cNvSpPr>
                <a:spLocks noChangeShapeType="1"/>
              </p:cNvSpPr>
              <p:nvPr/>
            </p:nvSpPr>
            <p:spPr bwMode="auto">
              <a:xfrm flipH="1">
                <a:off x="3367" y="336"/>
                <a:ext cx="665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6396" name="Line 16"/>
              <p:cNvSpPr>
                <a:spLocks noChangeShapeType="1"/>
              </p:cNvSpPr>
              <p:nvPr/>
            </p:nvSpPr>
            <p:spPr bwMode="auto">
              <a:xfrm>
                <a:off x="3360" y="148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6397" name="Line 17"/>
              <p:cNvSpPr>
                <a:spLocks noChangeShapeType="1"/>
              </p:cNvSpPr>
              <p:nvPr/>
            </p:nvSpPr>
            <p:spPr bwMode="auto">
              <a:xfrm>
                <a:off x="4032" y="336"/>
                <a:ext cx="0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sp>
        <p:nvSpPr>
          <p:cNvPr id="16389" name="Line 18"/>
          <p:cNvSpPr>
            <a:spLocks noChangeShapeType="1"/>
          </p:cNvSpPr>
          <p:nvPr/>
        </p:nvSpPr>
        <p:spPr bwMode="auto">
          <a:xfrm flipH="1">
            <a:off x="3411538" y="3109913"/>
            <a:ext cx="623887" cy="10810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16390" name="Group 19"/>
          <p:cNvGrpSpPr>
            <a:grpSpLocks/>
          </p:cNvGrpSpPr>
          <p:nvPr/>
        </p:nvGrpSpPr>
        <p:grpSpPr bwMode="auto">
          <a:xfrm>
            <a:off x="3284538" y="4164013"/>
            <a:ext cx="762000" cy="706437"/>
            <a:chOff x="2064" y="2618"/>
            <a:chExt cx="480" cy="445"/>
          </a:xfrm>
        </p:grpSpPr>
        <p:sp>
          <p:nvSpPr>
            <p:cNvPr id="16391" name="Text Box 20"/>
            <p:cNvSpPr txBox="1">
              <a:spLocks noChangeArrowheads="1"/>
            </p:cNvSpPr>
            <p:nvPr/>
          </p:nvSpPr>
          <p:spPr bwMode="auto">
            <a:xfrm>
              <a:off x="2064" y="2832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  <p:sp>
          <p:nvSpPr>
            <p:cNvPr id="16392" name="Oval 21"/>
            <p:cNvSpPr>
              <a:spLocks noChangeArrowheads="1"/>
            </p:cNvSpPr>
            <p:nvPr/>
          </p:nvSpPr>
          <p:spPr bwMode="auto">
            <a:xfrm>
              <a:off x="2120" y="2618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3"/>
          <p:cNvGrpSpPr>
            <a:grpSpLocks/>
          </p:cNvGrpSpPr>
          <p:nvPr/>
        </p:nvGrpSpPr>
        <p:grpSpPr bwMode="auto">
          <a:xfrm>
            <a:off x="2751138" y="2817813"/>
            <a:ext cx="3429000" cy="1738312"/>
            <a:chOff x="672" y="2448"/>
            <a:chExt cx="2160" cy="1095"/>
          </a:xfrm>
        </p:grpSpPr>
        <p:sp>
          <p:nvSpPr>
            <p:cNvPr id="17425" name="Line 4"/>
            <p:cNvSpPr>
              <a:spLocks noChangeShapeType="1"/>
            </p:cNvSpPr>
            <p:nvPr/>
          </p:nvSpPr>
          <p:spPr bwMode="auto">
            <a:xfrm>
              <a:off x="672" y="3312"/>
              <a:ext cx="21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7426" name="Oval 5"/>
            <p:cNvSpPr>
              <a:spLocks noChangeArrowheads="1"/>
            </p:cNvSpPr>
            <p:nvPr/>
          </p:nvSpPr>
          <p:spPr bwMode="auto">
            <a:xfrm>
              <a:off x="1440" y="2640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427" name="Text Box 6"/>
            <p:cNvSpPr txBox="1">
              <a:spLocks noChangeArrowheads="1"/>
            </p:cNvSpPr>
            <p:nvPr/>
          </p:nvSpPr>
          <p:spPr bwMode="auto">
            <a:xfrm>
              <a:off x="672" y="3312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  <p:sp>
          <p:nvSpPr>
            <p:cNvPr id="17428" name="Text Box 7"/>
            <p:cNvSpPr txBox="1">
              <a:spLocks noChangeArrowheads="1"/>
            </p:cNvSpPr>
            <p:nvPr/>
          </p:nvSpPr>
          <p:spPr bwMode="auto">
            <a:xfrm>
              <a:off x="1200" y="2448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sp>
        <p:nvSpPr>
          <p:cNvPr id="17411" name="Text Box 8"/>
          <p:cNvSpPr txBox="1">
            <a:spLocks noChangeArrowheads="1"/>
          </p:cNvSpPr>
          <p:nvPr/>
        </p:nvSpPr>
        <p:spPr bwMode="auto">
          <a:xfrm>
            <a:off x="-111125" y="1066800"/>
            <a:ext cx="915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Dùng góc nhọn 60</a:t>
            </a:r>
            <a:r>
              <a:rPr lang="en-US" sz="28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của êke vẽ hai góc so le trong bằng nhau</a:t>
            </a:r>
          </a:p>
          <a:p>
            <a:endParaRPr lang="en-US" sz="2000">
              <a:solidFill>
                <a:srgbClr val="0000FF"/>
              </a:solidFill>
              <a:latin typeface="Verdana" pitchFamily="34" charset="0"/>
            </a:endParaRPr>
          </a:p>
        </p:txBody>
      </p:sp>
      <p:grpSp>
        <p:nvGrpSpPr>
          <p:cNvPr id="17412" name="Group 9"/>
          <p:cNvGrpSpPr>
            <a:grpSpLocks/>
          </p:cNvGrpSpPr>
          <p:nvPr/>
        </p:nvGrpSpPr>
        <p:grpSpPr bwMode="auto">
          <a:xfrm rot="8100000">
            <a:off x="3429000" y="1828800"/>
            <a:ext cx="1371600" cy="2362200"/>
            <a:chOff x="3216" y="432"/>
            <a:chExt cx="864" cy="1488"/>
          </a:xfrm>
        </p:grpSpPr>
        <p:grpSp>
          <p:nvGrpSpPr>
            <p:cNvPr id="17417" name="Group 10"/>
            <p:cNvGrpSpPr>
              <a:grpSpLocks/>
            </p:cNvGrpSpPr>
            <p:nvPr/>
          </p:nvGrpSpPr>
          <p:grpSpPr bwMode="auto">
            <a:xfrm>
              <a:off x="3216" y="432"/>
              <a:ext cx="864" cy="1488"/>
              <a:chOff x="3360" y="336"/>
              <a:chExt cx="672" cy="1152"/>
            </a:xfrm>
          </p:grpSpPr>
          <p:sp>
            <p:nvSpPr>
              <p:cNvPr id="17422" name="Line 11"/>
              <p:cNvSpPr>
                <a:spLocks noChangeShapeType="1"/>
              </p:cNvSpPr>
              <p:nvPr/>
            </p:nvSpPr>
            <p:spPr bwMode="auto">
              <a:xfrm flipH="1">
                <a:off x="3367" y="336"/>
                <a:ext cx="665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7423" name="Line 12"/>
              <p:cNvSpPr>
                <a:spLocks noChangeShapeType="1"/>
              </p:cNvSpPr>
              <p:nvPr/>
            </p:nvSpPr>
            <p:spPr bwMode="auto">
              <a:xfrm>
                <a:off x="3360" y="148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7424" name="Line 13"/>
              <p:cNvSpPr>
                <a:spLocks noChangeShapeType="1"/>
              </p:cNvSpPr>
              <p:nvPr/>
            </p:nvSpPr>
            <p:spPr bwMode="auto">
              <a:xfrm>
                <a:off x="4032" y="336"/>
                <a:ext cx="0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17418" name="Group 14"/>
            <p:cNvGrpSpPr>
              <a:grpSpLocks/>
            </p:cNvGrpSpPr>
            <p:nvPr/>
          </p:nvGrpSpPr>
          <p:grpSpPr bwMode="auto">
            <a:xfrm>
              <a:off x="3341" y="698"/>
              <a:ext cx="669" cy="1152"/>
              <a:chOff x="3360" y="336"/>
              <a:chExt cx="672" cy="1152"/>
            </a:xfrm>
          </p:grpSpPr>
          <p:sp>
            <p:nvSpPr>
              <p:cNvPr id="17419" name="Line 15"/>
              <p:cNvSpPr>
                <a:spLocks noChangeShapeType="1"/>
              </p:cNvSpPr>
              <p:nvPr/>
            </p:nvSpPr>
            <p:spPr bwMode="auto">
              <a:xfrm flipH="1">
                <a:off x="3367" y="336"/>
                <a:ext cx="665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7420" name="Line 16"/>
              <p:cNvSpPr>
                <a:spLocks noChangeShapeType="1"/>
              </p:cNvSpPr>
              <p:nvPr/>
            </p:nvSpPr>
            <p:spPr bwMode="auto">
              <a:xfrm>
                <a:off x="3360" y="148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7421" name="Line 17"/>
              <p:cNvSpPr>
                <a:spLocks noChangeShapeType="1"/>
              </p:cNvSpPr>
              <p:nvPr/>
            </p:nvSpPr>
            <p:spPr bwMode="auto">
              <a:xfrm>
                <a:off x="4032" y="336"/>
                <a:ext cx="0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sp>
        <p:nvSpPr>
          <p:cNvPr id="17413" name="Line 18"/>
          <p:cNvSpPr>
            <a:spLocks noChangeShapeType="1"/>
          </p:cNvSpPr>
          <p:nvPr/>
        </p:nvSpPr>
        <p:spPr bwMode="auto">
          <a:xfrm flipH="1">
            <a:off x="3411538" y="3109913"/>
            <a:ext cx="623887" cy="10810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17414" name="Group 19"/>
          <p:cNvGrpSpPr>
            <a:grpSpLocks/>
          </p:cNvGrpSpPr>
          <p:nvPr/>
        </p:nvGrpSpPr>
        <p:grpSpPr bwMode="auto">
          <a:xfrm>
            <a:off x="3284538" y="4149725"/>
            <a:ext cx="762000" cy="706438"/>
            <a:chOff x="2064" y="2618"/>
            <a:chExt cx="480" cy="445"/>
          </a:xfrm>
        </p:grpSpPr>
        <p:sp>
          <p:nvSpPr>
            <p:cNvPr id="17415" name="Text Box 20"/>
            <p:cNvSpPr txBox="1">
              <a:spLocks noChangeArrowheads="1"/>
            </p:cNvSpPr>
            <p:nvPr/>
          </p:nvSpPr>
          <p:spPr bwMode="auto">
            <a:xfrm>
              <a:off x="2064" y="2832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  <p:sp>
          <p:nvSpPr>
            <p:cNvPr id="17416" name="Oval 21"/>
            <p:cNvSpPr>
              <a:spLocks noChangeArrowheads="1"/>
            </p:cNvSpPr>
            <p:nvPr/>
          </p:nvSpPr>
          <p:spPr bwMode="auto">
            <a:xfrm>
              <a:off x="2120" y="2618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3"/>
          <p:cNvGrpSpPr>
            <a:grpSpLocks/>
          </p:cNvGrpSpPr>
          <p:nvPr/>
        </p:nvGrpSpPr>
        <p:grpSpPr bwMode="auto">
          <a:xfrm>
            <a:off x="2751138" y="2817813"/>
            <a:ext cx="3429000" cy="1738312"/>
            <a:chOff x="672" y="2448"/>
            <a:chExt cx="2160" cy="1095"/>
          </a:xfrm>
        </p:grpSpPr>
        <p:sp>
          <p:nvSpPr>
            <p:cNvPr id="18449" name="Line 4"/>
            <p:cNvSpPr>
              <a:spLocks noChangeShapeType="1"/>
            </p:cNvSpPr>
            <p:nvPr/>
          </p:nvSpPr>
          <p:spPr bwMode="auto">
            <a:xfrm>
              <a:off x="672" y="3312"/>
              <a:ext cx="21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50" name="Oval 5"/>
            <p:cNvSpPr>
              <a:spLocks noChangeArrowheads="1"/>
            </p:cNvSpPr>
            <p:nvPr/>
          </p:nvSpPr>
          <p:spPr bwMode="auto">
            <a:xfrm>
              <a:off x="1440" y="2640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451" name="Text Box 6"/>
            <p:cNvSpPr txBox="1">
              <a:spLocks noChangeArrowheads="1"/>
            </p:cNvSpPr>
            <p:nvPr/>
          </p:nvSpPr>
          <p:spPr bwMode="auto">
            <a:xfrm>
              <a:off x="672" y="3312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  <p:sp>
          <p:nvSpPr>
            <p:cNvPr id="18452" name="Text Box 7"/>
            <p:cNvSpPr txBox="1">
              <a:spLocks noChangeArrowheads="1"/>
            </p:cNvSpPr>
            <p:nvPr/>
          </p:nvSpPr>
          <p:spPr bwMode="auto">
            <a:xfrm>
              <a:off x="1200" y="2448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sp>
        <p:nvSpPr>
          <p:cNvPr id="18435" name="Text Box 8"/>
          <p:cNvSpPr txBox="1">
            <a:spLocks noChangeArrowheads="1"/>
          </p:cNvSpPr>
          <p:nvPr/>
        </p:nvSpPr>
        <p:spPr bwMode="auto">
          <a:xfrm>
            <a:off x="152400" y="609600"/>
            <a:ext cx="899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*Dùng góc nhọn 60</a:t>
            </a:r>
            <a:r>
              <a:rPr lang="en-US" sz="28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của êke vẽ hai góc so le trong bằng nhau</a:t>
            </a:r>
          </a:p>
          <a:p>
            <a:endParaRPr lang="en-US" sz="2000">
              <a:solidFill>
                <a:srgbClr val="0000FF"/>
              </a:solidFill>
              <a:latin typeface="Verdana" pitchFamily="34" charset="0"/>
            </a:endParaRPr>
          </a:p>
        </p:txBody>
      </p:sp>
      <p:grpSp>
        <p:nvGrpSpPr>
          <p:cNvPr id="18436" name="Group 9"/>
          <p:cNvGrpSpPr>
            <a:grpSpLocks/>
          </p:cNvGrpSpPr>
          <p:nvPr/>
        </p:nvGrpSpPr>
        <p:grpSpPr bwMode="auto">
          <a:xfrm rot="9000000">
            <a:off x="3429000" y="1828800"/>
            <a:ext cx="1371600" cy="2362200"/>
            <a:chOff x="3216" y="432"/>
            <a:chExt cx="864" cy="1488"/>
          </a:xfrm>
        </p:grpSpPr>
        <p:grpSp>
          <p:nvGrpSpPr>
            <p:cNvPr id="18441" name="Group 10"/>
            <p:cNvGrpSpPr>
              <a:grpSpLocks/>
            </p:cNvGrpSpPr>
            <p:nvPr/>
          </p:nvGrpSpPr>
          <p:grpSpPr bwMode="auto">
            <a:xfrm>
              <a:off x="3216" y="432"/>
              <a:ext cx="864" cy="1488"/>
              <a:chOff x="3360" y="336"/>
              <a:chExt cx="672" cy="1152"/>
            </a:xfrm>
          </p:grpSpPr>
          <p:sp>
            <p:nvSpPr>
              <p:cNvPr id="18446" name="Line 11"/>
              <p:cNvSpPr>
                <a:spLocks noChangeShapeType="1"/>
              </p:cNvSpPr>
              <p:nvPr/>
            </p:nvSpPr>
            <p:spPr bwMode="auto">
              <a:xfrm flipH="1">
                <a:off x="3367" y="336"/>
                <a:ext cx="665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8447" name="Line 12"/>
              <p:cNvSpPr>
                <a:spLocks noChangeShapeType="1"/>
              </p:cNvSpPr>
              <p:nvPr/>
            </p:nvSpPr>
            <p:spPr bwMode="auto">
              <a:xfrm>
                <a:off x="3360" y="148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8448" name="Line 13"/>
              <p:cNvSpPr>
                <a:spLocks noChangeShapeType="1"/>
              </p:cNvSpPr>
              <p:nvPr/>
            </p:nvSpPr>
            <p:spPr bwMode="auto">
              <a:xfrm>
                <a:off x="4032" y="336"/>
                <a:ext cx="0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18442" name="Group 14"/>
            <p:cNvGrpSpPr>
              <a:grpSpLocks/>
            </p:cNvGrpSpPr>
            <p:nvPr/>
          </p:nvGrpSpPr>
          <p:grpSpPr bwMode="auto">
            <a:xfrm>
              <a:off x="3341" y="698"/>
              <a:ext cx="669" cy="1152"/>
              <a:chOff x="3360" y="336"/>
              <a:chExt cx="672" cy="1152"/>
            </a:xfrm>
          </p:grpSpPr>
          <p:sp>
            <p:nvSpPr>
              <p:cNvPr id="18443" name="Line 15"/>
              <p:cNvSpPr>
                <a:spLocks noChangeShapeType="1"/>
              </p:cNvSpPr>
              <p:nvPr/>
            </p:nvSpPr>
            <p:spPr bwMode="auto">
              <a:xfrm flipH="1">
                <a:off x="3367" y="336"/>
                <a:ext cx="665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8444" name="Line 16"/>
              <p:cNvSpPr>
                <a:spLocks noChangeShapeType="1"/>
              </p:cNvSpPr>
              <p:nvPr/>
            </p:nvSpPr>
            <p:spPr bwMode="auto">
              <a:xfrm>
                <a:off x="3360" y="148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8445" name="Line 17"/>
              <p:cNvSpPr>
                <a:spLocks noChangeShapeType="1"/>
              </p:cNvSpPr>
              <p:nvPr/>
            </p:nvSpPr>
            <p:spPr bwMode="auto">
              <a:xfrm>
                <a:off x="4032" y="336"/>
                <a:ext cx="0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sp>
        <p:nvSpPr>
          <p:cNvPr id="18437" name="Line 18"/>
          <p:cNvSpPr>
            <a:spLocks noChangeShapeType="1"/>
          </p:cNvSpPr>
          <p:nvPr/>
        </p:nvSpPr>
        <p:spPr bwMode="auto">
          <a:xfrm flipH="1">
            <a:off x="3411538" y="3109913"/>
            <a:ext cx="623887" cy="10810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18438" name="Group 19"/>
          <p:cNvGrpSpPr>
            <a:grpSpLocks/>
          </p:cNvGrpSpPr>
          <p:nvPr/>
        </p:nvGrpSpPr>
        <p:grpSpPr bwMode="auto">
          <a:xfrm>
            <a:off x="3284538" y="4164013"/>
            <a:ext cx="762000" cy="706437"/>
            <a:chOff x="2064" y="2618"/>
            <a:chExt cx="480" cy="445"/>
          </a:xfrm>
        </p:grpSpPr>
        <p:sp>
          <p:nvSpPr>
            <p:cNvPr id="18439" name="Text Box 20"/>
            <p:cNvSpPr txBox="1">
              <a:spLocks noChangeArrowheads="1"/>
            </p:cNvSpPr>
            <p:nvPr/>
          </p:nvSpPr>
          <p:spPr bwMode="auto">
            <a:xfrm>
              <a:off x="2064" y="2832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  <p:sp>
          <p:nvSpPr>
            <p:cNvPr id="18440" name="Oval 21"/>
            <p:cNvSpPr>
              <a:spLocks noChangeArrowheads="1"/>
            </p:cNvSpPr>
            <p:nvPr/>
          </p:nvSpPr>
          <p:spPr bwMode="auto">
            <a:xfrm>
              <a:off x="2120" y="2618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3"/>
          <p:cNvGrpSpPr>
            <a:grpSpLocks/>
          </p:cNvGrpSpPr>
          <p:nvPr/>
        </p:nvGrpSpPr>
        <p:grpSpPr bwMode="auto">
          <a:xfrm>
            <a:off x="2751138" y="2667000"/>
            <a:ext cx="3429000" cy="1889124"/>
            <a:chOff x="672" y="2353"/>
            <a:chExt cx="2160" cy="1190"/>
          </a:xfrm>
        </p:grpSpPr>
        <p:sp>
          <p:nvSpPr>
            <p:cNvPr id="19474" name="Line 4"/>
            <p:cNvSpPr>
              <a:spLocks noChangeShapeType="1"/>
            </p:cNvSpPr>
            <p:nvPr/>
          </p:nvSpPr>
          <p:spPr bwMode="auto">
            <a:xfrm>
              <a:off x="672" y="3312"/>
              <a:ext cx="21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9475" name="Oval 5"/>
            <p:cNvSpPr>
              <a:spLocks noChangeArrowheads="1"/>
            </p:cNvSpPr>
            <p:nvPr/>
          </p:nvSpPr>
          <p:spPr bwMode="auto">
            <a:xfrm>
              <a:off x="1440" y="2640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9476" name="Text Box 6"/>
            <p:cNvSpPr txBox="1">
              <a:spLocks noChangeArrowheads="1"/>
            </p:cNvSpPr>
            <p:nvPr/>
          </p:nvSpPr>
          <p:spPr bwMode="auto">
            <a:xfrm>
              <a:off x="672" y="3312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  <p:sp>
          <p:nvSpPr>
            <p:cNvPr id="19477" name="Text Box 7"/>
            <p:cNvSpPr txBox="1">
              <a:spLocks noChangeArrowheads="1"/>
            </p:cNvSpPr>
            <p:nvPr/>
          </p:nvSpPr>
          <p:spPr bwMode="auto">
            <a:xfrm>
              <a:off x="1200" y="2353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A</a:t>
              </a:r>
            </a:p>
          </p:txBody>
        </p:sp>
      </p:grpSp>
      <p:sp>
        <p:nvSpPr>
          <p:cNvPr id="19459" name="Text Box 8"/>
          <p:cNvSpPr txBox="1">
            <a:spLocks noChangeArrowheads="1"/>
          </p:cNvSpPr>
          <p:nvPr/>
        </p:nvSpPr>
        <p:spPr bwMode="auto">
          <a:xfrm>
            <a:off x="0" y="868363"/>
            <a:ext cx="9077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000">
                <a:solidFill>
                  <a:srgbClr val="0000FF"/>
                </a:solidFill>
                <a:latin typeface="Verdana" pitchFamily="34" charset="0"/>
              </a:rPr>
              <a:t>*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Dùng góc nhọn 60</a:t>
            </a:r>
            <a:r>
              <a:rPr lang="en-US" sz="28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của êke vẽ hai góc so le trong bằng nhau</a:t>
            </a:r>
          </a:p>
        </p:txBody>
      </p:sp>
      <p:grpSp>
        <p:nvGrpSpPr>
          <p:cNvPr id="93193" name="Group 9"/>
          <p:cNvGrpSpPr>
            <a:grpSpLocks/>
          </p:cNvGrpSpPr>
          <p:nvPr/>
        </p:nvGrpSpPr>
        <p:grpSpPr bwMode="auto">
          <a:xfrm rot="10800000">
            <a:off x="3408363" y="1853852"/>
            <a:ext cx="1371600" cy="2362200"/>
            <a:chOff x="3216" y="432"/>
            <a:chExt cx="864" cy="1488"/>
          </a:xfrm>
        </p:grpSpPr>
        <p:grpSp>
          <p:nvGrpSpPr>
            <p:cNvPr id="19466" name="Group 10"/>
            <p:cNvGrpSpPr>
              <a:grpSpLocks/>
            </p:cNvGrpSpPr>
            <p:nvPr/>
          </p:nvGrpSpPr>
          <p:grpSpPr bwMode="auto">
            <a:xfrm>
              <a:off x="3216" y="432"/>
              <a:ext cx="864" cy="1488"/>
              <a:chOff x="3360" y="336"/>
              <a:chExt cx="672" cy="1152"/>
            </a:xfrm>
          </p:grpSpPr>
          <p:sp>
            <p:nvSpPr>
              <p:cNvPr id="19471" name="Line 11"/>
              <p:cNvSpPr>
                <a:spLocks noChangeShapeType="1"/>
              </p:cNvSpPr>
              <p:nvPr/>
            </p:nvSpPr>
            <p:spPr bwMode="auto">
              <a:xfrm flipH="1">
                <a:off x="3367" y="336"/>
                <a:ext cx="665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9472" name="Line 12"/>
              <p:cNvSpPr>
                <a:spLocks noChangeShapeType="1"/>
              </p:cNvSpPr>
              <p:nvPr/>
            </p:nvSpPr>
            <p:spPr bwMode="auto">
              <a:xfrm>
                <a:off x="3360" y="148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9473" name="Line 13"/>
              <p:cNvSpPr>
                <a:spLocks noChangeShapeType="1"/>
              </p:cNvSpPr>
              <p:nvPr/>
            </p:nvSpPr>
            <p:spPr bwMode="auto">
              <a:xfrm>
                <a:off x="4032" y="336"/>
                <a:ext cx="0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19467" name="Group 14"/>
            <p:cNvGrpSpPr>
              <a:grpSpLocks/>
            </p:cNvGrpSpPr>
            <p:nvPr/>
          </p:nvGrpSpPr>
          <p:grpSpPr bwMode="auto">
            <a:xfrm>
              <a:off x="3341" y="698"/>
              <a:ext cx="669" cy="1152"/>
              <a:chOff x="3360" y="336"/>
              <a:chExt cx="672" cy="1152"/>
            </a:xfrm>
          </p:grpSpPr>
          <p:sp>
            <p:nvSpPr>
              <p:cNvPr id="19468" name="Line 15"/>
              <p:cNvSpPr>
                <a:spLocks noChangeShapeType="1"/>
              </p:cNvSpPr>
              <p:nvPr/>
            </p:nvSpPr>
            <p:spPr bwMode="auto">
              <a:xfrm flipH="1">
                <a:off x="3367" y="336"/>
                <a:ext cx="665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9469" name="Line 16"/>
              <p:cNvSpPr>
                <a:spLocks noChangeShapeType="1"/>
              </p:cNvSpPr>
              <p:nvPr/>
            </p:nvSpPr>
            <p:spPr bwMode="auto">
              <a:xfrm>
                <a:off x="3360" y="148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9470" name="Line 17"/>
              <p:cNvSpPr>
                <a:spLocks noChangeShapeType="1"/>
              </p:cNvSpPr>
              <p:nvPr/>
            </p:nvSpPr>
            <p:spPr bwMode="auto">
              <a:xfrm>
                <a:off x="4032" y="336"/>
                <a:ext cx="0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sp>
        <p:nvSpPr>
          <p:cNvPr id="19461" name="Line 18"/>
          <p:cNvSpPr>
            <a:spLocks noChangeShapeType="1"/>
          </p:cNvSpPr>
          <p:nvPr/>
        </p:nvSpPr>
        <p:spPr bwMode="auto">
          <a:xfrm flipH="1">
            <a:off x="3411538" y="3109913"/>
            <a:ext cx="623887" cy="10810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19462" name="Group 19"/>
          <p:cNvGrpSpPr>
            <a:grpSpLocks/>
          </p:cNvGrpSpPr>
          <p:nvPr/>
        </p:nvGrpSpPr>
        <p:grpSpPr bwMode="auto">
          <a:xfrm>
            <a:off x="3284538" y="4164013"/>
            <a:ext cx="762000" cy="706437"/>
            <a:chOff x="2064" y="2618"/>
            <a:chExt cx="480" cy="445"/>
          </a:xfrm>
        </p:grpSpPr>
        <p:sp>
          <p:nvSpPr>
            <p:cNvPr id="19464" name="Text Box 20"/>
            <p:cNvSpPr txBox="1">
              <a:spLocks noChangeArrowheads="1"/>
            </p:cNvSpPr>
            <p:nvPr/>
          </p:nvSpPr>
          <p:spPr bwMode="auto">
            <a:xfrm>
              <a:off x="2064" y="2832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  <p:sp>
          <p:nvSpPr>
            <p:cNvPr id="19465" name="Oval 21"/>
            <p:cNvSpPr>
              <a:spLocks noChangeArrowheads="1"/>
            </p:cNvSpPr>
            <p:nvPr/>
          </p:nvSpPr>
          <p:spPr bwMode="auto">
            <a:xfrm>
              <a:off x="2120" y="2618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93206" name="Line 22"/>
          <p:cNvSpPr>
            <a:spLocks noChangeShapeType="1"/>
          </p:cNvSpPr>
          <p:nvPr/>
        </p:nvSpPr>
        <p:spPr bwMode="auto">
          <a:xfrm flipH="1">
            <a:off x="2349674" y="3128615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65 0.01248 L -0.08299 0.19001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931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17" y="88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93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0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3"/>
          <p:cNvGrpSpPr>
            <a:grpSpLocks/>
          </p:cNvGrpSpPr>
          <p:nvPr/>
        </p:nvGrpSpPr>
        <p:grpSpPr bwMode="auto">
          <a:xfrm>
            <a:off x="2751138" y="2817813"/>
            <a:ext cx="3429000" cy="1738312"/>
            <a:chOff x="672" y="2448"/>
            <a:chExt cx="2160" cy="1095"/>
          </a:xfrm>
        </p:grpSpPr>
        <p:sp>
          <p:nvSpPr>
            <p:cNvPr id="20560" name="Line 4"/>
            <p:cNvSpPr>
              <a:spLocks noChangeShapeType="1"/>
            </p:cNvSpPr>
            <p:nvPr/>
          </p:nvSpPr>
          <p:spPr bwMode="auto">
            <a:xfrm>
              <a:off x="672" y="3312"/>
              <a:ext cx="21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561" name="Oval 5"/>
            <p:cNvSpPr>
              <a:spLocks noChangeArrowheads="1"/>
            </p:cNvSpPr>
            <p:nvPr/>
          </p:nvSpPr>
          <p:spPr bwMode="auto">
            <a:xfrm>
              <a:off x="1440" y="2640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562" name="Text Box 6"/>
            <p:cNvSpPr txBox="1">
              <a:spLocks noChangeArrowheads="1"/>
            </p:cNvSpPr>
            <p:nvPr/>
          </p:nvSpPr>
          <p:spPr bwMode="auto">
            <a:xfrm>
              <a:off x="672" y="3312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  <p:sp>
          <p:nvSpPr>
            <p:cNvPr id="20563" name="Text Box 7"/>
            <p:cNvSpPr txBox="1">
              <a:spLocks noChangeArrowheads="1"/>
            </p:cNvSpPr>
            <p:nvPr/>
          </p:nvSpPr>
          <p:spPr bwMode="auto">
            <a:xfrm>
              <a:off x="1200" y="2448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sp>
        <p:nvSpPr>
          <p:cNvPr id="20483" name="Text Box 8"/>
          <p:cNvSpPr txBox="1">
            <a:spLocks noChangeArrowheads="1"/>
          </p:cNvSpPr>
          <p:nvPr/>
        </p:nvSpPr>
        <p:spPr bwMode="auto">
          <a:xfrm>
            <a:off x="160338" y="1295400"/>
            <a:ext cx="89836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*Dùng góc nhọn 60</a:t>
            </a:r>
            <a:r>
              <a:rPr lang="en-US" sz="28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của êke vẽ hai góc so le trong bằng nhau</a:t>
            </a:r>
          </a:p>
        </p:txBody>
      </p:sp>
      <p:sp>
        <p:nvSpPr>
          <p:cNvPr id="20484" name="Line 18"/>
          <p:cNvSpPr>
            <a:spLocks noChangeShapeType="1"/>
          </p:cNvSpPr>
          <p:nvPr/>
        </p:nvSpPr>
        <p:spPr bwMode="auto">
          <a:xfrm flipH="1">
            <a:off x="3411538" y="3109913"/>
            <a:ext cx="623887" cy="10810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20485" name="Group 19"/>
          <p:cNvGrpSpPr>
            <a:grpSpLocks/>
          </p:cNvGrpSpPr>
          <p:nvPr/>
        </p:nvGrpSpPr>
        <p:grpSpPr bwMode="auto">
          <a:xfrm>
            <a:off x="3284538" y="4164013"/>
            <a:ext cx="762000" cy="706437"/>
            <a:chOff x="2064" y="2618"/>
            <a:chExt cx="480" cy="445"/>
          </a:xfrm>
        </p:grpSpPr>
        <p:sp>
          <p:nvSpPr>
            <p:cNvPr id="20558" name="Text Box 20"/>
            <p:cNvSpPr txBox="1">
              <a:spLocks noChangeArrowheads="1"/>
            </p:cNvSpPr>
            <p:nvPr/>
          </p:nvSpPr>
          <p:spPr bwMode="auto">
            <a:xfrm>
              <a:off x="2064" y="2832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  <p:sp>
          <p:nvSpPr>
            <p:cNvPr id="20559" name="Oval 21"/>
            <p:cNvSpPr>
              <a:spLocks noChangeArrowheads="1"/>
            </p:cNvSpPr>
            <p:nvPr/>
          </p:nvSpPr>
          <p:spPr bwMode="auto">
            <a:xfrm>
              <a:off x="2120" y="2618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20486" name="Line 22"/>
          <p:cNvSpPr>
            <a:spLocks noChangeShapeType="1"/>
          </p:cNvSpPr>
          <p:nvPr/>
        </p:nvSpPr>
        <p:spPr bwMode="auto">
          <a:xfrm flipH="1">
            <a:off x="2362200" y="31242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97303" name="Group 23"/>
          <p:cNvGrpSpPr>
            <a:grpSpLocks/>
          </p:cNvGrpSpPr>
          <p:nvPr/>
        </p:nvGrpSpPr>
        <p:grpSpPr bwMode="auto">
          <a:xfrm>
            <a:off x="3048000" y="3160713"/>
            <a:ext cx="3733800" cy="685800"/>
            <a:chOff x="1130" y="476"/>
            <a:chExt cx="3168" cy="676"/>
          </a:xfrm>
        </p:grpSpPr>
        <p:sp>
          <p:nvSpPr>
            <p:cNvPr id="20491" name="Rectangle 24"/>
            <p:cNvSpPr>
              <a:spLocks noChangeArrowheads="1"/>
            </p:cNvSpPr>
            <p:nvPr/>
          </p:nvSpPr>
          <p:spPr bwMode="auto">
            <a:xfrm>
              <a:off x="1130" y="480"/>
              <a:ext cx="3168" cy="6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20492" name="Group 25"/>
            <p:cNvGrpSpPr>
              <a:grpSpLocks/>
            </p:cNvGrpSpPr>
            <p:nvPr/>
          </p:nvGrpSpPr>
          <p:grpSpPr bwMode="auto">
            <a:xfrm>
              <a:off x="1226" y="484"/>
              <a:ext cx="454" cy="240"/>
              <a:chOff x="1200" y="1488"/>
              <a:chExt cx="454" cy="240"/>
            </a:xfrm>
          </p:grpSpPr>
          <p:sp>
            <p:nvSpPr>
              <p:cNvPr id="20548" name="Line 26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49" name="Line 27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50" name="Line 28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51" name="Line 29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52" name="Line 30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53" name="Line 31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54" name="Line 32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55" name="Line 33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56" name="Line 34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57" name="Line 35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20493" name="Group 36"/>
            <p:cNvGrpSpPr>
              <a:grpSpLocks/>
            </p:cNvGrpSpPr>
            <p:nvPr/>
          </p:nvGrpSpPr>
          <p:grpSpPr bwMode="auto">
            <a:xfrm>
              <a:off x="1740" y="480"/>
              <a:ext cx="454" cy="240"/>
              <a:chOff x="1200" y="1488"/>
              <a:chExt cx="454" cy="240"/>
            </a:xfrm>
          </p:grpSpPr>
          <p:sp>
            <p:nvSpPr>
              <p:cNvPr id="20538" name="Line 37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39" name="Line 38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40" name="Line 39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41" name="Line 40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42" name="Line 41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43" name="Line 42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44" name="Line 43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45" name="Line 44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46" name="Line 45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47" name="Line 46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20494" name="Group 47"/>
            <p:cNvGrpSpPr>
              <a:grpSpLocks/>
            </p:cNvGrpSpPr>
            <p:nvPr/>
          </p:nvGrpSpPr>
          <p:grpSpPr bwMode="auto">
            <a:xfrm>
              <a:off x="2758" y="480"/>
              <a:ext cx="454" cy="240"/>
              <a:chOff x="1200" y="1488"/>
              <a:chExt cx="454" cy="240"/>
            </a:xfrm>
          </p:grpSpPr>
          <p:sp>
            <p:nvSpPr>
              <p:cNvPr id="20528" name="Line 48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29" name="Line 49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30" name="Line 50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31" name="Line 51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32" name="Line 52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33" name="Line 53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34" name="Line 54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35" name="Line 55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36" name="Line 56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37" name="Line 57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20495" name="Group 58"/>
            <p:cNvGrpSpPr>
              <a:grpSpLocks/>
            </p:cNvGrpSpPr>
            <p:nvPr/>
          </p:nvGrpSpPr>
          <p:grpSpPr bwMode="auto">
            <a:xfrm>
              <a:off x="3257" y="476"/>
              <a:ext cx="454" cy="240"/>
              <a:chOff x="1200" y="1488"/>
              <a:chExt cx="454" cy="240"/>
            </a:xfrm>
          </p:grpSpPr>
          <p:sp>
            <p:nvSpPr>
              <p:cNvPr id="20518" name="Line 59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19" name="Line 60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20" name="Line 61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21" name="Line 62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22" name="Line 63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23" name="Line 64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24" name="Line 65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25" name="Line 66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26" name="Line 67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27" name="Line 68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20496" name="Group 69"/>
            <p:cNvGrpSpPr>
              <a:grpSpLocks/>
            </p:cNvGrpSpPr>
            <p:nvPr/>
          </p:nvGrpSpPr>
          <p:grpSpPr bwMode="auto">
            <a:xfrm>
              <a:off x="2243" y="481"/>
              <a:ext cx="454" cy="240"/>
              <a:chOff x="1200" y="1488"/>
              <a:chExt cx="454" cy="240"/>
            </a:xfrm>
          </p:grpSpPr>
          <p:sp>
            <p:nvSpPr>
              <p:cNvPr id="20508" name="Line 70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09" name="Line 71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10" name="Line 72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11" name="Line 73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12" name="Line 74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13" name="Line 75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14" name="Line 76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15" name="Line 77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16" name="Line 78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17" name="Line 79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20497" name="Group 80"/>
            <p:cNvGrpSpPr>
              <a:grpSpLocks/>
            </p:cNvGrpSpPr>
            <p:nvPr/>
          </p:nvGrpSpPr>
          <p:grpSpPr bwMode="auto">
            <a:xfrm>
              <a:off x="3753" y="489"/>
              <a:ext cx="454" cy="240"/>
              <a:chOff x="1200" y="1488"/>
              <a:chExt cx="454" cy="240"/>
            </a:xfrm>
          </p:grpSpPr>
          <p:sp>
            <p:nvSpPr>
              <p:cNvPr id="20498" name="Line 81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499" name="Line 82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00" name="Line 83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01" name="Line 84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02" name="Line 85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03" name="Line 86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04" name="Line 87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05" name="Line 88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06" name="Line 89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0507" name="Line 90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sp>
        <p:nvSpPr>
          <p:cNvPr id="97371" name="Line 91"/>
          <p:cNvSpPr>
            <a:spLocks noChangeShapeType="1"/>
          </p:cNvSpPr>
          <p:nvPr/>
        </p:nvSpPr>
        <p:spPr bwMode="auto">
          <a:xfrm>
            <a:off x="4038600" y="312420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7372" name="Arc 92"/>
          <p:cNvSpPr>
            <a:spLocks/>
          </p:cNvSpPr>
          <p:nvPr/>
        </p:nvSpPr>
        <p:spPr bwMode="auto">
          <a:xfrm>
            <a:off x="3548063" y="3956050"/>
            <a:ext cx="106362" cy="427038"/>
          </a:xfrm>
          <a:custGeom>
            <a:avLst/>
            <a:gdLst>
              <a:gd name="T0" fmla="*/ 0 w 19034"/>
              <a:gd name="T1" fmla="*/ 0 h 21600"/>
              <a:gd name="T2" fmla="*/ 18559057 w 19034"/>
              <a:gd name="T3" fmla="*/ 1740098653 h 21600"/>
              <a:gd name="T4" fmla="*/ 0 w 19034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034" h="21600" fill="none" extrusionOk="0">
                <a:moveTo>
                  <a:pt x="-1" y="0"/>
                </a:moveTo>
                <a:cubicBezTo>
                  <a:pt x="7958" y="0"/>
                  <a:pt x="15272" y="4376"/>
                  <a:pt x="19034" y="11389"/>
                </a:cubicBezTo>
              </a:path>
              <a:path w="19034" h="21600" stroke="0" extrusionOk="0">
                <a:moveTo>
                  <a:pt x="-1" y="0"/>
                </a:moveTo>
                <a:cubicBezTo>
                  <a:pt x="7958" y="0"/>
                  <a:pt x="15272" y="4376"/>
                  <a:pt x="19034" y="113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97377" name="Freeform 97"/>
          <p:cNvSpPr>
            <a:spLocks/>
          </p:cNvSpPr>
          <p:nvPr/>
        </p:nvSpPr>
        <p:spPr bwMode="auto">
          <a:xfrm>
            <a:off x="3800475" y="3105150"/>
            <a:ext cx="104775" cy="266700"/>
          </a:xfrm>
          <a:custGeom>
            <a:avLst/>
            <a:gdLst>
              <a:gd name="T0" fmla="*/ 2147483647 w 66"/>
              <a:gd name="T1" fmla="*/ 0 h 168"/>
              <a:gd name="T2" fmla="*/ 2147483647 w 66"/>
              <a:gd name="T3" fmla="*/ 2147483647 h 16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6" h="168">
                <a:moveTo>
                  <a:pt x="6" y="0"/>
                </a:moveTo>
                <a:cubicBezTo>
                  <a:pt x="18" y="125"/>
                  <a:pt x="0" y="102"/>
                  <a:pt x="66" y="168"/>
                </a:cubicBezTo>
              </a:path>
            </a:pathLst>
          </a:custGeom>
          <a:noFill/>
          <a:ln w="38100" cap="flat" cmpd="sng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97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1000"/>
                                        <p:tgtEl>
                                          <p:spTgt spid="97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7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7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371" grpId="0" animBg="1"/>
      <p:bldP spid="97372" grpId="0" animBg="1"/>
      <p:bldP spid="9737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914400" y="228600"/>
            <a:ext cx="7848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 TRA BÀI CŨ</a:t>
            </a:r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609600" y="838200"/>
            <a:ext cx="80772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Cho hình sau, xác định các cặp góc so le trong, góc đồng vị? Trong đó các góc nào bằng nhau? </a:t>
            </a:r>
          </a:p>
        </p:txBody>
      </p:sp>
      <p:pic>
        <p:nvPicPr>
          <p:cNvPr id="307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600200"/>
            <a:ext cx="3192463" cy="3640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110" name="Group 14"/>
          <p:cNvGrpSpPr>
            <a:grpSpLocks/>
          </p:cNvGrpSpPr>
          <p:nvPr/>
        </p:nvGrpSpPr>
        <p:grpSpPr bwMode="auto">
          <a:xfrm>
            <a:off x="304800" y="4800600"/>
            <a:ext cx="8534400" cy="1676400"/>
            <a:chOff x="192" y="3024"/>
            <a:chExt cx="5376" cy="1056"/>
          </a:xfrm>
        </p:grpSpPr>
        <p:sp>
          <p:nvSpPr>
            <p:cNvPr id="3078" name="AutoShape 12"/>
            <p:cNvSpPr>
              <a:spLocks noChangeArrowheads="1"/>
            </p:cNvSpPr>
            <p:nvPr/>
          </p:nvSpPr>
          <p:spPr bwMode="auto">
            <a:xfrm>
              <a:off x="192" y="3024"/>
              <a:ext cx="5376" cy="1056"/>
            </a:xfrm>
            <a:prstGeom prst="wedgeRoundRectCallout">
              <a:avLst>
                <a:gd name="adj1" fmla="val -43750"/>
                <a:gd name="adj2" fmla="val 70000"/>
                <a:gd name="adj3" fmla="val 16667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66CC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vi-VN"/>
            </a:p>
          </p:txBody>
        </p:sp>
        <p:sp>
          <p:nvSpPr>
            <p:cNvPr id="3079" name="Text Box 13"/>
            <p:cNvSpPr txBox="1">
              <a:spLocks noChangeArrowheads="1"/>
            </p:cNvSpPr>
            <p:nvPr/>
          </p:nvSpPr>
          <p:spPr bwMode="auto">
            <a:xfrm>
              <a:off x="288" y="3168"/>
              <a:ext cx="5184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nl-NL">
                  <a:solidFill>
                    <a:srgbClr val="0000CC"/>
                  </a:solidFill>
                </a:rPr>
                <a:t>Nếu một đường thẳng cắt hai đường thẳng phân biệt và tạo ra một cặp góc so le trong bằng nhau thì: hai góc so le trong còn lại bằng nhau;  hai góc đồng vị bằng nhau</a:t>
              </a:r>
              <a:r>
                <a:rPr lang="en-US">
                  <a:solidFill>
                    <a:srgbClr val="0000CC"/>
                  </a:solidFill>
                </a:rPr>
                <a:t>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142875" y="914400"/>
            <a:ext cx="9001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*Dùng góc nhọn 60</a:t>
            </a:r>
            <a:r>
              <a:rPr lang="en-US" sz="28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của êke vẽ hai góc so le trong bằng nhau</a:t>
            </a:r>
          </a:p>
        </p:txBody>
      </p:sp>
      <p:grpSp>
        <p:nvGrpSpPr>
          <p:cNvPr id="49174" name="Group 22"/>
          <p:cNvGrpSpPr>
            <a:grpSpLocks/>
          </p:cNvGrpSpPr>
          <p:nvPr/>
        </p:nvGrpSpPr>
        <p:grpSpPr bwMode="auto">
          <a:xfrm>
            <a:off x="2895600" y="4510088"/>
            <a:ext cx="3429000" cy="1738312"/>
            <a:chOff x="672" y="2448"/>
            <a:chExt cx="2160" cy="1095"/>
          </a:xfrm>
        </p:grpSpPr>
        <p:sp>
          <p:nvSpPr>
            <p:cNvPr id="21607" name="Line 23"/>
            <p:cNvSpPr>
              <a:spLocks noChangeShapeType="1"/>
            </p:cNvSpPr>
            <p:nvPr/>
          </p:nvSpPr>
          <p:spPr bwMode="auto">
            <a:xfrm>
              <a:off x="672" y="3312"/>
              <a:ext cx="21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608" name="Oval 24"/>
            <p:cNvSpPr>
              <a:spLocks noChangeArrowheads="1"/>
            </p:cNvSpPr>
            <p:nvPr/>
          </p:nvSpPr>
          <p:spPr bwMode="auto">
            <a:xfrm>
              <a:off x="1440" y="2640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609" name="Text Box 25"/>
            <p:cNvSpPr txBox="1">
              <a:spLocks noChangeArrowheads="1"/>
            </p:cNvSpPr>
            <p:nvPr/>
          </p:nvSpPr>
          <p:spPr bwMode="auto">
            <a:xfrm>
              <a:off x="672" y="3312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  <p:sp>
          <p:nvSpPr>
            <p:cNvPr id="21610" name="Text Box 26"/>
            <p:cNvSpPr txBox="1">
              <a:spLocks noChangeArrowheads="1"/>
            </p:cNvSpPr>
            <p:nvPr/>
          </p:nvSpPr>
          <p:spPr bwMode="auto">
            <a:xfrm>
              <a:off x="1200" y="2448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sp>
        <p:nvSpPr>
          <p:cNvPr id="49179" name="Text Box 27"/>
          <p:cNvSpPr txBox="1">
            <a:spLocks noChangeArrowheads="1"/>
          </p:cNvSpPr>
          <p:nvPr/>
        </p:nvSpPr>
        <p:spPr bwMode="auto">
          <a:xfrm>
            <a:off x="295275" y="3148013"/>
            <a:ext cx="876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*Dùng góc nhọn 60</a:t>
            </a:r>
            <a:r>
              <a:rPr lang="en-US" sz="28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của êke vẽ hai góc đồng vị bằng nhau</a:t>
            </a:r>
          </a:p>
        </p:txBody>
      </p:sp>
      <p:grpSp>
        <p:nvGrpSpPr>
          <p:cNvPr id="21509" name="Group 28"/>
          <p:cNvGrpSpPr>
            <a:grpSpLocks/>
          </p:cNvGrpSpPr>
          <p:nvPr/>
        </p:nvGrpSpPr>
        <p:grpSpPr bwMode="auto">
          <a:xfrm>
            <a:off x="2332038" y="1484313"/>
            <a:ext cx="3429000" cy="1738312"/>
            <a:chOff x="672" y="2448"/>
            <a:chExt cx="2160" cy="1095"/>
          </a:xfrm>
        </p:grpSpPr>
        <p:sp>
          <p:nvSpPr>
            <p:cNvPr id="21603" name="Line 29"/>
            <p:cNvSpPr>
              <a:spLocks noChangeShapeType="1"/>
            </p:cNvSpPr>
            <p:nvPr/>
          </p:nvSpPr>
          <p:spPr bwMode="auto">
            <a:xfrm>
              <a:off x="672" y="3312"/>
              <a:ext cx="21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1604" name="Oval 30"/>
            <p:cNvSpPr>
              <a:spLocks noChangeArrowheads="1"/>
            </p:cNvSpPr>
            <p:nvPr/>
          </p:nvSpPr>
          <p:spPr bwMode="auto">
            <a:xfrm>
              <a:off x="1440" y="2640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605" name="Text Box 31"/>
            <p:cNvSpPr txBox="1">
              <a:spLocks noChangeArrowheads="1"/>
            </p:cNvSpPr>
            <p:nvPr/>
          </p:nvSpPr>
          <p:spPr bwMode="auto">
            <a:xfrm>
              <a:off x="672" y="3312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  <p:sp>
          <p:nvSpPr>
            <p:cNvPr id="21606" name="Text Box 32"/>
            <p:cNvSpPr txBox="1">
              <a:spLocks noChangeArrowheads="1"/>
            </p:cNvSpPr>
            <p:nvPr/>
          </p:nvSpPr>
          <p:spPr bwMode="auto">
            <a:xfrm>
              <a:off x="1200" y="2448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sp>
        <p:nvSpPr>
          <p:cNvPr id="21510" name="Line 33"/>
          <p:cNvSpPr>
            <a:spLocks noChangeShapeType="1"/>
          </p:cNvSpPr>
          <p:nvPr/>
        </p:nvSpPr>
        <p:spPr bwMode="auto">
          <a:xfrm flipH="1">
            <a:off x="2992438" y="1776413"/>
            <a:ext cx="623887" cy="10810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1511" name="Text Box 35"/>
          <p:cNvSpPr txBox="1">
            <a:spLocks noChangeArrowheads="1"/>
          </p:cNvSpPr>
          <p:nvPr/>
        </p:nvSpPr>
        <p:spPr bwMode="auto">
          <a:xfrm>
            <a:off x="2865438" y="2828925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B</a:t>
            </a:r>
          </a:p>
        </p:txBody>
      </p:sp>
      <p:sp>
        <p:nvSpPr>
          <p:cNvPr id="21512" name="Oval 36"/>
          <p:cNvSpPr>
            <a:spLocks noChangeArrowheads="1"/>
          </p:cNvSpPr>
          <p:nvPr/>
        </p:nvSpPr>
        <p:spPr bwMode="auto">
          <a:xfrm>
            <a:off x="2954338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21513" name="Line 37"/>
          <p:cNvSpPr>
            <a:spLocks noChangeShapeType="1"/>
          </p:cNvSpPr>
          <p:nvPr/>
        </p:nvSpPr>
        <p:spPr bwMode="auto">
          <a:xfrm flipH="1">
            <a:off x="1943100" y="17907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1514" name="Line 106"/>
          <p:cNvSpPr>
            <a:spLocks noChangeShapeType="1"/>
          </p:cNvSpPr>
          <p:nvPr/>
        </p:nvSpPr>
        <p:spPr bwMode="auto">
          <a:xfrm>
            <a:off x="3619500" y="179070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1515" name="Arc 107"/>
          <p:cNvSpPr>
            <a:spLocks/>
          </p:cNvSpPr>
          <p:nvPr/>
        </p:nvSpPr>
        <p:spPr bwMode="auto">
          <a:xfrm>
            <a:off x="3128963" y="2622550"/>
            <a:ext cx="106362" cy="427038"/>
          </a:xfrm>
          <a:custGeom>
            <a:avLst/>
            <a:gdLst>
              <a:gd name="T0" fmla="*/ 0 w 19034"/>
              <a:gd name="T1" fmla="*/ 0 h 21600"/>
              <a:gd name="T2" fmla="*/ 18559057 w 19034"/>
              <a:gd name="T3" fmla="*/ 1740098653 h 21600"/>
              <a:gd name="T4" fmla="*/ 0 w 19034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034" h="21600" fill="none" extrusionOk="0">
                <a:moveTo>
                  <a:pt x="-1" y="0"/>
                </a:moveTo>
                <a:cubicBezTo>
                  <a:pt x="7958" y="0"/>
                  <a:pt x="15272" y="4376"/>
                  <a:pt x="19034" y="11389"/>
                </a:cubicBezTo>
              </a:path>
              <a:path w="19034" h="21600" stroke="0" extrusionOk="0">
                <a:moveTo>
                  <a:pt x="-1" y="0"/>
                </a:moveTo>
                <a:cubicBezTo>
                  <a:pt x="7958" y="0"/>
                  <a:pt x="15272" y="4376"/>
                  <a:pt x="19034" y="113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21516" name="Freeform 108"/>
          <p:cNvSpPr>
            <a:spLocks/>
          </p:cNvSpPr>
          <p:nvPr/>
        </p:nvSpPr>
        <p:spPr bwMode="auto">
          <a:xfrm>
            <a:off x="3381375" y="1771650"/>
            <a:ext cx="104775" cy="266700"/>
          </a:xfrm>
          <a:custGeom>
            <a:avLst/>
            <a:gdLst>
              <a:gd name="T0" fmla="*/ 2147483647 w 66"/>
              <a:gd name="T1" fmla="*/ 0 h 168"/>
              <a:gd name="T2" fmla="*/ 2147483647 w 66"/>
              <a:gd name="T3" fmla="*/ 2147483647 h 16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6" h="168">
                <a:moveTo>
                  <a:pt x="6" y="0"/>
                </a:moveTo>
                <a:cubicBezTo>
                  <a:pt x="18" y="125"/>
                  <a:pt x="0" y="102"/>
                  <a:pt x="66" y="168"/>
                </a:cubicBezTo>
              </a:path>
            </a:pathLst>
          </a:custGeom>
          <a:noFill/>
          <a:ln w="38100" cap="flat" cmpd="sng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grpSp>
        <p:nvGrpSpPr>
          <p:cNvPr id="49261" name="Group 109"/>
          <p:cNvGrpSpPr>
            <a:grpSpLocks/>
          </p:cNvGrpSpPr>
          <p:nvPr/>
        </p:nvGrpSpPr>
        <p:grpSpPr bwMode="auto">
          <a:xfrm>
            <a:off x="7010400" y="2743200"/>
            <a:ext cx="1371600" cy="2362200"/>
            <a:chOff x="3216" y="432"/>
            <a:chExt cx="864" cy="1488"/>
          </a:xfrm>
        </p:grpSpPr>
        <p:grpSp>
          <p:nvGrpSpPr>
            <p:cNvPr id="21595" name="Group 110"/>
            <p:cNvGrpSpPr>
              <a:grpSpLocks/>
            </p:cNvGrpSpPr>
            <p:nvPr/>
          </p:nvGrpSpPr>
          <p:grpSpPr bwMode="auto">
            <a:xfrm>
              <a:off x="3216" y="432"/>
              <a:ext cx="864" cy="1488"/>
              <a:chOff x="3360" y="336"/>
              <a:chExt cx="672" cy="1152"/>
            </a:xfrm>
          </p:grpSpPr>
          <p:sp>
            <p:nvSpPr>
              <p:cNvPr id="21600" name="Line 111"/>
              <p:cNvSpPr>
                <a:spLocks noChangeShapeType="1"/>
              </p:cNvSpPr>
              <p:nvPr/>
            </p:nvSpPr>
            <p:spPr bwMode="auto">
              <a:xfrm flipH="1">
                <a:off x="3367" y="336"/>
                <a:ext cx="665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601" name="Line 112"/>
              <p:cNvSpPr>
                <a:spLocks noChangeShapeType="1"/>
              </p:cNvSpPr>
              <p:nvPr/>
            </p:nvSpPr>
            <p:spPr bwMode="auto">
              <a:xfrm>
                <a:off x="3360" y="148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602" name="Line 113"/>
              <p:cNvSpPr>
                <a:spLocks noChangeShapeType="1"/>
              </p:cNvSpPr>
              <p:nvPr/>
            </p:nvSpPr>
            <p:spPr bwMode="auto">
              <a:xfrm>
                <a:off x="4032" y="336"/>
                <a:ext cx="0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21596" name="Group 114"/>
            <p:cNvGrpSpPr>
              <a:grpSpLocks/>
            </p:cNvGrpSpPr>
            <p:nvPr/>
          </p:nvGrpSpPr>
          <p:grpSpPr bwMode="auto">
            <a:xfrm>
              <a:off x="3341" y="698"/>
              <a:ext cx="669" cy="1152"/>
              <a:chOff x="3360" y="336"/>
              <a:chExt cx="672" cy="1152"/>
            </a:xfrm>
          </p:grpSpPr>
          <p:sp>
            <p:nvSpPr>
              <p:cNvPr id="21597" name="Line 115"/>
              <p:cNvSpPr>
                <a:spLocks noChangeShapeType="1"/>
              </p:cNvSpPr>
              <p:nvPr/>
            </p:nvSpPr>
            <p:spPr bwMode="auto">
              <a:xfrm flipH="1">
                <a:off x="3367" y="336"/>
                <a:ext cx="665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98" name="Line 116"/>
              <p:cNvSpPr>
                <a:spLocks noChangeShapeType="1"/>
              </p:cNvSpPr>
              <p:nvPr/>
            </p:nvSpPr>
            <p:spPr bwMode="auto">
              <a:xfrm>
                <a:off x="3360" y="148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99" name="Line 117"/>
              <p:cNvSpPr>
                <a:spLocks noChangeShapeType="1"/>
              </p:cNvSpPr>
              <p:nvPr/>
            </p:nvSpPr>
            <p:spPr bwMode="auto">
              <a:xfrm>
                <a:off x="4032" y="336"/>
                <a:ext cx="0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sp>
        <p:nvSpPr>
          <p:cNvPr id="49270" name="Line 118"/>
          <p:cNvSpPr>
            <a:spLocks noChangeShapeType="1"/>
          </p:cNvSpPr>
          <p:nvPr/>
        </p:nvSpPr>
        <p:spPr bwMode="auto">
          <a:xfrm flipH="1">
            <a:off x="3560763" y="4419600"/>
            <a:ext cx="854075" cy="1481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49273" name="Group 121"/>
          <p:cNvGrpSpPr>
            <a:grpSpLocks/>
          </p:cNvGrpSpPr>
          <p:nvPr/>
        </p:nvGrpSpPr>
        <p:grpSpPr bwMode="auto">
          <a:xfrm>
            <a:off x="3352800" y="5846763"/>
            <a:ext cx="762000" cy="436562"/>
            <a:chOff x="2112" y="3683"/>
            <a:chExt cx="480" cy="275"/>
          </a:xfrm>
        </p:grpSpPr>
        <p:sp>
          <p:nvSpPr>
            <p:cNvPr id="21593" name="Text Box 119"/>
            <p:cNvSpPr txBox="1">
              <a:spLocks noChangeArrowheads="1"/>
            </p:cNvSpPr>
            <p:nvPr/>
          </p:nvSpPr>
          <p:spPr bwMode="auto">
            <a:xfrm>
              <a:off x="2112" y="3727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  <p:sp>
          <p:nvSpPr>
            <p:cNvPr id="21594" name="Oval 120"/>
            <p:cNvSpPr>
              <a:spLocks noChangeArrowheads="1"/>
            </p:cNvSpPr>
            <p:nvPr/>
          </p:nvSpPr>
          <p:spPr bwMode="auto">
            <a:xfrm>
              <a:off x="2225" y="3683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49274" name="Line 122"/>
          <p:cNvSpPr>
            <a:spLocks noChangeShapeType="1"/>
          </p:cNvSpPr>
          <p:nvPr/>
        </p:nvSpPr>
        <p:spPr bwMode="auto">
          <a:xfrm>
            <a:off x="4114800" y="4856163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49275" name="Group 123"/>
          <p:cNvGrpSpPr>
            <a:grpSpLocks/>
          </p:cNvGrpSpPr>
          <p:nvPr/>
        </p:nvGrpSpPr>
        <p:grpSpPr bwMode="auto">
          <a:xfrm>
            <a:off x="2209800" y="4873625"/>
            <a:ext cx="3733800" cy="685800"/>
            <a:chOff x="1130" y="476"/>
            <a:chExt cx="3168" cy="676"/>
          </a:xfrm>
        </p:grpSpPr>
        <p:sp>
          <p:nvSpPr>
            <p:cNvPr id="21526" name="Rectangle 124"/>
            <p:cNvSpPr>
              <a:spLocks noChangeArrowheads="1"/>
            </p:cNvSpPr>
            <p:nvPr/>
          </p:nvSpPr>
          <p:spPr bwMode="auto">
            <a:xfrm>
              <a:off x="1130" y="480"/>
              <a:ext cx="3168" cy="6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21527" name="Group 125"/>
            <p:cNvGrpSpPr>
              <a:grpSpLocks/>
            </p:cNvGrpSpPr>
            <p:nvPr/>
          </p:nvGrpSpPr>
          <p:grpSpPr bwMode="auto">
            <a:xfrm>
              <a:off x="1226" y="484"/>
              <a:ext cx="454" cy="240"/>
              <a:chOff x="1200" y="1488"/>
              <a:chExt cx="454" cy="240"/>
            </a:xfrm>
          </p:grpSpPr>
          <p:sp>
            <p:nvSpPr>
              <p:cNvPr id="21583" name="Line 126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84" name="Line 127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85" name="Line 128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86" name="Line 129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87" name="Line 130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88" name="Line 131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89" name="Line 132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90" name="Line 133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91" name="Line 134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92" name="Line 135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21528" name="Group 136"/>
            <p:cNvGrpSpPr>
              <a:grpSpLocks/>
            </p:cNvGrpSpPr>
            <p:nvPr/>
          </p:nvGrpSpPr>
          <p:grpSpPr bwMode="auto">
            <a:xfrm>
              <a:off x="1740" y="480"/>
              <a:ext cx="454" cy="240"/>
              <a:chOff x="1200" y="1488"/>
              <a:chExt cx="454" cy="240"/>
            </a:xfrm>
          </p:grpSpPr>
          <p:sp>
            <p:nvSpPr>
              <p:cNvPr id="21573" name="Line 137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74" name="Line 138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75" name="Line 139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76" name="Line 140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77" name="Line 141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78" name="Line 142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79" name="Line 143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80" name="Line 144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81" name="Line 145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82" name="Line 146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21529" name="Group 147"/>
            <p:cNvGrpSpPr>
              <a:grpSpLocks/>
            </p:cNvGrpSpPr>
            <p:nvPr/>
          </p:nvGrpSpPr>
          <p:grpSpPr bwMode="auto">
            <a:xfrm>
              <a:off x="2758" y="480"/>
              <a:ext cx="454" cy="240"/>
              <a:chOff x="1200" y="1488"/>
              <a:chExt cx="454" cy="240"/>
            </a:xfrm>
          </p:grpSpPr>
          <p:sp>
            <p:nvSpPr>
              <p:cNvPr id="21563" name="Line 148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64" name="Line 149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65" name="Line 150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66" name="Line 151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67" name="Line 152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68" name="Line 153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69" name="Line 154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70" name="Line 155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71" name="Line 156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72" name="Line 157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21530" name="Group 158"/>
            <p:cNvGrpSpPr>
              <a:grpSpLocks/>
            </p:cNvGrpSpPr>
            <p:nvPr/>
          </p:nvGrpSpPr>
          <p:grpSpPr bwMode="auto">
            <a:xfrm>
              <a:off x="3257" y="476"/>
              <a:ext cx="454" cy="240"/>
              <a:chOff x="1200" y="1488"/>
              <a:chExt cx="454" cy="240"/>
            </a:xfrm>
          </p:grpSpPr>
          <p:sp>
            <p:nvSpPr>
              <p:cNvPr id="21553" name="Line 159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54" name="Line 160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55" name="Line 161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56" name="Line 162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57" name="Line 163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58" name="Line 164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59" name="Line 165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60" name="Line 166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61" name="Line 167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62" name="Line 168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21531" name="Group 169"/>
            <p:cNvGrpSpPr>
              <a:grpSpLocks/>
            </p:cNvGrpSpPr>
            <p:nvPr/>
          </p:nvGrpSpPr>
          <p:grpSpPr bwMode="auto">
            <a:xfrm>
              <a:off x="2243" y="481"/>
              <a:ext cx="454" cy="240"/>
              <a:chOff x="1200" y="1488"/>
              <a:chExt cx="454" cy="240"/>
            </a:xfrm>
          </p:grpSpPr>
          <p:sp>
            <p:nvSpPr>
              <p:cNvPr id="21543" name="Line 170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44" name="Line 171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45" name="Line 172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46" name="Line 173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47" name="Line 174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48" name="Line 175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49" name="Line 176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50" name="Line 177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51" name="Line 178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52" name="Line 179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21532" name="Group 180"/>
            <p:cNvGrpSpPr>
              <a:grpSpLocks/>
            </p:cNvGrpSpPr>
            <p:nvPr/>
          </p:nvGrpSpPr>
          <p:grpSpPr bwMode="auto">
            <a:xfrm>
              <a:off x="3753" y="489"/>
              <a:ext cx="454" cy="240"/>
              <a:chOff x="1200" y="1488"/>
              <a:chExt cx="454" cy="240"/>
            </a:xfrm>
          </p:grpSpPr>
          <p:sp>
            <p:nvSpPr>
              <p:cNvPr id="21533" name="Line 181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34" name="Line 182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35" name="Line 183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36" name="Line 184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37" name="Line 185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38" name="Line 186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39" name="Line 187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40" name="Line 188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41" name="Line 189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42" name="Line 190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sp>
        <p:nvSpPr>
          <p:cNvPr id="49343" name="Line 191"/>
          <p:cNvSpPr>
            <a:spLocks noChangeShapeType="1"/>
          </p:cNvSpPr>
          <p:nvPr/>
        </p:nvSpPr>
        <p:spPr bwMode="auto">
          <a:xfrm flipH="1">
            <a:off x="2286000" y="4856163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9344" name="Arc 192"/>
          <p:cNvSpPr>
            <a:spLocks/>
          </p:cNvSpPr>
          <p:nvPr/>
        </p:nvSpPr>
        <p:spPr bwMode="auto">
          <a:xfrm>
            <a:off x="4275138" y="4640263"/>
            <a:ext cx="106362" cy="427037"/>
          </a:xfrm>
          <a:custGeom>
            <a:avLst/>
            <a:gdLst>
              <a:gd name="T0" fmla="*/ 0 w 19034"/>
              <a:gd name="T1" fmla="*/ 0 h 21600"/>
              <a:gd name="T2" fmla="*/ 18559057 w 19034"/>
              <a:gd name="T3" fmla="*/ 1740086591 h 21600"/>
              <a:gd name="T4" fmla="*/ 0 w 19034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034" h="21600" fill="none" extrusionOk="0">
                <a:moveTo>
                  <a:pt x="-1" y="0"/>
                </a:moveTo>
                <a:cubicBezTo>
                  <a:pt x="7958" y="0"/>
                  <a:pt x="15272" y="4376"/>
                  <a:pt x="19034" y="11389"/>
                </a:cubicBezTo>
              </a:path>
              <a:path w="19034" h="21600" stroke="0" extrusionOk="0">
                <a:moveTo>
                  <a:pt x="-1" y="0"/>
                </a:moveTo>
                <a:cubicBezTo>
                  <a:pt x="7958" y="0"/>
                  <a:pt x="15272" y="4376"/>
                  <a:pt x="19034" y="113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49345" name="Arc 193"/>
          <p:cNvSpPr>
            <a:spLocks/>
          </p:cNvSpPr>
          <p:nvPr/>
        </p:nvSpPr>
        <p:spPr bwMode="auto">
          <a:xfrm>
            <a:off x="3700463" y="5649913"/>
            <a:ext cx="106362" cy="427037"/>
          </a:xfrm>
          <a:custGeom>
            <a:avLst/>
            <a:gdLst>
              <a:gd name="T0" fmla="*/ 0 w 19034"/>
              <a:gd name="T1" fmla="*/ 0 h 21600"/>
              <a:gd name="T2" fmla="*/ 18559057 w 19034"/>
              <a:gd name="T3" fmla="*/ 1740086591 h 21600"/>
              <a:gd name="T4" fmla="*/ 0 w 19034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034" h="21600" fill="none" extrusionOk="0">
                <a:moveTo>
                  <a:pt x="-1" y="0"/>
                </a:moveTo>
                <a:cubicBezTo>
                  <a:pt x="7958" y="0"/>
                  <a:pt x="15272" y="4376"/>
                  <a:pt x="19034" y="11389"/>
                </a:cubicBezTo>
              </a:path>
              <a:path w="19034" h="21600" stroke="0" extrusionOk="0">
                <a:moveTo>
                  <a:pt x="-1" y="0"/>
                </a:moveTo>
                <a:cubicBezTo>
                  <a:pt x="7958" y="0"/>
                  <a:pt x="15272" y="4376"/>
                  <a:pt x="19034" y="113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21525" name="Rectangle 1"/>
          <p:cNvSpPr>
            <a:spLocks noChangeArrowheads="1"/>
          </p:cNvSpPr>
          <p:nvPr/>
        </p:nvSpPr>
        <p:spPr bwMode="auto">
          <a:xfrm>
            <a:off x="377825" y="76200"/>
            <a:ext cx="5154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vi-VN" sz="28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Vẽ hai đường thẳng song song</a:t>
            </a:r>
            <a:endParaRPr lang="en-US" sz="28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9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9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9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5645E-6 L -3.33333E-6 0.12205 " pathEditMode="relative" ptsTypes="AA">
                                      <p:cBhvr>
                                        <p:cTn id="15" dur="2000" fill="hold"/>
                                        <p:tgtEl>
                                          <p:spTgt spid="492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85 0.1135 L -0.37552 0.113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92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4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9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4844 0.0534 L -0.3099 -0.0353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492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7" y="-44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1000"/>
                                        <p:tgtEl>
                                          <p:spTgt spid="49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6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1000"/>
                                        <p:tgtEl>
                                          <p:spTgt spid="492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49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49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1000"/>
                                        <p:tgtEl>
                                          <p:spTgt spid="49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9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1000"/>
                                        <p:tgtEl>
                                          <p:spTgt spid="49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49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49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79" grpId="0"/>
      <p:bldP spid="49270" grpId="0" animBg="1"/>
      <p:bldP spid="49274" grpId="0" animBg="1"/>
      <p:bldP spid="49343" grpId="0" animBg="1"/>
      <p:bldP spid="49344" grpId="0" animBg="1"/>
      <p:bldP spid="4934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152400" y="1219200"/>
            <a:ext cx="8229600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2800">
                <a:latin typeface="Times New Roman" pitchFamily="18" charset="0"/>
                <a:cs typeface="Times New Roman" pitchFamily="18" charset="0"/>
              </a:rPr>
              <a:t>- Hai đường thẳng song song là hai đường thẳng không có điểm chung.</a:t>
            </a:r>
          </a:p>
          <a:p>
            <a:pPr eaLnBrk="1" hangingPunct="1"/>
            <a:r>
              <a:rPr lang="nl-NL" sz="2800">
                <a:latin typeface="Times New Roman" pitchFamily="18" charset="0"/>
                <a:cs typeface="Times New Roman" pitchFamily="18" charset="0"/>
              </a:rPr>
              <a:t>- Hai đường thẳng phân biệt thì hoặc cắt nhau, hoặc song song.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90513" y="3352800"/>
            <a:ext cx="8382000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 chất (dấu hiệu nhận biết hai đường thẳng song song).</a:t>
            </a:r>
          </a:p>
          <a:p>
            <a:pPr eaLnBrk="1" hangingPunct="1"/>
            <a:r>
              <a:rPr lang="nl-NL" sz="2800">
                <a:latin typeface="Times New Roman" pitchFamily="18" charset="0"/>
                <a:cs typeface="Times New Roman" pitchFamily="18" charset="0"/>
              </a:rPr>
              <a:t>- Nếu một đường thẳng cắt hai đường thẳng phân biệt và trong các góc tạo thành </a:t>
            </a:r>
            <a:r>
              <a:rPr lang="nl-NL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có một cặp góc so le trong bằng nhau</a:t>
            </a:r>
            <a:r>
              <a:rPr lang="nl-NL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(hoặc một cặp góc đồng vị bằng nhau)</a:t>
            </a:r>
            <a:r>
              <a:rPr lang="nl-NL" sz="2800">
                <a:latin typeface="Times New Roman" pitchFamily="18" charset="0"/>
                <a:cs typeface="Times New Roman" pitchFamily="18" charset="0"/>
              </a:rPr>
              <a:t> thì hai đường thẳng đó song song với nhau.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KIẾN THỨC CẦN NHỚ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457200" y="228600"/>
            <a:ext cx="822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 phát biểu sau đúng hay sai? </a:t>
            </a:r>
          </a:p>
        </p:txBody>
      </p:sp>
      <p:sp>
        <p:nvSpPr>
          <p:cNvPr id="23555" name="Text Box 7"/>
          <p:cNvSpPr txBox="1">
            <a:spLocks noChangeArrowheads="1"/>
          </p:cNvSpPr>
          <p:nvPr/>
        </p:nvSpPr>
        <p:spPr bwMode="auto">
          <a:xfrm>
            <a:off x="228600" y="685800"/>
            <a:ext cx="86868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2800">
                <a:latin typeface="Times New Roman" pitchFamily="18" charset="0"/>
                <a:cs typeface="Times New Roman" pitchFamily="18" charset="0"/>
              </a:rPr>
              <a:t>a) Nếu một đường thẳng cắt hai đường thẳng phân biệt và trong các góc tạo thành có một cặp góc so le trong </a:t>
            </a:r>
            <a:r>
              <a:rPr lang="nl-NL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không bằng nhau</a:t>
            </a:r>
            <a:r>
              <a:rPr lang="nl-NL" sz="2800">
                <a:latin typeface="Times New Roman" pitchFamily="18" charset="0"/>
                <a:cs typeface="Times New Roman" pitchFamily="18" charset="0"/>
              </a:rPr>
              <a:t> thì hai đường thẳng đó song song với nhau.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228600" y="3733800"/>
            <a:ext cx="84582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2800">
                <a:latin typeface="Times New Roman" pitchFamily="18" charset="0"/>
                <a:cs typeface="Times New Roman" pitchFamily="18" charset="0"/>
              </a:rPr>
              <a:t>b) Nếu một đường thẳng cắt hai đường thẳng phân biệt và trong các góc tạo thành có một cặp góc </a:t>
            </a:r>
            <a:r>
              <a:rPr lang="nl-NL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 vị</a:t>
            </a:r>
            <a:r>
              <a:rPr lang="nl-NL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280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bằng nhau</a:t>
            </a:r>
            <a:r>
              <a:rPr lang="nl-NL" sz="2800">
                <a:latin typeface="Times New Roman" pitchFamily="18" charset="0"/>
                <a:cs typeface="Times New Roman" pitchFamily="18" charset="0"/>
              </a:rPr>
              <a:t> thì hai đường thẳng đó song song với nhau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21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676400"/>
            <a:ext cx="2428875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2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743450"/>
            <a:ext cx="2476500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52400"/>
            <a:ext cx="25527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04800" y="304800"/>
            <a:ext cx="46482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2 a) Cho hình bên, nói a//b là đúng hay sai?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381000" y="2362200"/>
            <a:ext cx="46482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b) Cho hình bên, nói a và b giao nhau là đúng hay sai?</a:t>
            </a:r>
          </a:p>
        </p:txBody>
      </p:sp>
      <p:pic>
        <p:nvPicPr>
          <p:cNvPr id="1434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209800"/>
            <a:ext cx="2428875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5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191000"/>
            <a:ext cx="2790825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304800" y="4495800"/>
            <a:ext cx="46482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c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) Cho hình bên, ta có các đường thẳng nào song song với nhau? Vì sao?.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  <p:bldP spid="14342" grpId="0"/>
      <p:bldP spid="1434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609600" y="609600"/>
            <a:ext cx="7696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NHIỆM VỤ Ở NHÀ</a:t>
            </a: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685800" y="1295400"/>
            <a:ext cx="77724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/>
              <a:t>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Ôn bài : Khái niệm hai đường thẳng song song, dấu hiệu nhận biết hai đường thẳng song song;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Tập vẽ hai đường thẳng song song</a:t>
            </a:r>
          </a:p>
        </p:txBody>
      </p:sp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504825" y="2932113"/>
            <a:ext cx="8077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 25, 26,  27, 29 – SGK, bài 4.3 - SBT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81000" y="482025"/>
            <a:ext cx="7391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nl-NL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Nhắc lại kiến thức lớp </a:t>
            </a:r>
            <a:r>
              <a:rPr lang="nl-NL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vi-VN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vi-V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(xem SGK)</a:t>
            </a:r>
            <a:r>
              <a:rPr lang="vi-VN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33400" y="1306512"/>
            <a:ext cx="82296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- Hai đường thẳng song song là hai đường thẳng không có điểm chung.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81000" y="3160712"/>
            <a:ext cx="82296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dirty="0"/>
              <a:t>- </a:t>
            </a:r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Hai đường thẳng </a:t>
            </a:r>
            <a:r>
              <a:rPr lang="nl-NL" sz="28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phân biệt</a:t>
            </a:r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thì hoặc cắt nhau, hoặc song song</a:t>
            </a:r>
            <a:r>
              <a:rPr lang="nl-NL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nl-NL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Kí </a:t>
            </a:r>
            <a:r>
              <a:rPr lang="nl-NL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hiệu là a//b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144712"/>
            <a:ext cx="2581275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044497">
            <a:off x="4495800" y="1916112"/>
            <a:ext cx="2581275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685800" y="347663"/>
            <a:ext cx="77597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nl-NL" sz="28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Dấu hiệu nhận biết hai đường</a:t>
            </a:r>
            <a:r>
              <a:rPr lang="nl-NL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28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 song song</a:t>
            </a:r>
            <a:r>
              <a:rPr lang="nl-NL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1200"/>
            <a:ext cx="9144000" cy="312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762000" y="914400"/>
            <a:ext cx="80010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?1 Xem hình 17 (a,b,c). Đoán xem các đường thẳng nào song song với nhau.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16" name="Text Box 32"/>
          <p:cNvSpPr txBox="1">
            <a:spLocks noChangeArrowheads="1"/>
          </p:cNvSpPr>
          <p:nvPr/>
        </p:nvSpPr>
        <p:spPr bwMode="auto">
          <a:xfrm>
            <a:off x="4267200" y="283845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Verdana" pitchFamily="34" charset="0"/>
              </a:rPr>
              <a:t>a// b</a:t>
            </a:r>
          </a:p>
        </p:txBody>
      </p:sp>
      <p:sp>
        <p:nvSpPr>
          <p:cNvPr id="42017" name="Text Box 33"/>
          <p:cNvSpPr txBox="1">
            <a:spLocks noChangeArrowheads="1"/>
          </p:cNvSpPr>
          <p:nvPr/>
        </p:nvSpPr>
        <p:spPr bwMode="auto">
          <a:xfrm>
            <a:off x="2286000" y="6124575"/>
            <a:ext cx="11715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Verdana" pitchFamily="34" charset="0"/>
              </a:rPr>
              <a:t>m// n</a:t>
            </a:r>
          </a:p>
        </p:txBody>
      </p:sp>
      <p:grpSp>
        <p:nvGrpSpPr>
          <p:cNvPr id="42019" name="Group 35"/>
          <p:cNvGrpSpPr>
            <a:grpSpLocks/>
          </p:cNvGrpSpPr>
          <p:nvPr/>
        </p:nvGrpSpPr>
        <p:grpSpPr bwMode="auto">
          <a:xfrm>
            <a:off x="1447800" y="2625725"/>
            <a:ext cx="4191000" cy="685800"/>
            <a:chOff x="1130" y="476"/>
            <a:chExt cx="3168" cy="676"/>
          </a:xfrm>
        </p:grpSpPr>
        <p:sp>
          <p:nvSpPr>
            <p:cNvPr id="6402" name="Rectangle 36"/>
            <p:cNvSpPr>
              <a:spLocks noChangeArrowheads="1"/>
            </p:cNvSpPr>
            <p:nvPr/>
          </p:nvSpPr>
          <p:spPr bwMode="auto">
            <a:xfrm>
              <a:off x="1130" y="480"/>
              <a:ext cx="3168" cy="6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6403" name="Group 37"/>
            <p:cNvGrpSpPr>
              <a:grpSpLocks/>
            </p:cNvGrpSpPr>
            <p:nvPr/>
          </p:nvGrpSpPr>
          <p:grpSpPr bwMode="auto">
            <a:xfrm>
              <a:off x="1226" y="484"/>
              <a:ext cx="454" cy="240"/>
              <a:chOff x="1200" y="1488"/>
              <a:chExt cx="454" cy="240"/>
            </a:xfrm>
          </p:grpSpPr>
          <p:sp>
            <p:nvSpPr>
              <p:cNvPr id="6459" name="Line 38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60" name="Line 39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61" name="Line 40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62" name="Line 41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63" name="Line 42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64" name="Line 43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65" name="Line 44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66" name="Line 45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67" name="Line 46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68" name="Line 47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6404" name="Group 48"/>
            <p:cNvGrpSpPr>
              <a:grpSpLocks/>
            </p:cNvGrpSpPr>
            <p:nvPr/>
          </p:nvGrpSpPr>
          <p:grpSpPr bwMode="auto">
            <a:xfrm>
              <a:off x="1740" y="480"/>
              <a:ext cx="454" cy="240"/>
              <a:chOff x="1200" y="1488"/>
              <a:chExt cx="454" cy="240"/>
            </a:xfrm>
          </p:grpSpPr>
          <p:sp>
            <p:nvSpPr>
              <p:cNvPr id="6449" name="Line 49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50" name="Line 50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51" name="Line 51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52" name="Line 52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53" name="Line 53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54" name="Line 54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55" name="Line 55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56" name="Line 56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57" name="Line 57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58" name="Line 58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6405" name="Group 59"/>
            <p:cNvGrpSpPr>
              <a:grpSpLocks/>
            </p:cNvGrpSpPr>
            <p:nvPr/>
          </p:nvGrpSpPr>
          <p:grpSpPr bwMode="auto">
            <a:xfrm>
              <a:off x="2758" y="480"/>
              <a:ext cx="454" cy="240"/>
              <a:chOff x="1200" y="1488"/>
              <a:chExt cx="454" cy="240"/>
            </a:xfrm>
          </p:grpSpPr>
          <p:sp>
            <p:nvSpPr>
              <p:cNvPr id="6439" name="Line 60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40" name="Line 61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41" name="Line 62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42" name="Line 63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43" name="Line 64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44" name="Line 65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45" name="Line 66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46" name="Line 67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47" name="Line 68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48" name="Line 69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6406" name="Group 70"/>
            <p:cNvGrpSpPr>
              <a:grpSpLocks/>
            </p:cNvGrpSpPr>
            <p:nvPr/>
          </p:nvGrpSpPr>
          <p:grpSpPr bwMode="auto">
            <a:xfrm>
              <a:off x="3257" y="476"/>
              <a:ext cx="454" cy="240"/>
              <a:chOff x="1200" y="1488"/>
              <a:chExt cx="454" cy="240"/>
            </a:xfrm>
          </p:grpSpPr>
          <p:sp>
            <p:nvSpPr>
              <p:cNvPr id="6429" name="Line 71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30" name="Line 72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31" name="Line 73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32" name="Line 74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33" name="Line 75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34" name="Line 76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35" name="Line 77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36" name="Line 78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37" name="Line 79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38" name="Line 80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6407" name="Group 81"/>
            <p:cNvGrpSpPr>
              <a:grpSpLocks/>
            </p:cNvGrpSpPr>
            <p:nvPr/>
          </p:nvGrpSpPr>
          <p:grpSpPr bwMode="auto">
            <a:xfrm>
              <a:off x="2243" y="481"/>
              <a:ext cx="454" cy="240"/>
              <a:chOff x="1200" y="1488"/>
              <a:chExt cx="454" cy="240"/>
            </a:xfrm>
          </p:grpSpPr>
          <p:sp>
            <p:nvSpPr>
              <p:cNvPr id="6419" name="Line 82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20" name="Line 83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21" name="Line 84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22" name="Line 85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23" name="Line 86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24" name="Line 87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25" name="Line 88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26" name="Line 89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27" name="Line 90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28" name="Line 91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6408" name="Group 92"/>
            <p:cNvGrpSpPr>
              <a:grpSpLocks/>
            </p:cNvGrpSpPr>
            <p:nvPr/>
          </p:nvGrpSpPr>
          <p:grpSpPr bwMode="auto">
            <a:xfrm>
              <a:off x="3753" y="489"/>
              <a:ext cx="454" cy="240"/>
              <a:chOff x="1200" y="1488"/>
              <a:chExt cx="454" cy="240"/>
            </a:xfrm>
          </p:grpSpPr>
          <p:sp>
            <p:nvSpPr>
              <p:cNvPr id="6409" name="Line 93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10" name="Line 94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11" name="Line 95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12" name="Line 96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13" name="Line 97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14" name="Line 98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15" name="Line 99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16" name="Line 100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17" name="Line 101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18" name="Line 102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grpSp>
        <p:nvGrpSpPr>
          <p:cNvPr id="42087" name="Group 103"/>
          <p:cNvGrpSpPr>
            <a:grpSpLocks/>
          </p:cNvGrpSpPr>
          <p:nvPr/>
        </p:nvGrpSpPr>
        <p:grpSpPr bwMode="auto">
          <a:xfrm rot="-692216">
            <a:off x="239713" y="4840288"/>
            <a:ext cx="3911600" cy="685800"/>
            <a:chOff x="1130" y="476"/>
            <a:chExt cx="3168" cy="676"/>
          </a:xfrm>
        </p:grpSpPr>
        <p:sp>
          <p:nvSpPr>
            <p:cNvPr id="6335" name="Rectangle 104"/>
            <p:cNvSpPr>
              <a:spLocks noChangeArrowheads="1"/>
            </p:cNvSpPr>
            <p:nvPr/>
          </p:nvSpPr>
          <p:spPr bwMode="auto">
            <a:xfrm>
              <a:off x="1130" y="480"/>
              <a:ext cx="3168" cy="6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6336" name="Group 105"/>
            <p:cNvGrpSpPr>
              <a:grpSpLocks/>
            </p:cNvGrpSpPr>
            <p:nvPr/>
          </p:nvGrpSpPr>
          <p:grpSpPr bwMode="auto">
            <a:xfrm>
              <a:off x="1226" y="484"/>
              <a:ext cx="454" cy="240"/>
              <a:chOff x="1200" y="1488"/>
              <a:chExt cx="454" cy="240"/>
            </a:xfrm>
          </p:grpSpPr>
          <p:sp>
            <p:nvSpPr>
              <p:cNvPr id="6392" name="Line 106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93" name="Line 107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94" name="Line 108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95" name="Line 109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96" name="Line 110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97" name="Line 111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98" name="Line 112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99" name="Line 113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00" name="Line 114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401" name="Line 115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6337" name="Group 116"/>
            <p:cNvGrpSpPr>
              <a:grpSpLocks/>
            </p:cNvGrpSpPr>
            <p:nvPr/>
          </p:nvGrpSpPr>
          <p:grpSpPr bwMode="auto">
            <a:xfrm>
              <a:off x="1740" y="480"/>
              <a:ext cx="454" cy="240"/>
              <a:chOff x="1200" y="1488"/>
              <a:chExt cx="454" cy="240"/>
            </a:xfrm>
          </p:grpSpPr>
          <p:sp>
            <p:nvSpPr>
              <p:cNvPr id="6382" name="Line 117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83" name="Line 118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84" name="Line 119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85" name="Line 120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86" name="Line 121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87" name="Line 122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88" name="Line 123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89" name="Line 124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90" name="Line 125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91" name="Line 126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6338" name="Group 127"/>
            <p:cNvGrpSpPr>
              <a:grpSpLocks/>
            </p:cNvGrpSpPr>
            <p:nvPr/>
          </p:nvGrpSpPr>
          <p:grpSpPr bwMode="auto">
            <a:xfrm>
              <a:off x="2758" y="480"/>
              <a:ext cx="454" cy="240"/>
              <a:chOff x="1200" y="1488"/>
              <a:chExt cx="454" cy="240"/>
            </a:xfrm>
          </p:grpSpPr>
          <p:sp>
            <p:nvSpPr>
              <p:cNvPr id="6372" name="Line 128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73" name="Line 129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74" name="Line 130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75" name="Line 131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76" name="Line 132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77" name="Line 133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78" name="Line 134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79" name="Line 135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80" name="Line 136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81" name="Line 137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6339" name="Group 138"/>
            <p:cNvGrpSpPr>
              <a:grpSpLocks/>
            </p:cNvGrpSpPr>
            <p:nvPr/>
          </p:nvGrpSpPr>
          <p:grpSpPr bwMode="auto">
            <a:xfrm>
              <a:off x="3257" y="476"/>
              <a:ext cx="454" cy="240"/>
              <a:chOff x="1200" y="1488"/>
              <a:chExt cx="454" cy="240"/>
            </a:xfrm>
          </p:grpSpPr>
          <p:sp>
            <p:nvSpPr>
              <p:cNvPr id="6362" name="Line 139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63" name="Line 140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64" name="Line 141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65" name="Line 142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66" name="Line 143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67" name="Line 144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68" name="Line 145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69" name="Line 146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70" name="Line 147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71" name="Line 148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6340" name="Group 149"/>
            <p:cNvGrpSpPr>
              <a:grpSpLocks/>
            </p:cNvGrpSpPr>
            <p:nvPr/>
          </p:nvGrpSpPr>
          <p:grpSpPr bwMode="auto">
            <a:xfrm>
              <a:off x="2243" y="481"/>
              <a:ext cx="454" cy="240"/>
              <a:chOff x="1200" y="1488"/>
              <a:chExt cx="454" cy="240"/>
            </a:xfrm>
          </p:grpSpPr>
          <p:sp>
            <p:nvSpPr>
              <p:cNvPr id="6352" name="Line 150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53" name="Line 151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54" name="Line 152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55" name="Line 153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56" name="Line 154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57" name="Line 155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58" name="Line 156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59" name="Line 157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60" name="Line 158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61" name="Line 159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6341" name="Group 160"/>
            <p:cNvGrpSpPr>
              <a:grpSpLocks/>
            </p:cNvGrpSpPr>
            <p:nvPr/>
          </p:nvGrpSpPr>
          <p:grpSpPr bwMode="auto">
            <a:xfrm>
              <a:off x="3753" y="489"/>
              <a:ext cx="454" cy="240"/>
              <a:chOff x="1200" y="1488"/>
              <a:chExt cx="454" cy="240"/>
            </a:xfrm>
          </p:grpSpPr>
          <p:sp>
            <p:nvSpPr>
              <p:cNvPr id="6342" name="Line 161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43" name="Line 162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44" name="Line 163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45" name="Line 164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46" name="Line 165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47" name="Line 166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48" name="Line 167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49" name="Line 168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50" name="Line 169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51" name="Line 170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grpSp>
        <p:nvGrpSpPr>
          <p:cNvPr id="6150" name="Group 5"/>
          <p:cNvGrpSpPr>
            <a:grpSpLocks/>
          </p:cNvGrpSpPr>
          <p:nvPr/>
        </p:nvGrpSpPr>
        <p:grpSpPr bwMode="auto">
          <a:xfrm>
            <a:off x="5584825" y="3429000"/>
            <a:ext cx="2257425" cy="2028825"/>
            <a:chOff x="3648" y="2304"/>
            <a:chExt cx="1422" cy="1278"/>
          </a:xfrm>
        </p:grpSpPr>
        <p:sp>
          <p:nvSpPr>
            <p:cNvPr id="6322" name="Line 6"/>
            <p:cNvSpPr>
              <a:spLocks noChangeShapeType="1"/>
            </p:cNvSpPr>
            <p:nvPr/>
          </p:nvSpPr>
          <p:spPr bwMode="auto">
            <a:xfrm flipH="1">
              <a:off x="4138" y="2526"/>
              <a:ext cx="528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323" name="Line 7"/>
            <p:cNvSpPr>
              <a:spLocks noChangeShapeType="1"/>
            </p:cNvSpPr>
            <p:nvPr/>
          </p:nvSpPr>
          <p:spPr bwMode="auto">
            <a:xfrm>
              <a:off x="3726" y="2487"/>
              <a:ext cx="1344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324" name="Line 8"/>
            <p:cNvSpPr>
              <a:spLocks noChangeShapeType="1"/>
            </p:cNvSpPr>
            <p:nvPr/>
          </p:nvSpPr>
          <p:spPr bwMode="auto">
            <a:xfrm>
              <a:off x="3648" y="3312"/>
              <a:ext cx="140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325" name="Text Box 9"/>
            <p:cNvSpPr txBox="1">
              <a:spLocks noChangeArrowheads="1"/>
            </p:cNvSpPr>
            <p:nvPr/>
          </p:nvSpPr>
          <p:spPr bwMode="auto">
            <a:xfrm rot="1647997">
              <a:off x="4608" y="2496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g</a:t>
              </a:r>
            </a:p>
          </p:txBody>
        </p:sp>
        <p:sp>
          <p:nvSpPr>
            <p:cNvPr id="6326" name="Text Box 10"/>
            <p:cNvSpPr txBox="1">
              <a:spLocks noChangeArrowheads="1"/>
            </p:cNvSpPr>
            <p:nvPr/>
          </p:nvSpPr>
          <p:spPr bwMode="auto">
            <a:xfrm>
              <a:off x="3648" y="3033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e</a:t>
              </a:r>
            </a:p>
          </p:txBody>
        </p:sp>
        <p:sp>
          <p:nvSpPr>
            <p:cNvPr id="6327" name="Text Box 11"/>
            <p:cNvSpPr txBox="1">
              <a:spLocks noChangeArrowheads="1"/>
            </p:cNvSpPr>
            <p:nvPr/>
          </p:nvSpPr>
          <p:spPr bwMode="auto">
            <a:xfrm rot="1554931">
              <a:off x="3744" y="2304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d</a:t>
              </a:r>
            </a:p>
          </p:txBody>
        </p:sp>
        <p:sp>
          <p:nvSpPr>
            <p:cNvPr id="6328" name="Arc 12"/>
            <p:cNvSpPr>
              <a:spLocks/>
            </p:cNvSpPr>
            <p:nvPr/>
          </p:nvSpPr>
          <p:spPr bwMode="auto">
            <a:xfrm>
              <a:off x="4358" y="3139"/>
              <a:ext cx="67" cy="269"/>
            </a:xfrm>
            <a:custGeom>
              <a:avLst/>
              <a:gdLst>
                <a:gd name="T0" fmla="*/ 0 w 19034"/>
                <a:gd name="T1" fmla="*/ 0 h 21600"/>
                <a:gd name="T2" fmla="*/ 0 w 19034"/>
                <a:gd name="T3" fmla="*/ 0 h 21600"/>
                <a:gd name="T4" fmla="*/ 0 w 19034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034" h="21600" fill="none" extrusionOk="0">
                  <a:moveTo>
                    <a:pt x="-1" y="0"/>
                  </a:moveTo>
                  <a:cubicBezTo>
                    <a:pt x="7958" y="0"/>
                    <a:pt x="15272" y="4376"/>
                    <a:pt x="19034" y="11389"/>
                  </a:cubicBezTo>
                </a:path>
                <a:path w="19034" h="21600" stroke="0" extrusionOk="0">
                  <a:moveTo>
                    <a:pt x="-1" y="0"/>
                  </a:moveTo>
                  <a:cubicBezTo>
                    <a:pt x="7958" y="0"/>
                    <a:pt x="15272" y="4376"/>
                    <a:pt x="19034" y="11389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6329" name="Arc 13"/>
            <p:cNvSpPr>
              <a:spLocks/>
            </p:cNvSpPr>
            <p:nvPr/>
          </p:nvSpPr>
          <p:spPr bwMode="auto">
            <a:xfrm>
              <a:off x="4342" y="3150"/>
              <a:ext cx="67" cy="269"/>
            </a:xfrm>
            <a:custGeom>
              <a:avLst/>
              <a:gdLst>
                <a:gd name="T0" fmla="*/ 0 w 19034"/>
                <a:gd name="T1" fmla="*/ 0 h 21600"/>
                <a:gd name="T2" fmla="*/ 0 w 19034"/>
                <a:gd name="T3" fmla="*/ 0 h 21600"/>
                <a:gd name="T4" fmla="*/ 0 w 19034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034" h="21600" fill="none" extrusionOk="0">
                  <a:moveTo>
                    <a:pt x="-1" y="0"/>
                  </a:moveTo>
                  <a:cubicBezTo>
                    <a:pt x="7958" y="0"/>
                    <a:pt x="15272" y="4376"/>
                    <a:pt x="19034" y="11389"/>
                  </a:cubicBezTo>
                </a:path>
                <a:path w="19034" h="21600" stroke="0" extrusionOk="0">
                  <a:moveTo>
                    <a:pt x="-1" y="0"/>
                  </a:moveTo>
                  <a:cubicBezTo>
                    <a:pt x="7958" y="0"/>
                    <a:pt x="15272" y="4376"/>
                    <a:pt x="19034" y="11389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175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6330" name="Group 14"/>
            <p:cNvGrpSpPr>
              <a:grpSpLocks/>
            </p:cNvGrpSpPr>
            <p:nvPr/>
          </p:nvGrpSpPr>
          <p:grpSpPr bwMode="auto">
            <a:xfrm>
              <a:off x="4368" y="2797"/>
              <a:ext cx="105" cy="147"/>
              <a:chOff x="4368" y="2797"/>
              <a:chExt cx="105" cy="147"/>
            </a:xfrm>
          </p:grpSpPr>
          <p:sp>
            <p:nvSpPr>
              <p:cNvPr id="6333" name="Line 15"/>
              <p:cNvSpPr>
                <a:spLocks noChangeShapeType="1"/>
              </p:cNvSpPr>
              <p:nvPr/>
            </p:nvSpPr>
            <p:spPr bwMode="auto">
              <a:xfrm flipH="1" flipV="1">
                <a:off x="4377" y="2896"/>
                <a:ext cx="96" cy="48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34" name="Line 16"/>
              <p:cNvSpPr>
                <a:spLocks noChangeShapeType="1"/>
              </p:cNvSpPr>
              <p:nvPr/>
            </p:nvSpPr>
            <p:spPr bwMode="auto">
              <a:xfrm flipV="1">
                <a:off x="4368" y="2797"/>
                <a:ext cx="48" cy="96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6331" name="Text Box 17"/>
            <p:cNvSpPr txBox="1">
              <a:spLocks noChangeArrowheads="1"/>
            </p:cNvSpPr>
            <p:nvPr/>
          </p:nvSpPr>
          <p:spPr bwMode="auto">
            <a:xfrm>
              <a:off x="4377" y="3085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1">
                  <a:solidFill>
                    <a:srgbClr val="0000FF"/>
                  </a:solidFill>
                  <a:latin typeface=".VnTime" pitchFamily="34" charset="0"/>
                </a:rPr>
                <a:t>60</a:t>
              </a:r>
              <a:r>
                <a:rPr lang="en-US" sz="1600" b="1" baseline="30000">
                  <a:solidFill>
                    <a:srgbClr val="0000FF"/>
                  </a:solidFill>
                  <a:latin typeface=".VnTime" pitchFamily="34" charset="0"/>
                </a:rPr>
                <a:t>0</a:t>
              </a:r>
              <a:endParaRPr lang="en-US" sz="1600" b="1">
                <a:solidFill>
                  <a:srgbClr val="0000FF"/>
                </a:solidFill>
                <a:latin typeface=".VnTime" pitchFamily="34" charset="0"/>
              </a:endParaRPr>
            </a:p>
          </p:txBody>
        </p:sp>
        <p:sp>
          <p:nvSpPr>
            <p:cNvPr id="6332" name="Text Box 18"/>
            <p:cNvSpPr txBox="1">
              <a:spLocks noChangeArrowheads="1"/>
            </p:cNvSpPr>
            <p:nvPr/>
          </p:nvSpPr>
          <p:spPr bwMode="auto">
            <a:xfrm rot="713320">
              <a:off x="4114" y="2784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1">
                  <a:solidFill>
                    <a:srgbClr val="0000FF"/>
                  </a:solidFill>
                  <a:latin typeface=".VnTime" pitchFamily="34" charset="0"/>
                </a:rPr>
                <a:t>90</a:t>
              </a:r>
              <a:r>
                <a:rPr lang="en-US" sz="1600" b="1" baseline="30000">
                  <a:solidFill>
                    <a:srgbClr val="0000FF"/>
                  </a:solidFill>
                  <a:latin typeface=".VnTime" pitchFamily="34" charset="0"/>
                </a:rPr>
                <a:t>0</a:t>
              </a:r>
              <a:endParaRPr lang="en-US" sz="1600" b="1">
                <a:solidFill>
                  <a:srgbClr val="0000FF"/>
                </a:solidFill>
                <a:latin typeface=".VnTime" pitchFamily="34" charset="0"/>
              </a:endParaRPr>
            </a:p>
          </p:txBody>
        </p:sp>
      </p:grpSp>
      <p:sp>
        <p:nvSpPr>
          <p:cNvPr id="42018" name="Text Box 34"/>
          <p:cNvSpPr txBox="1">
            <a:spLocks noChangeArrowheads="1"/>
          </p:cNvSpPr>
          <p:nvPr/>
        </p:nvSpPr>
        <p:spPr bwMode="auto">
          <a:xfrm>
            <a:off x="5656263" y="5722938"/>
            <a:ext cx="3200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Verdana" pitchFamily="34" charset="0"/>
              </a:rPr>
              <a:t>d không song song với e </a:t>
            </a:r>
          </a:p>
        </p:txBody>
      </p:sp>
      <p:grpSp>
        <p:nvGrpSpPr>
          <p:cNvPr id="42175" name="Group 191"/>
          <p:cNvGrpSpPr>
            <a:grpSpLocks/>
          </p:cNvGrpSpPr>
          <p:nvPr/>
        </p:nvGrpSpPr>
        <p:grpSpPr bwMode="auto">
          <a:xfrm rot="1495525">
            <a:off x="3711575" y="3852863"/>
            <a:ext cx="4191000" cy="685800"/>
            <a:chOff x="1130" y="476"/>
            <a:chExt cx="3168" cy="676"/>
          </a:xfrm>
        </p:grpSpPr>
        <p:sp>
          <p:nvSpPr>
            <p:cNvPr id="6255" name="Rectangle 192"/>
            <p:cNvSpPr>
              <a:spLocks noChangeArrowheads="1"/>
            </p:cNvSpPr>
            <p:nvPr/>
          </p:nvSpPr>
          <p:spPr bwMode="auto">
            <a:xfrm>
              <a:off x="1130" y="480"/>
              <a:ext cx="3168" cy="6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6256" name="Group 193"/>
            <p:cNvGrpSpPr>
              <a:grpSpLocks/>
            </p:cNvGrpSpPr>
            <p:nvPr/>
          </p:nvGrpSpPr>
          <p:grpSpPr bwMode="auto">
            <a:xfrm>
              <a:off x="1226" y="484"/>
              <a:ext cx="454" cy="240"/>
              <a:chOff x="1200" y="1488"/>
              <a:chExt cx="454" cy="240"/>
            </a:xfrm>
          </p:grpSpPr>
          <p:sp>
            <p:nvSpPr>
              <p:cNvPr id="6312" name="Line 194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13" name="Line 195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14" name="Line 196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15" name="Line 197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16" name="Line 198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17" name="Line 199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18" name="Line 200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19" name="Line 201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20" name="Line 202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21" name="Line 203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6257" name="Group 204"/>
            <p:cNvGrpSpPr>
              <a:grpSpLocks/>
            </p:cNvGrpSpPr>
            <p:nvPr/>
          </p:nvGrpSpPr>
          <p:grpSpPr bwMode="auto">
            <a:xfrm>
              <a:off x="1740" y="480"/>
              <a:ext cx="454" cy="240"/>
              <a:chOff x="1200" y="1488"/>
              <a:chExt cx="454" cy="240"/>
            </a:xfrm>
          </p:grpSpPr>
          <p:sp>
            <p:nvSpPr>
              <p:cNvPr id="6302" name="Line 205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03" name="Line 206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04" name="Line 207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05" name="Line 208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06" name="Line 209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07" name="Line 210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08" name="Line 211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09" name="Line 212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10" name="Line 213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11" name="Line 214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6258" name="Group 215"/>
            <p:cNvGrpSpPr>
              <a:grpSpLocks/>
            </p:cNvGrpSpPr>
            <p:nvPr/>
          </p:nvGrpSpPr>
          <p:grpSpPr bwMode="auto">
            <a:xfrm>
              <a:off x="2758" y="480"/>
              <a:ext cx="454" cy="240"/>
              <a:chOff x="1200" y="1488"/>
              <a:chExt cx="454" cy="240"/>
            </a:xfrm>
          </p:grpSpPr>
          <p:sp>
            <p:nvSpPr>
              <p:cNvPr id="6292" name="Line 216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93" name="Line 217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94" name="Line 218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95" name="Line 219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96" name="Line 220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97" name="Line 221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98" name="Line 222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99" name="Line 223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00" name="Line 224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301" name="Line 225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6259" name="Group 226"/>
            <p:cNvGrpSpPr>
              <a:grpSpLocks/>
            </p:cNvGrpSpPr>
            <p:nvPr/>
          </p:nvGrpSpPr>
          <p:grpSpPr bwMode="auto">
            <a:xfrm>
              <a:off x="3257" y="476"/>
              <a:ext cx="454" cy="240"/>
              <a:chOff x="1200" y="1488"/>
              <a:chExt cx="454" cy="240"/>
            </a:xfrm>
          </p:grpSpPr>
          <p:sp>
            <p:nvSpPr>
              <p:cNvPr id="6282" name="Line 227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83" name="Line 228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84" name="Line 229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85" name="Line 230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86" name="Line 231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87" name="Line 232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88" name="Line 233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89" name="Line 234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90" name="Line 235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91" name="Line 236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6260" name="Group 237"/>
            <p:cNvGrpSpPr>
              <a:grpSpLocks/>
            </p:cNvGrpSpPr>
            <p:nvPr/>
          </p:nvGrpSpPr>
          <p:grpSpPr bwMode="auto">
            <a:xfrm>
              <a:off x="2243" y="481"/>
              <a:ext cx="454" cy="240"/>
              <a:chOff x="1200" y="1488"/>
              <a:chExt cx="454" cy="240"/>
            </a:xfrm>
          </p:grpSpPr>
          <p:sp>
            <p:nvSpPr>
              <p:cNvPr id="6272" name="Line 238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73" name="Line 239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74" name="Line 240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75" name="Line 241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76" name="Line 242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77" name="Line 243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78" name="Line 244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79" name="Line 245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80" name="Line 246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81" name="Line 247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6261" name="Group 248"/>
            <p:cNvGrpSpPr>
              <a:grpSpLocks/>
            </p:cNvGrpSpPr>
            <p:nvPr/>
          </p:nvGrpSpPr>
          <p:grpSpPr bwMode="auto">
            <a:xfrm>
              <a:off x="3753" y="489"/>
              <a:ext cx="454" cy="240"/>
              <a:chOff x="1200" y="1488"/>
              <a:chExt cx="454" cy="240"/>
            </a:xfrm>
          </p:grpSpPr>
          <p:sp>
            <p:nvSpPr>
              <p:cNvPr id="6262" name="Line 249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63" name="Line 250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64" name="Line 251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65" name="Line 252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66" name="Line 253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67" name="Line 254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68" name="Line 255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69" name="Line 256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70" name="Line 257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71" name="Line 258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grpSp>
        <p:nvGrpSpPr>
          <p:cNvPr id="42244" name="Group 260"/>
          <p:cNvGrpSpPr>
            <a:grpSpLocks/>
          </p:cNvGrpSpPr>
          <p:nvPr/>
        </p:nvGrpSpPr>
        <p:grpSpPr bwMode="auto">
          <a:xfrm>
            <a:off x="4835525" y="5064125"/>
            <a:ext cx="4191000" cy="685800"/>
            <a:chOff x="1130" y="476"/>
            <a:chExt cx="3168" cy="676"/>
          </a:xfrm>
        </p:grpSpPr>
        <p:sp>
          <p:nvSpPr>
            <p:cNvPr id="6188" name="Rectangle 261"/>
            <p:cNvSpPr>
              <a:spLocks noChangeArrowheads="1"/>
            </p:cNvSpPr>
            <p:nvPr/>
          </p:nvSpPr>
          <p:spPr bwMode="auto">
            <a:xfrm>
              <a:off x="1130" y="480"/>
              <a:ext cx="3168" cy="672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6189" name="Group 262"/>
            <p:cNvGrpSpPr>
              <a:grpSpLocks/>
            </p:cNvGrpSpPr>
            <p:nvPr/>
          </p:nvGrpSpPr>
          <p:grpSpPr bwMode="auto">
            <a:xfrm>
              <a:off x="1226" y="484"/>
              <a:ext cx="454" cy="240"/>
              <a:chOff x="1200" y="1488"/>
              <a:chExt cx="454" cy="240"/>
            </a:xfrm>
          </p:grpSpPr>
          <p:sp>
            <p:nvSpPr>
              <p:cNvPr id="6245" name="Line 263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46" name="Line 264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47" name="Line 265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48" name="Line 266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49" name="Line 267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50" name="Line 268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51" name="Line 269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52" name="Line 270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53" name="Line 271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54" name="Line 272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6190" name="Group 273"/>
            <p:cNvGrpSpPr>
              <a:grpSpLocks/>
            </p:cNvGrpSpPr>
            <p:nvPr/>
          </p:nvGrpSpPr>
          <p:grpSpPr bwMode="auto">
            <a:xfrm>
              <a:off x="1740" y="480"/>
              <a:ext cx="454" cy="240"/>
              <a:chOff x="1200" y="1488"/>
              <a:chExt cx="454" cy="240"/>
            </a:xfrm>
          </p:grpSpPr>
          <p:sp>
            <p:nvSpPr>
              <p:cNvPr id="6235" name="Line 274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36" name="Line 275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37" name="Line 276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38" name="Line 277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39" name="Line 278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40" name="Line 279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41" name="Line 280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42" name="Line 281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43" name="Line 282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44" name="Line 283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6191" name="Group 284"/>
            <p:cNvGrpSpPr>
              <a:grpSpLocks/>
            </p:cNvGrpSpPr>
            <p:nvPr/>
          </p:nvGrpSpPr>
          <p:grpSpPr bwMode="auto">
            <a:xfrm>
              <a:off x="2758" y="480"/>
              <a:ext cx="454" cy="240"/>
              <a:chOff x="1200" y="1488"/>
              <a:chExt cx="454" cy="240"/>
            </a:xfrm>
          </p:grpSpPr>
          <p:sp>
            <p:nvSpPr>
              <p:cNvPr id="6225" name="Line 285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26" name="Line 286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27" name="Line 287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28" name="Line 288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29" name="Line 289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30" name="Line 290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31" name="Line 291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32" name="Line 292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33" name="Line 293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34" name="Line 294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6192" name="Group 295"/>
            <p:cNvGrpSpPr>
              <a:grpSpLocks/>
            </p:cNvGrpSpPr>
            <p:nvPr/>
          </p:nvGrpSpPr>
          <p:grpSpPr bwMode="auto">
            <a:xfrm>
              <a:off x="3257" y="476"/>
              <a:ext cx="454" cy="240"/>
              <a:chOff x="1200" y="1488"/>
              <a:chExt cx="454" cy="240"/>
            </a:xfrm>
          </p:grpSpPr>
          <p:sp>
            <p:nvSpPr>
              <p:cNvPr id="6215" name="Line 296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16" name="Line 297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17" name="Line 298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18" name="Line 299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19" name="Line 300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20" name="Line 301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21" name="Line 302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22" name="Line 303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23" name="Line 304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24" name="Line 305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6193" name="Group 306"/>
            <p:cNvGrpSpPr>
              <a:grpSpLocks/>
            </p:cNvGrpSpPr>
            <p:nvPr/>
          </p:nvGrpSpPr>
          <p:grpSpPr bwMode="auto">
            <a:xfrm>
              <a:off x="2243" y="481"/>
              <a:ext cx="454" cy="240"/>
              <a:chOff x="1200" y="1488"/>
              <a:chExt cx="454" cy="240"/>
            </a:xfrm>
          </p:grpSpPr>
          <p:sp>
            <p:nvSpPr>
              <p:cNvPr id="6205" name="Line 307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06" name="Line 308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07" name="Line 309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08" name="Line 310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09" name="Line 311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10" name="Line 312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11" name="Line 313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12" name="Line 314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13" name="Line 315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14" name="Line 316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6194" name="Group 317"/>
            <p:cNvGrpSpPr>
              <a:grpSpLocks/>
            </p:cNvGrpSpPr>
            <p:nvPr/>
          </p:nvGrpSpPr>
          <p:grpSpPr bwMode="auto">
            <a:xfrm>
              <a:off x="3753" y="489"/>
              <a:ext cx="454" cy="240"/>
              <a:chOff x="1200" y="1488"/>
              <a:chExt cx="454" cy="240"/>
            </a:xfrm>
          </p:grpSpPr>
          <p:sp>
            <p:nvSpPr>
              <p:cNvPr id="6195" name="Line 318"/>
              <p:cNvSpPr>
                <a:spLocks noChangeShapeType="1"/>
              </p:cNvSpPr>
              <p:nvPr/>
            </p:nvSpPr>
            <p:spPr bwMode="auto">
              <a:xfrm>
                <a:off x="1252" y="1497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196" name="Line 319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24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197" name="Line 320"/>
              <p:cNvSpPr>
                <a:spLocks noChangeShapeType="1"/>
              </p:cNvSpPr>
              <p:nvPr/>
            </p:nvSpPr>
            <p:spPr bwMode="auto">
              <a:xfrm>
                <a:off x="1449" y="1488"/>
                <a:ext cx="0" cy="24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198" name="Line 321"/>
              <p:cNvSpPr>
                <a:spLocks noChangeShapeType="1"/>
              </p:cNvSpPr>
              <p:nvPr/>
            </p:nvSpPr>
            <p:spPr bwMode="auto">
              <a:xfrm>
                <a:off x="1300" y="1497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199" name="Line 322"/>
              <p:cNvSpPr>
                <a:spLocks noChangeShapeType="1"/>
              </p:cNvSpPr>
              <p:nvPr/>
            </p:nvSpPr>
            <p:spPr bwMode="auto">
              <a:xfrm>
                <a:off x="1355" y="1497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00" name="Line 323"/>
              <p:cNvSpPr>
                <a:spLocks noChangeShapeType="1"/>
              </p:cNvSpPr>
              <p:nvPr/>
            </p:nvSpPr>
            <p:spPr bwMode="auto">
              <a:xfrm>
                <a:off x="1501" y="1493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01" name="Line 324"/>
              <p:cNvSpPr>
                <a:spLocks noChangeShapeType="1"/>
              </p:cNvSpPr>
              <p:nvPr/>
            </p:nvSpPr>
            <p:spPr bwMode="auto">
              <a:xfrm>
                <a:off x="1405" y="1489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02" name="Line 325"/>
              <p:cNvSpPr>
                <a:spLocks noChangeShapeType="1"/>
              </p:cNvSpPr>
              <p:nvPr/>
            </p:nvSpPr>
            <p:spPr bwMode="auto">
              <a:xfrm>
                <a:off x="1549" y="1497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03" name="Line 326"/>
              <p:cNvSpPr>
                <a:spLocks noChangeShapeType="1"/>
              </p:cNvSpPr>
              <p:nvPr/>
            </p:nvSpPr>
            <p:spPr bwMode="auto">
              <a:xfrm>
                <a:off x="1606" y="1488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204" name="Line 327"/>
              <p:cNvSpPr>
                <a:spLocks noChangeShapeType="1"/>
              </p:cNvSpPr>
              <p:nvPr/>
            </p:nvSpPr>
            <p:spPr bwMode="auto">
              <a:xfrm>
                <a:off x="1654" y="1497"/>
                <a:ext cx="0" cy="14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sp>
        <p:nvSpPr>
          <p:cNvPr id="42312" name="Line 328"/>
          <p:cNvSpPr>
            <a:spLocks noChangeShapeType="1"/>
          </p:cNvSpPr>
          <p:nvPr/>
        </p:nvSpPr>
        <p:spPr bwMode="auto">
          <a:xfrm>
            <a:off x="7794625" y="5030788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55" name="Line 329"/>
          <p:cNvSpPr>
            <a:spLocks noChangeShapeType="1"/>
          </p:cNvSpPr>
          <p:nvPr/>
        </p:nvSpPr>
        <p:spPr bwMode="auto">
          <a:xfrm>
            <a:off x="990600" y="2590800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6156" name="Group 335"/>
          <p:cNvGrpSpPr>
            <a:grpSpLocks/>
          </p:cNvGrpSpPr>
          <p:nvPr/>
        </p:nvGrpSpPr>
        <p:grpSpPr bwMode="auto">
          <a:xfrm>
            <a:off x="609600" y="2057400"/>
            <a:ext cx="2667000" cy="1687513"/>
            <a:chOff x="384" y="1296"/>
            <a:chExt cx="1680" cy="1063"/>
          </a:xfrm>
        </p:grpSpPr>
        <p:sp>
          <p:nvSpPr>
            <p:cNvPr id="6179" name="Line 175"/>
            <p:cNvSpPr>
              <a:spLocks noChangeShapeType="1"/>
            </p:cNvSpPr>
            <p:nvPr/>
          </p:nvSpPr>
          <p:spPr bwMode="auto">
            <a:xfrm flipH="1">
              <a:off x="666" y="1303"/>
              <a:ext cx="1104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180" name="Text Box 176"/>
            <p:cNvSpPr txBox="1">
              <a:spLocks noChangeArrowheads="1"/>
            </p:cNvSpPr>
            <p:nvPr/>
          </p:nvSpPr>
          <p:spPr bwMode="auto">
            <a:xfrm>
              <a:off x="410" y="1388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a</a:t>
              </a:r>
            </a:p>
          </p:txBody>
        </p:sp>
        <p:sp>
          <p:nvSpPr>
            <p:cNvPr id="6181" name="Text Box 177"/>
            <p:cNvSpPr txBox="1">
              <a:spLocks noChangeArrowheads="1"/>
            </p:cNvSpPr>
            <p:nvPr/>
          </p:nvSpPr>
          <p:spPr bwMode="auto">
            <a:xfrm>
              <a:off x="1632" y="1296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c</a:t>
              </a:r>
            </a:p>
          </p:txBody>
        </p:sp>
        <p:sp>
          <p:nvSpPr>
            <p:cNvPr id="6182" name="Text Box 178"/>
            <p:cNvSpPr txBox="1">
              <a:spLocks noChangeArrowheads="1"/>
            </p:cNvSpPr>
            <p:nvPr/>
          </p:nvSpPr>
          <p:spPr bwMode="auto">
            <a:xfrm>
              <a:off x="384" y="1920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b</a:t>
              </a:r>
            </a:p>
          </p:txBody>
        </p:sp>
        <p:sp>
          <p:nvSpPr>
            <p:cNvPr id="6183" name="Arc 179"/>
            <p:cNvSpPr>
              <a:spLocks/>
            </p:cNvSpPr>
            <p:nvPr/>
          </p:nvSpPr>
          <p:spPr bwMode="auto">
            <a:xfrm>
              <a:off x="1047" y="2000"/>
              <a:ext cx="67" cy="269"/>
            </a:xfrm>
            <a:custGeom>
              <a:avLst/>
              <a:gdLst>
                <a:gd name="T0" fmla="*/ 0 w 19034"/>
                <a:gd name="T1" fmla="*/ 0 h 21600"/>
                <a:gd name="T2" fmla="*/ 0 w 19034"/>
                <a:gd name="T3" fmla="*/ 0 h 21600"/>
                <a:gd name="T4" fmla="*/ 0 w 19034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034" h="21600" fill="none" extrusionOk="0">
                  <a:moveTo>
                    <a:pt x="-1" y="0"/>
                  </a:moveTo>
                  <a:cubicBezTo>
                    <a:pt x="7958" y="0"/>
                    <a:pt x="15272" y="4376"/>
                    <a:pt x="19034" y="11389"/>
                  </a:cubicBezTo>
                </a:path>
                <a:path w="19034" h="21600" stroke="0" extrusionOk="0">
                  <a:moveTo>
                    <a:pt x="-1" y="0"/>
                  </a:moveTo>
                  <a:cubicBezTo>
                    <a:pt x="7958" y="0"/>
                    <a:pt x="15272" y="4376"/>
                    <a:pt x="19034" y="11389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6184" name="Arc 180"/>
            <p:cNvSpPr>
              <a:spLocks/>
            </p:cNvSpPr>
            <p:nvPr/>
          </p:nvSpPr>
          <p:spPr bwMode="auto">
            <a:xfrm flipH="1">
              <a:off x="1200" y="1645"/>
              <a:ext cx="96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6185" name="Text Box 181"/>
            <p:cNvSpPr txBox="1">
              <a:spLocks noChangeArrowheads="1"/>
            </p:cNvSpPr>
            <p:nvPr/>
          </p:nvSpPr>
          <p:spPr bwMode="auto">
            <a:xfrm>
              <a:off x="960" y="1632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1">
                  <a:solidFill>
                    <a:srgbClr val="0000FF"/>
                  </a:solidFill>
                  <a:latin typeface=".VnTime" pitchFamily="34" charset="0"/>
                </a:rPr>
                <a:t>45</a:t>
              </a:r>
              <a:r>
                <a:rPr lang="en-US" sz="1600" b="1" baseline="30000">
                  <a:solidFill>
                    <a:srgbClr val="0000FF"/>
                  </a:solidFill>
                  <a:latin typeface=".VnTime" pitchFamily="34" charset="0"/>
                </a:rPr>
                <a:t>0</a:t>
              </a:r>
              <a:endParaRPr lang="en-US" sz="1600" b="1">
                <a:solidFill>
                  <a:srgbClr val="0000FF"/>
                </a:solidFill>
                <a:latin typeface=".VnTime" pitchFamily="34" charset="0"/>
              </a:endParaRPr>
            </a:p>
          </p:txBody>
        </p:sp>
        <p:sp>
          <p:nvSpPr>
            <p:cNvPr id="6186" name="Text Box 182"/>
            <p:cNvSpPr txBox="1">
              <a:spLocks noChangeArrowheads="1"/>
            </p:cNvSpPr>
            <p:nvPr/>
          </p:nvSpPr>
          <p:spPr bwMode="auto">
            <a:xfrm>
              <a:off x="1069" y="1948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1">
                  <a:solidFill>
                    <a:srgbClr val="0000FF"/>
                  </a:solidFill>
                  <a:latin typeface=".VnTime" pitchFamily="34" charset="0"/>
                </a:rPr>
                <a:t>45</a:t>
              </a:r>
              <a:r>
                <a:rPr lang="en-US" sz="1600" b="1" baseline="30000">
                  <a:solidFill>
                    <a:srgbClr val="0000FF"/>
                  </a:solidFill>
                  <a:latin typeface=".VnTime" pitchFamily="34" charset="0"/>
                </a:rPr>
                <a:t>0</a:t>
              </a:r>
              <a:endParaRPr lang="en-US" sz="1600" b="1">
                <a:solidFill>
                  <a:srgbClr val="0000FF"/>
                </a:solidFill>
                <a:latin typeface=".VnTime" pitchFamily="34" charset="0"/>
              </a:endParaRPr>
            </a:p>
          </p:txBody>
        </p:sp>
        <p:sp>
          <p:nvSpPr>
            <p:cNvPr id="6187" name="Line 330"/>
            <p:cNvSpPr>
              <a:spLocks noChangeShapeType="1"/>
            </p:cNvSpPr>
            <p:nvPr/>
          </p:nvSpPr>
          <p:spPr bwMode="auto">
            <a:xfrm>
              <a:off x="528" y="2136"/>
              <a:ext cx="14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42315" name="Line 331"/>
          <p:cNvSpPr>
            <a:spLocks noChangeShapeType="1"/>
          </p:cNvSpPr>
          <p:nvPr/>
        </p:nvSpPr>
        <p:spPr bwMode="auto">
          <a:xfrm>
            <a:off x="3276600" y="2590800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2316" name="Line 332"/>
          <p:cNvSpPr>
            <a:spLocks noChangeShapeType="1"/>
          </p:cNvSpPr>
          <p:nvPr/>
        </p:nvSpPr>
        <p:spPr bwMode="auto">
          <a:xfrm>
            <a:off x="5562600" y="2590800"/>
            <a:ext cx="304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2317" name="Line 333"/>
          <p:cNvSpPr>
            <a:spLocks noChangeShapeType="1"/>
          </p:cNvSpPr>
          <p:nvPr/>
        </p:nvSpPr>
        <p:spPr bwMode="auto">
          <a:xfrm>
            <a:off x="3124200" y="3390900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2318" name="Line 334"/>
          <p:cNvSpPr>
            <a:spLocks noChangeShapeType="1"/>
          </p:cNvSpPr>
          <p:nvPr/>
        </p:nvSpPr>
        <p:spPr bwMode="auto">
          <a:xfrm>
            <a:off x="5410200" y="3390900"/>
            <a:ext cx="3429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2327" name="Line 343"/>
          <p:cNvSpPr>
            <a:spLocks noChangeShapeType="1"/>
          </p:cNvSpPr>
          <p:nvPr/>
        </p:nvSpPr>
        <p:spPr bwMode="auto">
          <a:xfrm flipV="1">
            <a:off x="3451225" y="4737100"/>
            <a:ext cx="3254375" cy="669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6162" name="Group 349"/>
          <p:cNvGrpSpPr>
            <a:grpSpLocks/>
          </p:cNvGrpSpPr>
          <p:nvPr/>
        </p:nvGrpSpPr>
        <p:grpSpPr bwMode="auto">
          <a:xfrm>
            <a:off x="609600" y="3929063"/>
            <a:ext cx="2847975" cy="2039937"/>
            <a:chOff x="384" y="2475"/>
            <a:chExt cx="1794" cy="1285"/>
          </a:xfrm>
        </p:grpSpPr>
        <p:sp>
          <p:nvSpPr>
            <p:cNvPr id="6169" name="Text Box 29"/>
            <p:cNvSpPr txBox="1">
              <a:spLocks noChangeArrowheads="1"/>
            </p:cNvSpPr>
            <p:nvPr/>
          </p:nvSpPr>
          <p:spPr bwMode="auto">
            <a:xfrm>
              <a:off x="1104" y="3373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1">
                  <a:solidFill>
                    <a:srgbClr val="0000FF"/>
                  </a:solidFill>
                  <a:latin typeface=".VnTime" pitchFamily="34" charset="0"/>
                </a:rPr>
                <a:t>60</a:t>
              </a:r>
              <a:r>
                <a:rPr lang="en-US" sz="1600" b="1" baseline="30000">
                  <a:solidFill>
                    <a:srgbClr val="0000FF"/>
                  </a:solidFill>
                  <a:latin typeface=".VnTime" pitchFamily="34" charset="0"/>
                </a:rPr>
                <a:t>0</a:t>
              </a:r>
              <a:endParaRPr lang="en-US" sz="1600" b="1">
                <a:solidFill>
                  <a:srgbClr val="0000FF"/>
                </a:solidFill>
                <a:latin typeface=".VnTime" pitchFamily="34" charset="0"/>
              </a:endParaRPr>
            </a:p>
          </p:txBody>
        </p:sp>
        <p:sp>
          <p:nvSpPr>
            <p:cNvPr id="6170" name="Text Box 30"/>
            <p:cNvSpPr txBox="1">
              <a:spLocks noChangeArrowheads="1"/>
            </p:cNvSpPr>
            <p:nvPr/>
          </p:nvSpPr>
          <p:spPr bwMode="auto">
            <a:xfrm>
              <a:off x="1424" y="2784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1">
                  <a:solidFill>
                    <a:srgbClr val="0000FF"/>
                  </a:solidFill>
                  <a:latin typeface=".VnTime" pitchFamily="34" charset="0"/>
                </a:rPr>
                <a:t>60</a:t>
              </a:r>
              <a:r>
                <a:rPr lang="en-US" sz="1600" b="1" baseline="30000">
                  <a:solidFill>
                    <a:srgbClr val="0000FF"/>
                  </a:solidFill>
                  <a:latin typeface=".VnTime" pitchFamily="34" charset="0"/>
                </a:rPr>
                <a:t>0</a:t>
              </a:r>
              <a:endParaRPr lang="en-US" sz="1600" b="1">
                <a:solidFill>
                  <a:srgbClr val="0000FF"/>
                </a:solidFill>
                <a:latin typeface=".VnTime" pitchFamily="34" charset="0"/>
              </a:endParaRPr>
            </a:p>
          </p:txBody>
        </p:sp>
        <p:grpSp>
          <p:nvGrpSpPr>
            <p:cNvPr id="6171" name="Group 348"/>
            <p:cNvGrpSpPr>
              <a:grpSpLocks/>
            </p:cNvGrpSpPr>
            <p:nvPr/>
          </p:nvGrpSpPr>
          <p:grpSpPr bwMode="auto">
            <a:xfrm>
              <a:off x="384" y="2475"/>
              <a:ext cx="1794" cy="1285"/>
              <a:chOff x="394" y="2475"/>
              <a:chExt cx="1794" cy="1285"/>
            </a:xfrm>
          </p:grpSpPr>
          <p:sp>
            <p:nvSpPr>
              <p:cNvPr id="6172" name="Text Box 24"/>
              <p:cNvSpPr txBox="1">
                <a:spLocks noChangeArrowheads="1"/>
              </p:cNvSpPr>
              <p:nvPr/>
            </p:nvSpPr>
            <p:spPr bwMode="auto">
              <a:xfrm rot="10267625" flipV="1">
                <a:off x="480" y="2846"/>
                <a:ext cx="4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>
                    <a:latin typeface="Verdana" pitchFamily="34" charset="0"/>
                  </a:rPr>
                  <a:t>m</a:t>
                </a:r>
              </a:p>
            </p:txBody>
          </p:sp>
          <p:sp>
            <p:nvSpPr>
              <p:cNvPr id="6173" name="Text Box 25"/>
              <p:cNvSpPr txBox="1">
                <a:spLocks noChangeArrowheads="1"/>
              </p:cNvSpPr>
              <p:nvPr/>
            </p:nvSpPr>
            <p:spPr bwMode="auto">
              <a:xfrm rot="1501355">
                <a:off x="1352" y="2475"/>
                <a:ext cx="4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>
                    <a:latin typeface="Verdana" pitchFamily="34" charset="0"/>
                  </a:rPr>
                  <a:t>p</a:t>
                </a:r>
              </a:p>
            </p:txBody>
          </p:sp>
          <p:sp>
            <p:nvSpPr>
              <p:cNvPr id="6174" name="Text Box 26"/>
              <p:cNvSpPr txBox="1">
                <a:spLocks noChangeArrowheads="1"/>
              </p:cNvSpPr>
              <p:nvPr/>
            </p:nvSpPr>
            <p:spPr bwMode="auto">
              <a:xfrm rot="-209149">
                <a:off x="545" y="3417"/>
                <a:ext cx="4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>
                    <a:latin typeface="Verdana" pitchFamily="34" charset="0"/>
                  </a:rPr>
                  <a:t>n</a:t>
                </a:r>
              </a:p>
            </p:txBody>
          </p:sp>
          <p:sp>
            <p:nvSpPr>
              <p:cNvPr id="6175" name="Arc 27"/>
              <p:cNvSpPr>
                <a:spLocks/>
              </p:cNvSpPr>
              <p:nvPr/>
            </p:nvSpPr>
            <p:spPr bwMode="auto">
              <a:xfrm>
                <a:off x="1401" y="2863"/>
                <a:ext cx="67" cy="269"/>
              </a:xfrm>
              <a:custGeom>
                <a:avLst/>
                <a:gdLst>
                  <a:gd name="T0" fmla="*/ 0 w 19034"/>
                  <a:gd name="T1" fmla="*/ 0 h 21600"/>
                  <a:gd name="T2" fmla="*/ 0 w 19034"/>
                  <a:gd name="T3" fmla="*/ 0 h 21600"/>
                  <a:gd name="T4" fmla="*/ 0 w 19034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034" h="21600" fill="none" extrusionOk="0">
                    <a:moveTo>
                      <a:pt x="-1" y="0"/>
                    </a:moveTo>
                    <a:cubicBezTo>
                      <a:pt x="7958" y="0"/>
                      <a:pt x="15272" y="4376"/>
                      <a:pt x="19034" y="11389"/>
                    </a:cubicBezTo>
                  </a:path>
                  <a:path w="19034" h="21600" stroke="0" extrusionOk="0">
                    <a:moveTo>
                      <a:pt x="-1" y="0"/>
                    </a:moveTo>
                    <a:cubicBezTo>
                      <a:pt x="7958" y="0"/>
                      <a:pt x="15272" y="4376"/>
                      <a:pt x="19034" y="11389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6176" name="Arc 28"/>
              <p:cNvSpPr>
                <a:spLocks/>
              </p:cNvSpPr>
              <p:nvPr/>
            </p:nvSpPr>
            <p:spPr bwMode="auto">
              <a:xfrm>
                <a:off x="1056" y="3467"/>
                <a:ext cx="67" cy="269"/>
              </a:xfrm>
              <a:custGeom>
                <a:avLst/>
                <a:gdLst>
                  <a:gd name="T0" fmla="*/ 0 w 19034"/>
                  <a:gd name="T1" fmla="*/ 0 h 21600"/>
                  <a:gd name="T2" fmla="*/ 0 w 19034"/>
                  <a:gd name="T3" fmla="*/ 0 h 21600"/>
                  <a:gd name="T4" fmla="*/ 0 w 19034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034" h="21600" fill="none" extrusionOk="0">
                    <a:moveTo>
                      <a:pt x="-1" y="0"/>
                    </a:moveTo>
                    <a:cubicBezTo>
                      <a:pt x="7958" y="0"/>
                      <a:pt x="15272" y="4376"/>
                      <a:pt x="19034" y="11389"/>
                    </a:cubicBezTo>
                  </a:path>
                  <a:path w="19034" h="21600" stroke="0" extrusionOk="0">
                    <a:moveTo>
                      <a:pt x="-1" y="0"/>
                    </a:moveTo>
                    <a:cubicBezTo>
                      <a:pt x="7958" y="0"/>
                      <a:pt x="15272" y="4376"/>
                      <a:pt x="19034" y="11389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6177" name="Line 340"/>
              <p:cNvSpPr>
                <a:spLocks noChangeShapeType="1"/>
              </p:cNvSpPr>
              <p:nvPr/>
            </p:nvSpPr>
            <p:spPr bwMode="auto">
              <a:xfrm flipV="1">
                <a:off x="394" y="2877"/>
                <a:ext cx="1728" cy="35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6178" name="Line 344"/>
              <p:cNvSpPr>
                <a:spLocks noChangeShapeType="1"/>
              </p:cNvSpPr>
              <p:nvPr/>
            </p:nvSpPr>
            <p:spPr bwMode="auto">
              <a:xfrm flipV="1">
                <a:off x="460" y="3404"/>
                <a:ext cx="1728" cy="35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sp>
        <p:nvSpPr>
          <p:cNvPr id="42330" name="Line 346"/>
          <p:cNvSpPr>
            <a:spLocks noChangeShapeType="1"/>
          </p:cNvSpPr>
          <p:nvPr/>
        </p:nvSpPr>
        <p:spPr bwMode="auto">
          <a:xfrm flipV="1">
            <a:off x="3295650" y="4017963"/>
            <a:ext cx="2743200" cy="565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64" name="Line 347"/>
          <p:cNvSpPr>
            <a:spLocks noChangeShapeType="1"/>
          </p:cNvSpPr>
          <p:nvPr/>
        </p:nvSpPr>
        <p:spPr bwMode="auto">
          <a:xfrm flipH="1">
            <a:off x="1371600" y="4114800"/>
            <a:ext cx="109855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2336" name="Line 352"/>
          <p:cNvSpPr>
            <a:spLocks noChangeShapeType="1"/>
          </p:cNvSpPr>
          <p:nvPr/>
        </p:nvSpPr>
        <p:spPr bwMode="auto">
          <a:xfrm>
            <a:off x="7729538" y="4654550"/>
            <a:ext cx="1155700" cy="53657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2337" name="Oval 353"/>
          <p:cNvSpPr>
            <a:spLocks noChangeArrowheads="1"/>
          </p:cNvSpPr>
          <p:nvPr/>
        </p:nvSpPr>
        <p:spPr bwMode="auto">
          <a:xfrm flipH="1">
            <a:off x="8520113" y="4995863"/>
            <a:ext cx="95250" cy="95250"/>
          </a:xfrm>
          <a:prstGeom prst="ellipse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6167" name="TextBox 1"/>
          <p:cNvSpPr txBox="1">
            <a:spLocks noChangeArrowheads="1"/>
          </p:cNvSpPr>
          <p:nvPr/>
        </p:nvSpPr>
        <p:spPr bwMode="auto">
          <a:xfrm>
            <a:off x="752475" y="457200"/>
            <a:ext cx="81851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28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Dấu hiệu nhận biết hai đường</a:t>
            </a:r>
            <a:r>
              <a:rPr lang="nl-NL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28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 song song</a:t>
            </a:r>
            <a:r>
              <a:rPr lang="nl-NL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8" name="TextBox 2"/>
          <p:cNvSpPr txBox="1">
            <a:spLocks noChangeArrowheads="1"/>
          </p:cNvSpPr>
          <p:nvPr/>
        </p:nvSpPr>
        <p:spPr bwMode="auto">
          <a:xfrm>
            <a:off x="517525" y="989013"/>
            <a:ext cx="806926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?1 Xem hình 17 (a,b,c). Đoán xem các đường thẳng nào song song với nhau.</a:t>
            </a:r>
          </a:p>
          <a:p>
            <a:pPr eaLnBrk="1" hangingPunct="1"/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2000"/>
                                        <p:tgtEl>
                                          <p:spTgt spid="4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146 4.62321E-9 L 0.39896 4.62321E-9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420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7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2000"/>
                                        <p:tgtEl>
                                          <p:spTgt spid="4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535 0.00208 L -0.12535 0.116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20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7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559 0.1165 L 0.17274 0.1165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420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9" dur="2000"/>
                                        <p:tgtEl>
                                          <p:spTgt spid="4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3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275 0.11651 L 0.32275 0.11651 " pathEditMode="relative" ptsTypes="AA">
                                      <p:cBhvr>
                                        <p:cTn id="32" dur="500" fill="hold"/>
                                        <p:tgtEl>
                                          <p:spTgt spid="420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4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6" dur="2000"/>
                                        <p:tgtEl>
                                          <p:spTgt spid="4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38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420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42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423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42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423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423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5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2000"/>
                                        <p:tgtEl>
                                          <p:spTgt spid="42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2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2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188 -0.05594 L 0.31546 -0.08553 " pathEditMode="relative" rAng="0" ptsTypes="AA">
                                      <p:cBhvr>
                                        <p:cTn id="66" dur="3000" fill="hold"/>
                                        <p:tgtEl>
                                          <p:spTgt spid="420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70" y="-14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2000"/>
                                        <p:tgtEl>
                                          <p:spTgt spid="42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0.00902 L 0.025 0.11998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420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" y="55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7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 0.12598 L 0.2849 0.05085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420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86" y="-37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7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0" dur="1000"/>
                                        <p:tgtEl>
                                          <p:spTgt spid="4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2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3" dur="500"/>
                                        <p:tgtEl>
                                          <p:spTgt spid="420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86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7" dur="500"/>
                                        <p:tgtEl>
                                          <p:spTgt spid="423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0" dur="500"/>
                                        <p:tgtEl>
                                          <p:spTgt spid="42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42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2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2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66 0.12136 L 0.3066 0.18793 " pathEditMode="relative" ptsTypes="AA">
                                      <p:cBhvr>
                                        <p:cTn id="103" dur="2000" fill="hold"/>
                                        <p:tgtEl>
                                          <p:spTgt spid="421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7" dur="500"/>
                                        <p:tgtEl>
                                          <p:spTgt spid="42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9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42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2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2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0" dur="500"/>
                                        <p:tgtEl>
                                          <p:spTgt spid="4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22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42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42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3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9" dur="500" fill="hold"/>
                                        <p:tgtEl>
                                          <p:spTgt spid="423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0" dur="500" fill="hold"/>
                                        <p:tgtEl>
                                          <p:spTgt spid="423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1" dur="500" fill="hold"/>
                                        <p:tgtEl>
                                          <p:spTgt spid="423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423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42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16" grpId="0"/>
      <p:bldP spid="42017" grpId="0"/>
      <p:bldP spid="42018" grpId="0"/>
      <p:bldP spid="42312" grpId="0" animBg="1"/>
      <p:bldP spid="42315" grpId="0" animBg="1"/>
      <p:bldP spid="42315" grpId="1" animBg="1"/>
      <p:bldP spid="42316" grpId="0" animBg="1"/>
      <p:bldP spid="42316" grpId="1" animBg="1"/>
      <p:bldP spid="42317" grpId="0" animBg="1"/>
      <p:bldP spid="42317" grpId="1" animBg="1"/>
      <p:bldP spid="42318" grpId="0" animBg="1"/>
      <p:bldP spid="42318" grpId="1" animBg="1"/>
      <p:bldP spid="42327" grpId="0" animBg="1"/>
      <p:bldP spid="42327" grpId="1" animBg="1"/>
      <p:bldP spid="42330" grpId="0" animBg="1"/>
      <p:bldP spid="42330" grpId="1" animBg="1"/>
      <p:bldP spid="42336" grpId="0" animBg="1"/>
      <p:bldP spid="42337" grpId="0" animBg="1"/>
      <p:bldP spid="4233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266700"/>
            <a:ext cx="9448800" cy="144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28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Dấu hiệu nhận biết hai đường</a:t>
            </a:r>
            <a:r>
              <a:rPr lang="nl-NL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28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 song song</a:t>
            </a:r>
            <a:r>
              <a:rPr lang="nl-NL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endParaRPr lang="en-US"/>
          </a:p>
          <a:p>
            <a:pPr>
              <a:spcBef>
                <a:spcPct val="50000"/>
              </a:spcBef>
            </a:pPr>
            <a:endParaRPr lang="en-US" b="1">
              <a:solidFill>
                <a:srgbClr val="FF0000"/>
              </a:solidFill>
              <a:latin typeface=".VnArialH" pitchFamily="34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457200" y="814388"/>
            <a:ext cx="8305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chemeClr val="tx2"/>
                </a:solidFill>
                <a:latin typeface="Verdana" pitchFamily="34" charset="0"/>
              </a:rPr>
              <a:t>*?1/ SGK:</a:t>
            </a:r>
          </a:p>
        </p:txBody>
      </p:sp>
      <p:grpSp>
        <p:nvGrpSpPr>
          <p:cNvPr id="7172" name="Group 48"/>
          <p:cNvGrpSpPr>
            <a:grpSpLocks/>
          </p:cNvGrpSpPr>
          <p:nvPr/>
        </p:nvGrpSpPr>
        <p:grpSpPr bwMode="auto">
          <a:xfrm>
            <a:off x="5181600" y="960438"/>
            <a:ext cx="2532063" cy="2663825"/>
            <a:chOff x="3264" y="389"/>
            <a:chExt cx="1595" cy="1678"/>
          </a:xfrm>
        </p:grpSpPr>
        <p:grpSp>
          <p:nvGrpSpPr>
            <p:cNvPr id="7206" name="Group 20"/>
            <p:cNvGrpSpPr>
              <a:grpSpLocks/>
            </p:cNvGrpSpPr>
            <p:nvPr/>
          </p:nvGrpSpPr>
          <p:grpSpPr bwMode="auto">
            <a:xfrm>
              <a:off x="3264" y="389"/>
              <a:ext cx="1595" cy="1477"/>
              <a:chOff x="464" y="2475"/>
              <a:chExt cx="1595" cy="1477"/>
            </a:xfrm>
          </p:grpSpPr>
          <p:sp>
            <p:nvSpPr>
              <p:cNvPr id="7208" name="Line 21"/>
              <p:cNvSpPr>
                <a:spLocks noChangeShapeType="1"/>
              </p:cNvSpPr>
              <p:nvPr/>
            </p:nvSpPr>
            <p:spPr bwMode="auto">
              <a:xfrm rot="-360798">
                <a:off x="464" y="3043"/>
                <a:ext cx="140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209" name="Line 22"/>
              <p:cNvSpPr>
                <a:spLocks noChangeShapeType="1"/>
              </p:cNvSpPr>
              <p:nvPr/>
            </p:nvSpPr>
            <p:spPr bwMode="auto">
              <a:xfrm rot="-360798">
                <a:off x="603" y="3594"/>
                <a:ext cx="145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210" name="Line 23"/>
              <p:cNvSpPr>
                <a:spLocks noChangeShapeType="1"/>
              </p:cNvSpPr>
              <p:nvPr/>
            </p:nvSpPr>
            <p:spPr bwMode="auto">
              <a:xfrm rot="21239202" flipH="1">
                <a:off x="730" y="2560"/>
                <a:ext cx="922" cy="13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211" name="Text Box 24"/>
              <p:cNvSpPr txBox="1">
                <a:spLocks noChangeArrowheads="1"/>
              </p:cNvSpPr>
              <p:nvPr/>
            </p:nvSpPr>
            <p:spPr bwMode="auto">
              <a:xfrm rot="10267625" flipV="1">
                <a:off x="480" y="2846"/>
                <a:ext cx="4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>
                    <a:latin typeface="Verdana" pitchFamily="34" charset="0"/>
                  </a:rPr>
                  <a:t>m</a:t>
                </a:r>
              </a:p>
            </p:txBody>
          </p:sp>
          <p:sp>
            <p:nvSpPr>
              <p:cNvPr id="7212" name="Text Box 25"/>
              <p:cNvSpPr txBox="1">
                <a:spLocks noChangeArrowheads="1"/>
              </p:cNvSpPr>
              <p:nvPr/>
            </p:nvSpPr>
            <p:spPr bwMode="auto">
              <a:xfrm rot="1501355">
                <a:off x="1352" y="2475"/>
                <a:ext cx="4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>
                    <a:latin typeface="Verdana" pitchFamily="34" charset="0"/>
                  </a:rPr>
                  <a:t>p</a:t>
                </a:r>
              </a:p>
            </p:txBody>
          </p:sp>
          <p:sp>
            <p:nvSpPr>
              <p:cNvPr id="7213" name="Text Box 26"/>
              <p:cNvSpPr txBox="1">
                <a:spLocks noChangeArrowheads="1"/>
              </p:cNvSpPr>
              <p:nvPr/>
            </p:nvSpPr>
            <p:spPr bwMode="auto">
              <a:xfrm rot="-209149">
                <a:off x="545" y="3417"/>
                <a:ext cx="4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>
                    <a:latin typeface="Verdana" pitchFamily="34" charset="0"/>
                  </a:rPr>
                  <a:t>n</a:t>
                </a:r>
              </a:p>
            </p:txBody>
          </p:sp>
          <p:sp>
            <p:nvSpPr>
              <p:cNvPr id="7214" name="Arc 27"/>
              <p:cNvSpPr>
                <a:spLocks/>
              </p:cNvSpPr>
              <p:nvPr/>
            </p:nvSpPr>
            <p:spPr bwMode="auto">
              <a:xfrm>
                <a:off x="1401" y="2863"/>
                <a:ext cx="67" cy="269"/>
              </a:xfrm>
              <a:custGeom>
                <a:avLst/>
                <a:gdLst>
                  <a:gd name="T0" fmla="*/ 0 w 19034"/>
                  <a:gd name="T1" fmla="*/ 0 h 21600"/>
                  <a:gd name="T2" fmla="*/ 0 w 19034"/>
                  <a:gd name="T3" fmla="*/ 0 h 21600"/>
                  <a:gd name="T4" fmla="*/ 0 w 19034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034" h="21600" fill="none" extrusionOk="0">
                    <a:moveTo>
                      <a:pt x="-1" y="0"/>
                    </a:moveTo>
                    <a:cubicBezTo>
                      <a:pt x="7958" y="0"/>
                      <a:pt x="15272" y="4376"/>
                      <a:pt x="19034" y="11389"/>
                    </a:cubicBezTo>
                  </a:path>
                  <a:path w="19034" h="21600" stroke="0" extrusionOk="0">
                    <a:moveTo>
                      <a:pt x="-1" y="0"/>
                    </a:moveTo>
                    <a:cubicBezTo>
                      <a:pt x="7958" y="0"/>
                      <a:pt x="15272" y="4376"/>
                      <a:pt x="19034" y="11389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215" name="Arc 28"/>
              <p:cNvSpPr>
                <a:spLocks/>
              </p:cNvSpPr>
              <p:nvPr/>
            </p:nvSpPr>
            <p:spPr bwMode="auto">
              <a:xfrm>
                <a:off x="1082" y="3480"/>
                <a:ext cx="67" cy="269"/>
              </a:xfrm>
              <a:custGeom>
                <a:avLst/>
                <a:gdLst>
                  <a:gd name="T0" fmla="*/ 0 w 19034"/>
                  <a:gd name="T1" fmla="*/ 0 h 21600"/>
                  <a:gd name="T2" fmla="*/ 0 w 19034"/>
                  <a:gd name="T3" fmla="*/ 0 h 21600"/>
                  <a:gd name="T4" fmla="*/ 0 w 19034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034" h="21600" fill="none" extrusionOk="0">
                    <a:moveTo>
                      <a:pt x="-1" y="0"/>
                    </a:moveTo>
                    <a:cubicBezTo>
                      <a:pt x="7958" y="0"/>
                      <a:pt x="15272" y="4376"/>
                      <a:pt x="19034" y="11389"/>
                    </a:cubicBezTo>
                  </a:path>
                  <a:path w="19034" h="21600" stroke="0" extrusionOk="0">
                    <a:moveTo>
                      <a:pt x="-1" y="0"/>
                    </a:moveTo>
                    <a:cubicBezTo>
                      <a:pt x="7958" y="0"/>
                      <a:pt x="15272" y="4376"/>
                      <a:pt x="19034" y="11389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216" name="Text Box 29"/>
              <p:cNvSpPr txBox="1">
                <a:spLocks noChangeArrowheads="1"/>
              </p:cNvSpPr>
              <p:nvPr/>
            </p:nvSpPr>
            <p:spPr bwMode="auto">
              <a:xfrm>
                <a:off x="1104" y="3413"/>
                <a:ext cx="38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0000FF"/>
                    </a:solidFill>
                    <a:latin typeface=".VnTime" pitchFamily="34" charset="0"/>
                  </a:rPr>
                  <a:t>60</a:t>
                </a:r>
                <a:r>
                  <a:rPr lang="en-US" sz="1600" b="1" baseline="30000">
                    <a:solidFill>
                      <a:srgbClr val="0000FF"/>
                    </a:solidFill>
                    <a:latin typeface=".VnTime" pitchFamily="34" charset="0"/>
                  </a:rPr>
                  <a:t>0</a:t>
                </a:r>
                <a:endParaRPr lang="en-US" sz="1600" b="1">
                  <a:solidFill>
                    <a:srgbClr val="0000FF"/>
                  </a:solidFill>
                  <a:latin typeface=".VnTime" pitchFamily="34" charset="0"/>
                </a:endParaRPr>
              </a:p>
            </p:txBody>
          </p:sp>
          <p:sp>
            <p:nvSpPr>
              <p:cNvPr id="7217" name="Text Box 30"/>
              <p:cNvSpPr txBox="1">
                <a:spLocks noChangeArrowheads="1"/>
              </p:cNvSpPr>
              <p:nvPr/>
            </p:nvSpPr>
            <p:spPr bwMode="auto">
              <a:xfrm>
                <a:off x="1440" y="2789"/>
                <a:ext cx="38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0000FF"/>
                    </a:solidFill>
                    <a:latin typeface=".VnTime" pitchFamily="34" charset="0"/>
                  </a:rPr>
                  <a:t>60</a:t>
                </a:r>
                <a:r>
                  <a:rPr lang="en-US" sz="1600" b="1" baseline="30000">
                    <a:solidFill>
                      <a:srgbClr val="0000FF"/>
                    </a:solidFill>
                    <a:latin typeface=".VnTime" pitchFamily="34" charset="0"/>
                  </a:rPr>
                  <a:t>0</a:t>
                </a:r>
                <a:endParaRPr lang="en-US" sz="1600" b="1">
                  <a:solidFill>
                    <a:srgbClr val="0000FF"/>
                  </a:solidFill>
                  <a:latin typeface=".VnTime" pitchFamily="34" charset="0"/>
                </a:endParaRPr>
              </a:p>
            </p:txBody>
          </p:sp>
        </p:grpSp>
        <p:sp>
          <p:nvSpPr>
            <p:cNvPr id="7207" name="Text Box 33"/>
            <p:cNvSpPr txBox="1">
              <a:spLocks noChangeArrowheads="1"/>
            </p:cNvSpPr>
            <p:nvPr/>
          </p:nvSpPr>
          <p:spPr bwMode="auto">
            <a:xfrm>
              <a:off x="4096" y="1776"/>
              <a:ext cx="75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0066"/>
                  </a:solidFill>
                  <a:latin typeface="Verdana" pitchFamily="34" charset="0"/>
                </a:rPr>
                <a:t>m// n</a:t>
              </a:r>
            </a:p>
          </p:txBody>
        </p:sp>
      </p:grpSp>
      <p:grpSp>
        <p:nvGrpSpPr>
          <p:cNvPr id="44081" name="Group 49"/>
          <p:cNvGrpSpPr>
            <a:grpSpLocks/>
          </p:cNvGrpSpPr>
          <p:nvPr/>
        </p:nvGrpSpPr>
        <p:grpSpPr bwMode="auto">
          <a:xfrm>
            <a:off x="3124200" y="3286125"/>
            <a:ext cx="3810000" cy="2833688"/>
            <a:chOff x="1968" y="1962"/>
            <a:chExt cx="2400" cy="1785"/>
          </a:xfrm>
        </p:grpSpPr>
        <p:grpSp>
          <p:nvGrpSpPr>
            <p:cNvPr id="7191" name="Group 5"/>
            <p:cNvGrpSpPr>
              <a:grpSpLocks/>
            </p:cNvGrpSpPr>
            <p:nvPr/>
          </p:nvGrpSpPr>
          <p:grpSpPr bwMode="auto">
            <a:xfrm>
              <a:off x="1986" y="1962"/>
              <a:ext cx="1422" cy="1278"/>
              <a:chOff x="3648" y="2304"/>
              <a:chExt cx="1422" cy="1278"/>
            </a:xfrm>
          </p:grpSpPr>
          <p:sp>
            <p:nvSpPr>
              <p:cNvPr id="7193" name="Line 6"/>
              <p:cNvSpPr>
                <a:spLocks noChangeShapeType="1"/>
              </p:cNvSpPr>
              <p:nvPr/>
            </p:nvSpPr>
            <p:spPr bwMode="auto">
              <a:xfrm flipH="1">
                <a:off x="4138" y="2526"/>
                <a:ext cx="528" cy="10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194" name="Line 7"/>
              <p:cNvSpPr>
                <a:spLocks noChangeShapeType="1"/>
              </p:cNvSpPr>
              <p:nvPr/>
            </p:nvSpPr>
            <p:spPr bwMode="auto">
              <a:xfrm>
                <a:off x="3726" y="2487"/>
                <a:ext cx="1344" cy="62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195" name="Line 8"/>
              <p:cNvSpPr>
                <a:spLocks noChangeShapeType="1"/>
              </p:cNvSpPr>
              <p:nvPr/>
            </p:nvSpPr>
            <p:spPr bwMode="auto">
              <a:xfrm>
                <a:off x="3648" y="3312"/>
                <a:ext cx="140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7196" name="Text Box 9"/>
              <p:cNvSpPr txBox="1">
                <a:spLocks noChangeArrowheads="1"/>
              </p:cNvSpPr>
              <p:nvPr/>
            </p:nvSpPr>
            <p:spPr bwMode="auto">
              <a:xfrm rot="1647997">
                <a:off x="4608" y="2496"/>
                <a:ext cx="4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>
                    <a:latin typeface="Verdana" pitchFamily="34" charset="0"/>
                  </a:rPr>
                  <a:t>g</a:t>
                </a:r>
              </a:p>
            </p:txBody>
          </p:sp>
          <p:sp>
            <p:nvSpPr>
              <p:cNvPr id="7197" name="Text Box 10"/>
              <p:cNvSpPr txBox="1">
                <a:spLocks noChangeArrowheads="1"/>
              </p:cNvSpPr>
              <p:nvPr/>
            </p:nvSpPr>
            <p:spPr bwMode="auto">
              <a:xfrm>
                <a:off x="3648" y="3033"/>
                <a:ext cx="4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>
                    <a:latin typeface="Verdana" pitchFamily="34" charset="0"/>
                  </a:rPr>
                  <a:t>e</a:t>
                </a:r>
              </a:p>
            </p:txBody>
          </p:sp>
          <p:sp>
            <p:nvSpPr>
              <p:cNvPr id="7198" name="Text Box 11"/>
              <p:cNvSpPr txBox="1">
                <a:spLocks noChangeArrowheads="1"/>
              </p:cNvSpPr>
              <p:nvPr/>
            </p:nvSpPr>
            <p:spPr bwMode="auto">
              <a:xfrm rot="1554931">
                <a:off x="3744" y="2304"/>
                <a:ext cx="4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>
                    <a:latin typeface="Verdana" pitchFamily="34" charset="0"/>
                  </a:rPr>
                  <a:t>d</a:t>
                </a:r>
              </a:p>
            </p:txBody>
          </p:sp>
          <p:sp>
            <p:nvSpPr>
              <p:cNvPr id="7199" name="Arc 12"/>
              <p:cNvSpPr>
                <a:spLocks/>
              </p:cNvSpPr>
              <p:nvPr/>
            </p:nvSpPr>
            <p:spPr bwMode="auto">
              <a:xfrm>
                <a:off x="4358" y="3139"/>
                <a:ext cx="67" cy="269"/>
              </a:xfrm>
              <a:custGeom>
                <a:avLst/>
                <a:gdLst>
                  <a:gd name="T0" fmla="*/ 0 w 19034"/>
                  <a:gd name="T1" fmla="*/ 0 h 21600"/>
                  <a:gd name="T2" fmla="*/ 0 w 19034"/>
                  <a:gd name="T3" fmla="*/ 0 h 21600"/>
                  <a:gd name="T4" fmla="*/ 0 w 19034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034" h="21600" fill="none" extrusionOk="0">
                    <a:moveTo>
                      <a:pt x="-1" y="0"/>
                    </a:moveTo>
                    <a:cubicBezTo>
                      <a:pt x="7958" y="0"/>
                      <a:pt x="15272" y="4376"/>
                      <a:pt x="19034" y="11389"/>
                    </a:cubicBezTo>
                  </a:path>
                  <a:path w="19034" h="21600" stroke="0" extrusionOk="0">
                    <a:moveTo>
                      <a:pt x="-1" y="0"/>
                    </a:moveTo>
                    <a:cubicBezTo>
                      <a:pt x="7958" y="0"/>
                      <a:pt x="15272" y="4376"/>
                      <a:pt x="19034" y="11389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200" name="Arc 13"/>
              <p:cNvSpPr>
                <a:spLocks/>
              </p:cNvSpPr>
              <p:nvPr/>
            </p:nvSpPr>
            <p:spPr bwMode="auto">
              <a:xfrm>
                <a:off x="4342" y="3150"/>
                <a:ext cx="67" cy="269"/>
              </a:xfrm>
              <a:custGeom>
                <a:avLst/>
                <a:gdLst>
                  <a:gd name="T0" fmla="*/ 0 w 19034"/>
                  <a:gd name="T1" fmla="*/ 0 h 21600"/>
                  <a:gd name="T2" fmla="*/ 0 w 19034"/>
                  <a:gd name="T3" fmla="*/ 0 h 21600"/>
                  <a:gd name="T4" fmla="*/ 0 w 19034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034" h="21600" fill="none" extrusionOk="0">
                    <a:moveTo>
                      <a:pt x="-1" y="0"/>
                    </a:moveTo>
                    <a:cubicBezTo>
                      <a:pt x="7958" y="0"/>
                      <a:pt x="15272" y="4376"/>
                      <a:pt x="19034" y="11389"/>
                    </a:cubicBezTo>
                  </a:path>
                  <a:path w="19034" h="21600" stroke="0" extrusionOk="0">
                    <a:moveTo>
                      <a:pt x="-1" y="0"/>
                    </a:moveTo>
                    <a:cubicBezTo>
                      <a:pt x="7958" y="0"/>
                      <a:pt x="15272" y="4376"/>
                      <a:pt x="19034" y="11389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175">
                <a:solidFill>
                  <a:srgbClr val="FF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grpSp>
            <p:nvGrpSpPr>
              <p:cNvPr id="7201" name="Group 14"/>
              <p:cNvGrpSpPr>
                <a:grpSpLocks/>
              </p:cNvGrpSpPr>
              <p:nvPr/>
            </p:nvGrpSpPr>
            <p:grpSpPr bwMode="auto">
              <a:xfrm>
                <a:off x="4368" y="2797"/>
                <a:ext cx="105" cy="147"/>
                <a:chOff x="4368" y="2797"/>
                <a:chExt cx="105" cy="147"/>
              </a:xfrm>
            </p:grpSpPr>
            <p:sp>
              <p:nvSpPr>
                <p:cNvPr id="7204" name="Line 15"/>
                <p:cNvSpPr>
                  <a:spLocks noChangeShapeType="1"/>
                </p:cNvSpPr>
                <p:nvPr/>
              </p:nvSpPr>
              <p:spPr bwMode="auto">
                <a:xfrm flipH="1" flipV="1">
                  <a:off x="4377" y="2896"/>
                  <a:ext cx="96" cy="48"/>
                </a:xfrm>
                <a:prstGeom prst="line">
                  <a:avLst/>
                </a:prstGeom>
                <a:noFill/>
                <a:ln w="9525">
                  <a:solidFill>
                    <a:srgbClr val="FF006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7205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4368" y="2797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rgbClr val="FF006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7202" name="Text Box 17"/>
              <p:cNvSpPr txBox="1">
                <a:spLocks noChangeArrowheads="1"/>
              </p:cNvSpPr>
              <p:nvPr/>
            </p:nvSpPr>
            <p:spPr bwMode="auto">
              <a:xfrm>
                <a:off x="4377" y="3085"/>
                <a:ext cx="38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0000FF"/>
                    </a:solidFill>
                    <a:latin typeface=".VnTime" pitchFamily="34" charset="0"/>
                  </a:rPr>
                  <a:t>60</a:t>
                </a:r>
                <a:r>
                  <a:rPr lang="en-US" sz="1600" b="1" baseline="30000">
                    <a:solidFill>
                      <a:srgbClr val="0000FF"/>
                    </a:solidFill>
                    <a:latin typeface=".VnTime" pitchFamily="34" charset="0"/>
                  </a:rPr>
                  <a:t>0</a:t>
                </a:r>
                <a:endParaRPr lang="en-US" sz="1600" b="1">
                  <a:solidFill>
                    <a:srgbClr val="0000FF"/>
                  </a:solidFill>
                  <a:latin typeface=".VnTime" pitchFamily="34" charset="0"/>
                </a:endParaRPr>
              </a:p>
            </p:txBody>
          </p:sp>
          <p:sp>
            <p:nvSpPr>
              <p:cNvPr id="7203" name="Text Box 18"/>
              <p:cNvSpPr txBox="1">
                <a:spLocks noChangeArrowheads="1"/>
              </p:cNvSpPr>
              <p:nvPr/>
            </p:nvSpPr>
            <p:spPr bwMode="auto">
              <a:xfrm rot="713320">
                <a:off x="4114" y="2784"/>
                <a:ext cx="38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0000FF"/>
                    </a:solidFill>
                    <a:latin typeface=".VnTime" pitchFamily="34" charset="0"/>
                  </a:rPr>
                  <a:t>90</a:t>
                </a:r>
                <a:r>
                  <a:rPr lang="en-US" sz="1600" b="1" baseline="30000">
                    <a:solidFill>
                      <a:srgbClr val="0000FF"/>
                    </a:solidFill>
                    <a:latin typeface=".VnTime" pitchFamily="34" charset="0"/>
                  </a:rPr>
                  <a:t>0</a:t>
                </a:r>
                <a:endParaRPr lang="en-US" sz="1600" b="1">
                  <a:solidFill>
                    <a:srgbClr val="0000FF"/>
                  </a:solidFill>
                  <a:latin typeface=".VnTime" pitchFamily="34" charset="0"/>
                </a:endParaRPr>
              </a:p>
            </p:txBody>
          </p:sp>
        </p:grpSp>
        <p:sp>
          <p:nvSpPr>
            <p:cNvPr id="7192" name="Text Box 34"/>
            <p:cNvSpPr txBox="1">
              <a:spLocks noChangeArrowheads="1"/>
            </p:cNvSpPr>
            <p:nvPr/>
          </p:nvSpPr>
          <p:spPr bwMode="auto">
            <a:xfrm>
              <a:off x="1968" y="3417"/>
              <a:ext cx="240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d không song song với e </a:t>
              </a:r>
            </a:p>
          </p:txBody>
        </p:sp>
      </p:grpSp>
      <p:grpSp>
        <p:nvGrpSpPr>
          <p:cNvPr id="7174" name="Group 47"/>
          <p:cNvGrpSpPr>
            <a:grpSpLocks/>
          </p:cNvGrpSpPr>
          <p:nvPr/>
        </p:nvGrpSpPr>
        <p:grpSpPr bwMode="auto">
          <a:xfrm>
            <a:off x="609600" y="1352550"/>
            <a:ext cx="4114800" cy="1687513"/>
            <a:chOff x="384" y="672"/>
            <a:chExt cx="2592" cy="1063"/>
          </a:xfrm>
        </p:grpSpPr>
        <p:sp>
          <p:nvSpPr>
            <p:cNvPr id="7180" name="Text Box 32"/>
            <p:cNvSpPr txBox="1">
              <a:spLocks noChangeArrowheads="1"/>
            </p:cNvSpPr>
            <p:nvPr/>
          </p:nvSpPr>
          <p:spPr bwMode="auto">
            <a:xfrm>
              <a:off x="2352" y="1161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0066"/>
                  </a:solidFill>
                  <a:latin typeface="Verdana" pitchFamily="34" charset="0"/>
                </a:rPr>
                <a:t>a// b</a:t>
              </a:r>
            </a:p>
          </p:txBody>
        </p:sp>
        <p:sp>
          <p:nvSpPr>
            <p:cNvPr id="7181" name="Line 35"/>
            <p:cNvSpPr>
              <a:spLocks noChangeShapeType="1"/>
            </p:cNvSpPr>
            <p:nvPr/>
          </p:nvSpPr>
          <p:spPr bwMode="auto">
            <a:xfrm>
              <a:off x="601" y="1522"/>
              <a:ext cx="14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182" name="Line 36"/>
            <p:cNvSpPr>
              <a:spLocks noChangeShapeType="1"/>
            </p:cNvSpPr>
            <p:nvPr/>
          </p:nvSpPr>
          <p:spPr bwMode="auto">
            <a:xfrm flipH="1">
              <a:off x="666" y="679"/>
              <a:ext cx="1104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183" name="Text Box 37"/>
            <p:cNvSpPr txBox="1">
              <a:spLocks noChangeArrowheads="1"/>
            </p:cNvSpPr>
            <p:nvPr/>
          </p:nvSpPr>
          <p:spPr bwMode="auto">
            <a:xfrm>
              <a:off x="410" y="764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a</a:t>
              </a:r>
            </a:p>
          </p:txBody>
        </p:sp>
        <p:sp>
          <p:nvSpPr>
            <p:cNvPr id="7184" name="Text Box 38"/>
            <p:cNvSpPr txBox="1">
              <a:spLocks noChangeArrowheads="1"/>
            </p:cNvSpPr>
            <p:nvPr/>
          </p:nvSpPr>
          <p:spPr bwMode="auto">
            <a:xfrm>
              <a:off x="1632" y="672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c</a:t>
              </a:r>
            </a:p>
          </p:txBody>
        </p:sp>
        <p:sp>
          <p:nvSpPr>
            <p:cNvPr id="7185" name="Text Box 39"/>
            <p:cNvSpPr txBox="1">
              <a:spLocks noChangeArrowheads="1"/>
            </p:cNvSpPr>
            <p:nvPr/>
          </p:nvSpPr>
          <p:spPr bwMode="auto">
            <a:xfrm>
              <a:off x="384" y="1296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Verdana" pitchFamily="34" charset="0"/>
                </a:rPr>
                <a:t>b</a:t>
              </a:r>
            </a:p>
          </p:txBody>
        </p:sp>
        <p:sp>
          <p:nvSpPr>
            <p:cNvPr id="7186" name="Arc 40"/>
            <p:cNvSpPr>
              <a:spLocks/>
            </p:cNvSpPr>
            <p:nvPr/>
          </p:nvSpPr>
          <p:spPr bwMode="auto">
            <a:xfrm>
              <a:off x="1047" y="1376"/>
              <a:ext cx="67" cy="269"/>
            </a:xfrm>
            <a:custGeom>
              <a:avLst/>
              <a:gdLst>
                <a:gd name="T0" fmla="*/ 0 w 19034"/>
                <a:gd name="T1" fmla="*/ 0 h 21600"/>
                <a:gd name="T2" fmla="*/ 0 w 19034"/>
                <a:gd name="T3" fmla="*/ 0 h 21600"/>
                <a:gd name="T4" fmla="*/ 0 w 19034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034" h="21600" fill="none" extrusionOk="0">
                  <a:moveTo>
                    <a:pt x="-1" y="0"/>
                  </a:moveTo>
                  <a:cubicBezTo>
                    <a:pt x="7958" y="0"/>
                    <a:pt x="15272" y="4376"/>
                    <a:pt x="19034" y="11389"/>
                  </a:cubicBezTo>
                </a:path>
                <a:path w="19034" h="21600" stroke="0" extrusionOk="0">
                  <a:moveTo>
                    <a:pt x="-1" y="0"/>
                  </a:moveTo>
                  <a:cubicBezTo>
                    <a:pt x="7958" y="0"/>
                    <a:pt x="15272" y="4376"/>
                    <a:pt x="19034" y="11389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187" name="Arc 41"/>
            <p:cNvSpPr>
              <a:spLocks/>
            </p:cNvSpPr>
            <p:nvPr/>
          </p:nvSpPr>
          <p:spPr bwMode="auto">
            <a:xfrm flipH="1">
              <a:off x="1200" y="1021"/>
              <a:ext cx="96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188" name="Text Box 42"/>
            <p:cNvSpPr txBox="1">
              <a:spLocks noChangeArrowheads="1"/>
            </p:cNvSpPr>
            <p:nvPr/>
          </p:nvSpPr>
          <p:spPr bwMode="auto">
            <a:xfrm>
              <a:off x="960" y="1008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1">
                  <a:solidFill>
                    <a:srgbClr val="0000FF"/>
                  </a:solidFill>
                  <a:latin typeface=".VnTime" pitchFamily="34" charset="0"/>
                </a:rPr>
                <a:t>45</a:t>
              </a:r>
              <a:r>
                <a:rPr lang="en-US" sz="1600" b="1" baseline="30000">
                  <a:solidFill>
                    <a:srgbClr val="0000FF"/>
                  </a:solidFill>
                  <a:latin typeface=".VnTime" pitchFamily="34" charset="0"/>
                </a:rPr>
                <a:t>0</a:t>
              </a:r>
              <a:endParaRPr lang="en-US" sz="1600" b="1">
                <a:solidFill>
                  <a:srgbClr val="0000FF"/>
                </a:solidFill>
                <a:latin typeface=".VnTime" pitchFamily="34" charset="0"/>
              </a:endParaRPr>
            </a:p>
          </p:txBody>
        </p:sp>
        <p:sp>
          <p:nvSpPr>
            <p:cNvPr id="7189" name="Text Box 43"/>
            <p:cNvSpPr txBox="1">
              <a:spLocks noChangeArrowheads="1"/>
            </p:cNvSpPr>
            <p:nvPr/>
          </p:nvSpPr>
          <p:spPr bwMode="auto">
            <a:xfrm>
              <a:off x="1056" y="1344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1">
                  <a:solidFill>
                    <a:srgbClr val="0000FF"/>
                  </a:solidFill>
                  <a:latin typeface=".VnTime" pitchFamily="34" charset="0"/>
                </a:rPr>
                <a:t>45</a:t>
              </a:r>
              <a:r>
                <a:rPr lang="en-US" sz="1600" b="1" baseline="30000">
                  <a:solidFill>
                    <a:srgbClr val="0000FF"/>
                  </a:solidFill>
                  <a:latin typeface=".VnTime" pitchFamily="34" charset="0"/>
                </a:rPr>
                <a:t>0</a:t>
              </a:r>
              <a:endParaRPr lang="en-US" sz="1600" b="1">
                <a:solidFill>
                  <a:srgbClr val="0000FF"/>
                </a:solidFill>
                <a:latin typeface=".VnTime" pitchFamily="34" charset="0"/>
              </a:endParaRPr>
            </a:p>
          </p:txBody>
        </p:sp>
        <p:sp>
          <p:nvSpPr>
            <p:cNvPr id="7190" name="Line 45"/>
            <p:cNvSpPr>
              <a:spLocks noChangeShapeType="1"/>
            </p:cNvSpPr>
            <p:nvPr/>
          </p:nvSpPr>
          <p:spPr bwMode="auto">
            <a:xfrm>
              <a:off x="522" y="1015"/>
              <a:ext cx="13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44078" name="Text Box 46"/>
          <p:cNvSpPr txBox="1">
            <a:spLocks noChangeArrowheads="1"/>
          </p:cNvSpPr>
          <p:nvPr/>
        </p:nvSpPr>
        <p:spPr bwMode="auto">
          <a:xfrm>
            <a:off x="381000" y="3732213"/>
            <a:ext cx="84582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 đường thẳng c cắt hai đường thẳng a, b và trong các góc tạo thành có một cặp góc so le trong bằng nhau (hoặc một cặp góc đồng vị bằng nhau) thì a và b song song với nhau</a:t>
            </a:r>
          </a:p>
        </p:txBody>
      </p:sp>
      <p:sp>
        <p:nvSpPr>
          <p:cNvPr id="44082" name="Arc 50"/>
          <p:cNvSpPr>
            <a:spLocks/>
          </p:cNvSpPr>
          <p:nvPr/>
        </p:nvSpPr>
        <p:spPr bwMode="auto">
          <a:xfrm flipH="1">
            <a:off x="1884363" y="1924050"/>
            <a:ext cx="152400" cy="304800"/>
          </a:xfrm>
          <a:custGeom>
            <a:avLst/>
            <a:gdLst>
              <a:gd name="T0" fmla="*/ 0 w 21600"/>
              <a:gd name="T1" fmla="*/ 0 h 21600"/>
              <a:gd name="T2" fmla="*/ 53527720 w 21600"/>
              <a:gd name="T3" fmla="*/ 856443324 h 21600"/>
              <a:gd name="T4" fmla="*/ 0 w 21600"/>
              <a:gd name="T5" fmla="*/ 856443324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44083" name="Arc 51"/>
          <p:cNvSpPr>
            <a:spLocks/>
          </p:cNvSpPr>
          <p:nvPr/>
        </p:nvSpPr>
        <p:spPr bwMode="auto">
          <a:xfrm>
            <a:off x="1662113" y="2457450"/>
            <a:ext cx="106362" cy="427038"/>
          </a:xfrm>
          <a:custGeom>
            <a:avLst/>
            <a:gdLst>
              <a:gd name="T0" fmla="*/ 0 w 19034"/>
              <a:gd name="T1" fmla="*/ 0 h 21600"/>
              <a:gd name="T2" fmla="*/ 18559057 w 19034"/>
              <a:gd name="T3" fmla="*/ 1740098653 h 21600"/>
              <a:gd name="T4" fmla="*/ 0 w 19034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034" h="21600" fill="none" extrusionOk="0">
                <a:moveTo>
                  <a:pt x="-1" y="0"/>
                </a:moveTo>
                <a:cubicBezTo>
                  <a:pt x="7958" y="0"/>
                  <a:pt x="15272" y="4376"/>
                  <a:pt x="19034" y="11389"/>
                </a:cubicBezTo>
              </a:path>
              <a:path w="19034" h="21600" stroke="0" extrusionOk="0">
                <a:moveTo>
                  <a:pt x="-1" y="0"/>
                </a:moveTo>
                <a:cubicBezTo>
                  <a:pt x="7958" y="0"/>
                  <a:pt x="15272" y="4376"/>
                  <a:pt x="19034" y="113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44084" name="Arc 52"/>
          <p:cNvSpPr>
            <a:spLocks/>
          </p:cNvSpPr>
          <p:nvPr/>
        </p:nvSpPr>
        <p:spPr bwMode="auto">
          <a:xfrm>
            <a:off x="6656388" y="1563688"/>
            <a:ext cx="106362" cy="427037"/>
          </a:xfrm>
          <a:custGeom>
            <a:avLst/>
            <a:gdLst>
              <a:gd name="T0" fmla="*/ 0 w 19034"/>
              <a:gd name="T1" fmla="*/ 0 h 21600"/>
              <a:gd name="T2" fmla="*/ 18559057 w 19034"/>
              <a:gd name="T3" fmla="*/ 1740086591 h 21600"/>
              <a:gd name="T4" fmla="*/ 0 w 19034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034" h="21600" fill="none" extrusionOk="0">
                <a:moveTo>
                  <a:pt x="-1" y="0"/>
                </a:moveTo>
                <a:cubicBezTo>
                  <a:pt x="7958" y="0"/>
                  <a:pt x="15272" y="4376"/>
                  <a:pt x="19034" y="11389"/>
                </a:cubicBezTo>
              </a:path>
              <a:path w="19034" h="21600" stroke="0" extrusionOk="0">
                <a:moveTo>
                  <a:pt x="-1" y="0"/>
                </a:moveTo>
                <a:cubicBezTo>
                  <a:pt x="7958" y="0"/>
                  <a:pt x="15272" y="4376"/>
                  <a:pt x="19034" y="113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44085" name="Arc 53"/>
          <p:cNvSpPr>
            <a:spLocks/>
          </p:cNvSpPr>
          <p:nvPr/>
        </p:nvSpPr>
        <p:spPr bwMode="auto">
          <a:xfrm>
            <a:off x="6161088" y="2555875"/>
            <a:ext cx="106362" cy="427038"/>
          </a:xfrm>
          <a:custGeom>
            <a:avLst/>
            <a:gdLst>
              <a:gd name="T0" fmla="*/ 0 w 19034"/>
              <a:gd name="T1" fmla="*/ 0 h 21600"/>
              <a:gd name="T2" fmla="*/ 18559057 w 19034"/>
              <a:gd name="T3" fmla="*/ 1740098653 h 21600"/>
              <a:gd name="T4" fmla="*/ 0 w 19034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034" h="21600" fill="none" extrusionOk="0">
                <a:moveTo>
                  <a:pt x="-1" y="0"/>
                </a:moveTo>
                <a:cubicBezTo>
                  <a:pt x="7958" y="0"/>
                  <a:pt x="15272" y="4376"/>
                  <a:pt x="19034" y="11389"/>
                </a:cubicBezTo>
              </a:path>
              <a:path w="19034" h="21600" stroke="0" extrusionOk="0">
                <a:moveTo>
                  <a:pt x="-1" y="0"/>
                </a:moveTo>
                <a:cubicBezTo>
                  <a:pt x="7958" y="0"/>
                  <a:pt x="15272" y="4376"/>
                  <a:pt x="19034" y="113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500" fill="hold"/>
                                        <p:tgtEl>
                                          <p:spTgt spid="440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500" fill="hold"/>
                                        <p:tgtEl>
                                          <p:spTgt spid="440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440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440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440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440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440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440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500" fill="hold"/>
                                        <p:tgtEl>
                                          <p:spTgt spid="440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440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440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440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440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440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4408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440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440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440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440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78" grpId="0"/>
      <p:bldP spid="44082" grpId="0" animBg="1"/>
      <p:bldP spid="44082" grpId="1" animBg="1"/>
      <p:bldP spid="44083" grpId="0" animBg="1"/>
      <p:bldP spid="44083" grpId="1" animBg="1"/>
      <p:bldP spid="44084" grpId="0" animBg="1"/>
      <p:bldP spid="44084" grpId="1" animBg="1"/>
      <p:bldP spid="44085" grpId="0" animBg="1"/>
      <p:bldP spid="4408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85800" y="347663"/>
            <a:ext cx="77597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nl-NL" sz="28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Dấu hiệu nhận biết hai đường</a:t>
            </a:r>
            <a:r>
              <a:rPr lang="nl-NL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28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 song song</a:t>
            </a:r>
            <a:r>
              <a:rPr lang="nl-NL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762000" y="990600"/>
            <a:ext cx="8382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/>
              <a:t>Tính chất: Nếu đường thẳng c cắt hai đường thẳng a, b và trong các góc tạo thành </a:t>
            </a:r>
            <a:r>
              <a:rPr lang="nl-NL" b="1">
                <a:solidFill>
                  <a:srgbClr val="CC3300"/>
                </a:solidFill>
              </a:rPr>
              <a:t>có một cặp góc so le trong bằng nhau</a:t>
            </a:r>
            <a:r>
              <a:rPr lang="nl-NL"/>
              <a:t> </a:t>
            </a:r>
            <a:r>
              <a:rPr lang="nl-NL" b="1">
                <a:solidFill>
                  <a:srgbClr val="0000CC"/>
                </a:solidFill>
              </a:rPr>
              <a:t>(hoặc một cặp góc đồng vị bằng nhau)</a:t>
            </a:r>
            <a:r>
              <a:rPr lang="nl-NL"/>
              <a:t> thì a và b song song với nhau.</a:t>
            </a:r>
            <a:endParaRPr lang="en-US"/>
          </a:p>
        </p:txBody>
      </p:sp>
      <p:pic>
        <p:nvPicPr>
          <p:cNvPr id="10246" name="Picture 6" descr="viet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85800"/>
            <a:ext cx="6096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1447800" y="31242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533400" y="4343400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457200" y="3581400"/>
            <a:ext cx="744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Cho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228600" y="4419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Suy ra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914400" y="25146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CC"/>
                </a:solidFill>
              </a:rPr>
              <a:t>Kí hiệu: a // b</a:t>
            </a:r>
          </a:p>
        </p:txBody>
      </p:sp>
      <p:graphicFrame>
        <p:nvGraphicFramePr>
          <p:cNvPr id="10253" name="Object 13"/>
          <p:cNvGraphicFramePr>
            <a:graphicFrameLocks noChangeAspect="1"/>
          </p:cNvGraphicFramePr>
          <p:nvPr/>
        </p:nvGraphicFramePr>
        <p:xfrm>
          <a:off x="1524000" y="3124200"/>
          <a:ext cx="12827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3" name="Equation" r:id="rId4" imgW="1282700" imgH="431800" progId="Equation.DSMT4">
                  <p:embed/>
                </p:oleObj>
              </mc:Choice>
              <mc:Fallback>
                <p:oleObj name="Equation" r:id="rId4" imgW="1282700" imgH="4318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124200"/>
                        <a:ext cx="12827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4" name="Object 14"/>
          <p:cNvGraphicFramePr>
            <a:graphicFrameLocks noChangeAspect="1"/>
          </p:cNvGraphicFramePr>
          <p:nvPr/>
        </p:nvGraphicFramePr>
        <p:xfrm>
          <a:off x="2971800" y="3124200"/>
          <a:ext cx="14986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4" name="Equation" r:id="rId6" imgW="1497950" imgH="431613" progId="Equation.DSMT4">
                  <p:embed/>
                </p:oleObj>
              </mc:Choice>
              <mc:Fallback>
                <p:oleObj name="Equation" r:id="rId6" imgW="1497950" imgH="431613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124200"/>
                        <a:ext cx="14986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5" name="Object 15"/>
          <p:cNvGraphicFramePr>
            <a:graphicFrameLocks noChangeAspect="1"/>
          </p:cNvGraphicFramePr>
          <p:nvPr/>
        </p:nvGraphicFramePr>
        <p:xfrm>
          <a:off x="1606550" y="3657600"/>
          <a:ext cx="1041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5" name="Equation" r:id="rId8" imgW="1041400" imgH="457200" progId="Equation.DSMT4">
                  <p:embed/>
                </p:oleObj>
              </mc:Choice>
              <mc:Fallback>
                <p:oleObj name="Equation" r:id="rId8" imgW="1041400" imgH="4572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6550" y="3657600"/>
                        <a:ext cx="1041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1676400" y="4343400"/>
            <a:ext cx="876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CC"/>
                </a:solidFill>
              </a:rPr>
              <a:t>a // b</a:t>
            </a:r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1447800" y="49530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685800" y="6019800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609600" y="5410200"/>
            <a:ext cx="744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Cho</a:t>
            </a:r>
          </a:p>
        </p:txBody>
      </p:sp>
      <p:graphicFrame>
        <p:nvGraphicFramePr>
          <p:cNvPr id="10260" name="Object 20"/>
          <p:cNvGraphicFramePr>
            <a:graphicFrameLocks noChangeAspect="1"/>
          </p:cNvGraphicFramePr>
          <p:nvPr/>
        </p:nvGraphicFramePr>
        <p:xfrm>
          <a:off x="1676400" y="4953000"/>
          <a:ext cx="12827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6" name="Equation" r:id="rId10" imgW="1282700" imgH="431800" progId="Equation.DSMT4">
                  <p:embed/>
                </p:oleObj>
              </mc:Choice>
              <mc:Fallback>
                <p:oleObj name="Equation" r:id="rId10" imgW="1282700" imgH="4318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953000"/>
                        <a:ext cx="12827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1" name="Object 21"/>
          <p:cNvGraphicFramePr>
            <a:graphicFrameLocks noChangeAspect="1"/>
          </p:cNvGraphicFramePr>
          <p:nvPr/>
        </p:nvGraphicFramePr>
        <p:xfrm>
          <a:off x="3124200" y="4953000"/>
          <a:ext cx="14986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Equation" r:id="rId11" imgW="1497950" imgH="431613" progId="Equation.DSMT4">
                  <p:embed/>
                </p:oleObj>
              </mc:Choice>
              <mc:Fallback>
                <p:oleObj name="Equation" r:id="rId11" imgW="1497950" imgH="431613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953000"/>
                        <a:ext cx="14986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2" name="Object 22"/>
          <p:cNvGraphicFramePr>
            <a:graphicFrameLocks noChangeAspect="1"/>
          </p:cNvGraphicFramePr>
          <p:nvPr/>
        </p:nvGraphicFramePr>
        <p:xfrm>
          <a:off x="1733550" y="5486400"/>
          <a:ext cx="1092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name="Equation" r:id="rId12" imgW="1092200" imgH="457200" progId="Equation.DSMT4">
                  <p:embed/>
                </p:oleObj>
              </mc:Choice>
              <mc:Fallback>
                <p:oleObj name="Equation" r:id="rId12" imgW="1092200" imgH="4572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3550" y="5486400"/>
                        <a:ext cx="1092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1828800" y="6172200"/>
            <a:ext cx="876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CC"/>
                </a:solidFill>
              </a:rPr>
              <a:t>a // b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381000" y="6019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Suy ra</a:t>
            </a:r>
          </a:p>
        </p:txBody>
      </p:sp>
      <p:pic>
        <p:nvPicPr>
          <p:cNvPr id="10265" name="Picture 2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700" y="2362200"/>
            <a:ext cx="29083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8" grpId="0" animBg="1"/>
      <p:bldP spid="10249" grpId="0" animBg="1"/>
      <p:bldP spid="10250" grpId="0"/>
      <p:bldP spid="10251" grpId="0"/>
      <p:bldP spid="10252" grpId="0"/>
      <p:bldP spid="10256" grpId="0"/>
      <p:bldP spid="10257" grpId="0" animBg="1"/>
      <p:bldP spid="10258" grpId="0" animBg="1"/>
      <p:bldP spid="10259" grpId="0"/>
      <p:bldP spid="10263" grpId="0"/>
      <p:bldP spid="102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84163" y="430213"/>
            <a:ext cx="88598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312738" y="15240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i="1">
                <a:latin typeface="Verdana" pitchFamily="34" charset="0"/>
              </a:rPr>
              <a:t>*?2/SGK:</a:t>
            </a:r>
            <a:r>
              <a:rPr lang="en-US" sz="2800" i="1">
                <a:solidFill>
                  <a:srgbClr val="0000FF"/>
                </a:solidFill>
                <a:latin typeface="Verdana" pitchFamily="34" charset="0"/>
              </a:rPr>
              <a:t> Cho đường thẳng a và điểm A nằm ngoài đường thẳng a. Hãy vẽ đường thẳng b đi qua A và song song với a</a:t>
            </a:r>
          </a:p>
        </p:txBody>
      </p:sp>
      <p:grpSp>
        <p:nvGrpSpPr>
          <p:cNvPr id="48139" name="Group 11"/>
          <p:cNvGrpSpPr>
            <a:grpSpLocks/>
          </p:cNvGrpSpPr>
          <p:nvPr/>
        </p:nvGrpSpPr>
        <p:grpSpPr bwMode="auto">
          <a:xfrm>
            <a:off x="2743200" y="3810000"/>
            <a:ext cx="3429000" cy="1738313"/>
            <a:chOff x="672" y="2448"/>
            <a:chExt cx="2160" cy="1095"/>
          </a:xfrm>
        </p:grpSpPr>
        <p:sp>
          <p:nvSpPr>
            <p:cNvPr id="9222" name="Line 7"/>
            <p:cNvSpPr>
              <a:spLocks noChangeShapeType="1"/>
            </p:cNvSpPr>
            <p:nvPr/>
          </p:nvSpPr>
          <p:spPr bwMode="auto">
            <a:xfrm>
              <a:off x="672" y="3312"/>
              <a:ext cx="21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223" name="Oval 8"/>
            <p:cNvSpPr>
              <a:spLocks noChangeArrowheads="1"/>
            </p:cNvSpPr>
            <p:nvPr/>
          </p:nvSpPr>
          <p:spPr bwMode="auto">
            <a:xfrm>
              <a:off x="1440" y="2640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224" name="Text Box 9"/>
            <p:cNvSpPr txBox="1">
              <a:spLocks noChangeArrowheads="1"/>
            </p:cNvSpPr>
            <p:nvPr/>
          </p:nvSpPr>
          <p:spPr bwMode="auto">
            <a:xfrm>
              <a:off x="672" y="3312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  <p:sp>
          <p:nvSpPr>
            <p:cNvPr id="9225" name="Text Box 10"/>
            <p:cNvSpPr txBox="1">
              <a:spLocks noChangeArrowheads="1"/>
            </p:cNvSpPr>
            <p:nvPr/>
          </p:nvSpPr>
          <p:spPr bwMode="auto">
            <a:xfrm>
              <a:off x="1200" y="2448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sp>
        <p:nvSpPr>
          <p:cNvPr id="9221" name="TextBox 1"/>
          <p:cNvSpPr txBox="1">
            <a:spLocks noChangeArrowheads="1"/>
          </p:cNvSpPr>
          <p:nvPr/>
        </p:nvSpPr>
        <p:spPr bwMode="auto">
          <a:xfrm>
            <a:off x="533400" y="688975"/>
            <a:ext cx="65690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vi-VN" sz="36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Vẽ hai đường thẳng song song</a:t>
            </a:r>
            <a:endParaRPr lang="en-US" sz="36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44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4"/>
          <p:cNvGrpSpPr>
            <a:grpSpLocks/>
          </p:cNvGrpSpPr>
          <p:nvPr/>
        </p:nvGrpSpPr>
        <p:grpSpPr bwMode="auto">
          <a:xfrm>
            <a:off x="2751138" y="2817813"/>
            <a:ext cx="3429000" cy="1738312"/>
            <a:chOff x="672" y="2448"/>
            <a:chExt cx="2160" cy="1095"/>
          </a:xfrm>
        </p:grpSpPr>
        <p:sp>
          <p:nvSpPr>
            <p:cNvPr id="10256" name="Line 5"/>
            <p:cNvSpPr>
              <a:spLocks noChangeShapeType="1"/>
            </p:cNvSpPr>
            <p:nvPr/>
          </p:nvSpPr>
          <p:spPr bwMode="auto">
            <a:xfrm>
              <a:off x="672" y="3312"/>
              <a:ext cx="21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257" name="Oval 6"/>
            <p:cNvSpPr>
              <a:spLocks noChangeArrowheads="1"/>
            </p:cNvSpPr>
            <p:nvPr/>
          </p:nvSpPr>
          <p:spPr bwMode="auto">
            <a:xfrm>
              <a:off x="1440" y="2640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258" name="Text Box 7"/>
            <p:cNvSpPr txBox="1">
              <a:spLocks noChangeArrowheads="1"/>
            </p:cNvSpPr>
            <p:nvPr/>
          </p:nvSpPr>
          <p:spPr bwMode="auto">
            <a:xfrm>
              <a:off x="672" y="3312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  <p:sp>
          <p:nvSpPr>
            <p:cNvPr id="10259" name="Text Box 8"/>
            <p:cNvSpPr txBox="1">
              <a:spLocks noChangeArrowheads="1"/>
            </p:cNvSpPr>
            <p:nvPr/>
          </p:nvSpPr>
          <p:spPr bwMode="auto">
            <a:xfrm>
              <a:off x="1200" y="2448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0" y="257175"/>
            <a:ext cx="9059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*Dùng góc nhọn 60</a:t>
            </a:r>
            <a:r>
              <a:rPr lang="en-US" sz="28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của êke vẽ hai góc so le trong bằng nhau</a:t>
            </a:r>
          </a:p>
        </p:txBody>
      </p:sp>
      <p:grpSp>
        <p:nvGrpSpPr>
          <p:cNvPr id="74762" name="Group 10"/>
          <p:cNvGrpSpPr>
            <a:grpSpLocks/>
          </p:cNvGrpSpPr>
          <p:nvPr/>
        </p:nvGrpSpPr>
        <p:grpSpPr bwMode="auto">
          <a:xfrm>
            <a:off x="6783388" y="714375"/>
            <a:ext cx="1371600" cy="2362200"/>
            <a:chOff x="3216" y="432"/>
            <a:chExt cx="864" cy="1488"/>
          </a:xfrm>
        </p:grpSpPr>
        <p:grpSp>
          <p:nvGrpSpPr>
            <p:cNvPr id="10248" name="Group 11"/>
            <p:cNvGrpSpPr>
              <a:grpSpLocks/>
            </p:cNvGrpSpPr>
            <p:nvPr/>
          </p:nvGrpSpPr>
          <p:grpSpPr bwMode="auto">
            <a:xfrm>
              <a:off x="3216" y="432"/>
              <a:ext cx="864" cy="1488"/>
              <a:chOff x="3360" y="336"/>
              <a:chExt cx="672" cy="1152"/>
            </a:xfrm>
          </p:grpSpPr>
          <p:sp>
            <p:nvSpPr>
              <p:cNvPr id="10253" name="Line 12"/>
              <p:cNvSpPr>
                <a:spLocks noChangeShapeType="1"/>
              </p:cNvSpPr>
              <p:nvPr/>
            </p:nvSpPr>
            <p:spPr bwMode="auto">
              <a:xfrm flipH="1">
                <a:off x="3367" y="336"/>
                <a:ext cx="665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254" name="Line 13"/>
              <p:cNvSpPr>
                <a:spLocks noChangeShapeType="1"/>
              </p:cNvSpPr>
              <p:nvPr/>
            </p:nvSpPr>
            <p:spPr bwMode="auto">
              <a:xfrm>
                <a:off x="3360" y="148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255" name="Line 14"/>
              <p:cNvSpPr>
                <a:spLocks noChangeShapeType="1"/>
              </p:cNvSpPr>
              <p:nvPr/>
            </p:nvSpPr>
            <p:spPr bwMode="auto">
              <a:xfrm>
                <a:off x="4032" y="336"/>
                <a:ext cx="0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10249" name="Group 15"/>
            <p:cNvGrpSpPr>
              <a:grpSpLocks/>
            </p:cNvGrpSpPr>
            <p:nvPr/>
          </p:nvGrpSpPr>
          <p:grpSpPr bwMode="auto">
            <a:xfrm>
              <a:off x="3341" y="698"/>
              <a:ext cx="669" cy="1152"/>
              <a:chOff x="3360" y="336"/>
              <a:chExt cx="672" cy="1152"/>
            </a:xfrm>
          </p:grpSpPr>
          <p:sp>
            <p:nvSpPr>
              <p:cNvPr id="10250" name="Line 16"/>
              <p:cNvSpPr>
                <a:spLocks noChangeShapeType="1"/>
              </p:cNvSpPr>
              <p:nvPr/>
            </p:nvSpPr>
            <p:spPr bwMode="auto">
              <a:xfrm flipH="1">
                <a:off x="3367" y="336"/>
                <a:ext cx="665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251" name="Line 17"/>
              <p:cNvSpPr>
                <a:spLocks noChangeShapeType="1"/>
              </p:cNvSpPr>
              <p:nvPr/>
            </p:nvSpPr>
            <p:spPr bwMode="auto">
              <a:xfrm>
                <a:off x="3360" y="148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252" name="Line 18"/>
              <p:cNvSpPr>
                <a:spLocks noChangeShapeType="1"/>
              </p:cNvSpPr>
              <p:nvPr/>
            </p:nvSpPr>
            <p:spPr bwMode="auto">
              <a:xfrm>
                <a:off x="4032" y="336"/>
                <a:ext cx="0" cy="11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sp>
        <p:nvSpPr>
          <p:cNvPr id="74771" name="Line 19"/>
          <p:cNvSpPr>
            <a:spLocks noChangeShapeType="1"/>
          </p:cNvSpPr>
          <p:nvPr/>
        </p:nvSpPr>
        <p:spPr bwMode="auto">
          <a:xfrm flipH="1">
            <a:off x="3411538" y="3109913"/>
            <a:ext cx="623887" cy="10810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4772" name="Oval 20"/>
          <p:cNvSpPr>
            <a:spLocks noChangeArrowheads="1"/>
          </p:cNvSpPr>
          <p:nvPr/>
        </p:nvSpPr>
        <p:spPr bwMode="auto">
          <a:xfrm>
            <a:off x="3389313" y="414972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4773" name="Text Box 21"/>
          <p:cNvSpPr txBox="1">
            <a:spLocks noChangeArrowheads="1"/>
          </p:cNvSpPr>
          <p:nvPr/>
        </p:nvSpPr>
        <p:spPr bwMode="auto">
          <a:xfrm>
            <a:off x="3241675" y="4237038"/>
            <a:ext cx="762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4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4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4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88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03 0.08113 L 0.00903 0.1699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06 0.16088 L -0.36528 0.16088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" dur="500"/>
                                        <p:tgtEl>
                                          <p:spTgt spid="74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9" dur="500" fill="hold"/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747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747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4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61" grpId="0" build="allAtOnce"/>
      <p:bldP spid="74771" grpId="0" animBg="1"/>
      <p:bldP spid="74772" grpId="0" animBg="1"/>
      <p:bldP spid="74772" grpId="1" animBg="1"/>
      <p:bldP spid="74773" grpId="0"/>
    </p:bldLst>
  </p:timing>
</p:sld>
</file>

<file path=ppt/theme/theme1.xml><?xml version="1.0" encoding="utf-8"?>
<a:theme xmlns:a="http://schemas.openxmlformats.org/drawingml/2006/main" name="Thiết kế mặc định">
  <a:themeElements>
    <a:clrScheme name="Thiết kế mặc định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Thiết kế mặc địn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hiết kế mặc địn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iết kế mặc địn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iết kế mặc địn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iết kế mặc địn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iết kế mặc địn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iết kế mặc địn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iết kế mặc địn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iết kế mặc địn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iết kế mặc địn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iết kế mặc địn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iết kế mặc địn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iết kế mặc địn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942</Words>
  <Application>Microsoft Office PowerPoint</Application>
  <PresentationFormat>On-screen Show (4:3)</PresentationFormat>
  <Paragraphs>136</Paragraphs>
  <Slides>24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Thiết kế mặc định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KIẾN THỨC CẦN NHỚ</vt:lpstr>
      <vt:lpstr>PowerPoint Presentation</vt:lpstr>
      <vt:lpstr>PowerPoint Presentation</vt:lpstr>
      <vt:lpstr>PowerPoint Presentation</vt:lpstr>
    </vt:vector>
  </TitlesOfParts>
  <Company>64 Ly Tu Trong - Hoa Lac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MAY TINH MONG CAI</dc:creator>
  <cp:lastModifiedBy>DELL</cp:lastModifiedBy>
  <cp:revision>31</cp:revision>
  <dcterms:created xsi:type="dcterms:W3CDTF">2016-09-10T02:50:02Z</dcterms:created>
  <dcterms:modified xsi:type="dcterms:W3CDTF">2021-09-19T09:59:48Z</dcterms:modified>
</cp:coreProperties>
</file>